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media/image14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74" r:id="rId3"/>
    <p:sldId id="542" r:id="rId4"/>
    <p:sldId id="544" r:id="rId5"/>
    <p:sldId id="545" r:id="rId6"/>
    <p:sldId id="546" r:id="rId7"/>
    <p:sldId id="467" r:id="rId8"/>
    <p:sldId id="522" r:id="rId9"/>
    <p:sldId id="476" r:id="rId10"/>
    <p:sldId id="468" r:id="rId11"/>
    <p:sldId id="520" r:id="rId12"/>
    <p:sldId id="502" r:id="rId13"/>
    <p:sldId id="521" r:id="rId14"/>
    <p:sldId id="503" r:id="rId15"/>
    <p:sldId id="612" r:id="rId16"/>
    <p:sldId id="495" r:id="rId17"/>
    <p:sldId id="496" r:id="rId18"/>
    <p:sldId id="523" r:id="rId19"/>
    <p:sldId id="508" r:id="rId20"/>
    <p:sldId id="524" r:id="rId21"/>
    <p:sldId id="525" r:id="rId22"/>
    <p:sldId id="493" r:id="rId23"/>
    <p:sldId id="526" r:id="rId24"/>
    <p:sldId id="509" r:id="rId25"/>
    <p:sldId id="527" r:id="rId26"/>
    <p:sldId id="510" r:id="rId27"/>
    <p:sldId id="528" r:id="rId28"/>
    <p:sldId id="518" r:id="rId29"/>
    <p:sldId id="529" r:id="rId30"/>
    <p:sldId id="492" r:id="rId31"/>
    <p:sldId id="547" r:id="rId32"/>
    <p:sldId id="548" r:id="rId33"/>
    <p:sldId id="469" r:id="rId34"/>
    <p:sldId id="550" r:id="rId35"/>
    <p:sldId id="541" r:id="rId36"/>
    <p:sldId id="606" r:id="rId37"/>
    <p:sldId id="603" r:id="rId38"/>
    <p:sldId id="557" r:id="rId39"/>
    <p:sldId id="618" r:id="rId40"/>
    <p:sldId id="605" r:id="rId41"/>
    <p:sldId id="604" r:id="rId42"/>
    <p:sldId id="566" r:id="rId43"/>
    <p:sldId id="558" r:id="rId44"/>
    <p:sldId id="608" r:id="rId45"/>
    <p:sldId id="609" r:id="rId46"/>
    <p:sldId id="560" r:id="rId47"/>
    <p:sldId id="480" r:id="rId48"/>
    <p:sldId id="481" r:id="rId49"/>
    <p:sldId id="573" r:id="rId50"/>
    <p:sldId id="482" r:id="rId51"/>
    <p:sldId id="483" r:id="rId52"/>
    <p:sldId id="484" r:id="rId53"/>
    <p:sldId id="619" r:id="rId54"/>
    <p:sldId id="486" r:id="rId55"/>
    <p:sldId id="487" r:id="rId56"/>
    <p:sldId id="553" r:id="rId57"/>
    <p:sldId id="575" r:id="rId58"/>
    <p:sldId id="577" r:id="rId59"/>
    <p:sldId id="578" r:id="rId60"/>
    <p:sldId id="579" r:id="rId61"/>
    <p:sldId id="530" r:id="rId62"/>
    <p:sldId id="620" r:id="rId63"/>
    <p:sldId id="537" r:id="rId64"/>
    <p:sldId id="531" r:id="rId65"/>
    <p:sldId id="532" r:id="rId66"/>
    <p:sldId id="533" r:id="rId67"/>
    <p:sldId id="534" r:id="rId68"/>
    <p:sldId id="472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76CA"/>
    <a:srgbClr val="FFFF9F"/>
    <a:srgbClr val="EEB500"/>
    <a:srgbClr val="CC9B00"/>
    <a:srgbClr val="385D8A"/>
    <a:srgbClr val="A2F4B0"/>
    <a:srgbClr val="C0D597"/>
    <a:srgbClr val="FFFFFF"/>
    <a:srgbClr val="409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3" autoAdjust="0"/>
    <p:restoredTop sz="85026" autoAdjust="0"/>
  </p:normalViewPr>
  <p:slideViewPr>
    <p:cSldViewPr>
      <p:cViewPr varScale="1">
        <p:scale>
          <a:sx n="76" d="100"/>
          <a:sy n="76" d="100"/>
        </p:scale>
        <p:origin x="-294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416"/>
    </p:cViewPr>
  </p:sorterViewPr>
  <p:notesViewPr>
    <p:cSldViewPr>
      <p:cViewPr varScale="1">
        <p:scale>
          <a:sx n="66" d="100"/>
          <a:sy n="66" d="100"/>
        </p:scale>
        <p:origin x="-3173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15ACA-F685-4230-8B8B-EA0DFA6B3540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54DAD-F94A-4CC0-AD45-BE31E0DFF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25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B8243-C86B-4FEC-A713-DCF901C02614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07FCB-45D4-4C5D-B642-10AEE34B2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3" y="34991"/>
            <a:ext cx="11737304" cy="699805"/>
          </a:xfrm>
        </p:spPr>
        <p:txBody>
          <a:bodyPr/>
          <a:lstStyle>
            <a:lvl1pPr algn="l">
              <a:defRPr sz="32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660" y="908720"/>
            <a:ext cx="11752996" cy="5415880"/>
          </a:xfrm>
        </p:spPr>
        <p:txBody>
          <a:bodyPr>
            <a:normAutofit/>
          </a:bodyPr>
          <a:lstStyle>
            <a:lvl1pPr>
              <a:defRPr sz="1600">
                <a:latin typeface="Microsoft YaHei UI" pitchFamily="34" charset="-122"/>
                <a:ea typeface="Microsoft YaHei UI" pitchFamily="34" charset="-122"/>
              </a:defRPr>
            </a:lvl1pPr>
            <a:lvl2pPr>
              <a:defRPr sz="1600">
                <a:latin typeface="Microsoft YaHei UI" pitchFamily="34" charset="-122"/>
                <a:ea typeface="Microsoft YaHei UI" pitchFamily="34" charset="-122"/>
              </a:defRPr>
            </a:lvl2pPr>
            <a:lvl3pPr>
              <a:defRPr sz="1600">
                <a:latin typeface="Microsoft YaHei UI" pitchFamily="34" charset="-122"/>
                <a:ea typeface="Microsoft YaHei UI" pitchFamily="34" charset="-122"/>
              </a:defRPr>
            </a:lvl3pPr>
            <a:lvl4pPr>
              <a:defRPr sz="1600">
                <a:latin typeface="Microsoft YaHei UI" pitchFamily="34" charset="-122"/>
                <a:ea typeface="Microsoft YaHei UI" pitchFamily="34" charset="-122"/>
              </a:defRPr>
            </a:lvl4pPr>
            <a:lvl5pPr>
              <a:defRPr sz="1600">
                <a:latin typeface="Microsoft YaHei UI" pitchFamily="34" charset="-122"/>
                <a:ea typeface="Microsoft YaHei UI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11" name="直接连接符 3"/>
          <p:cNvCxnSpPr>
            <a:cxnSpLocks noChangeShapeType="1"/>
          </p:cNvCxnSpPr>
          <p:nvPr userDrawn="1"/>
        </p:nvCxnSpPr>
        <p:spPr bwMode="auto">
          <a:xfrm>
            <a:off x="263352" y="785912"/>
            <a:ext cx="11737304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56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550744"/>
            <a:ext cx="12192000" cy="3164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black">
          <a:xfrm>
            <a:off x="7608169" y="6601544"/>
            <a:ext cx="4498404" cy="2296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</p:spPr>
        <p:txBody>
          <a:bodyPr wrap="square" lIns="72000" tIns="36000" rIns="72000" bIns="36000">
            <a:spAutoFit/>
          </a:bodyPr>
          <a:lstStyle/>
          <a:p>
            <a:pPr marL="0" marR="0" indent="0" algn="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IVC Solution 2019</a:t>
            </a:r>
            <a:r>
              <a:rPr lang="zh-CN" altLang="en-US" sz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altLang="zh-CN" sz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Page </a:t>
            </a:r>
            <a:fld id="{4C2F4E61-B0BB-4A42-A36C-E7330C935190}" type="slidenum">
              <a:rPr lang="en-US" sz="120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pPr algn="r" eaLnBrk="0" hangingPunct="0">
                <a:lnSpc>
                  <a:spcPct val="85000"/>
                </a:lnSpc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black">
          <a:xfrm>
            <a:off x="119336" y="6601544"/>
            <a:ext cx="4498404" cy="2296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</p:spPr>
        <p:txBody>
          <a:bodyPr wrap="square" lIns="72000" tIns="36000" rIns="72000" bIns="36000">
            <a:spAutoFit/>
          </a:bodyPr>
          <a:lstStyle/>
          <a:p>
            <a:pPr marL="0" marR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IVC</a:t>
            </a:r>
            <a:r>
              <a:rPr lang="en-US" altLang="zh-CN" sz="1200" baseline="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Consulting Group - </a:t>
            </a:r>
            <a:r>
              <a:rPr lang="zh-CN" altLang="en-US" sz="12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顾云咨询服务（深圳）</a:t>
            </a:r>
            <a:endParaRPr lang="en-US" sz="12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YaHei UI" pitchFamily="34" charset="-122"/>
          <a:ea typeface="Microsoft YaHei UI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YaHei UI" pitchFamily="34" charset="-122"/>
          <a:ea typeface="Microsoft YaHei UI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YaHei UI" pitchFamily="34" charset="-122"/>
          <a:ea typeface="Microsoft YaHei UI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YaHei UI" pitchFamily="34" charset="-122"/>
          <a:ea typeface="Microsoft YaHei UI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YaHei UI" pitchFamily="34" charset="-122"/>
          <a:ea typeface="Microsoft YaHei UI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jpg"/><Relationship Id="rId10" Type="http://schemas.openxmlformats.org/officeDocument/2006/relationships/image" Target="../media/image94.jpg"/><Relationship Id="rId4" Type="http://schemas.openxmlformats.org/officeDocument/2006/relationships/image" Target="../media/image88.jp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8.jp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102.png"/><Relationship Id="rId4" Type="http://schemas.openxmlformats.org/officeDocument/2006/relationships/image" Target="../media/image8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6.png"/><Relationship Id="rId5" Type="http://schemas.openxmlformats.org/officeDocument/2006/relationships/image" Target="../media/image89.jpg"/><Relationship Id="rId10" Type="http://schemas.openxmlformats.org/officeDocument/2006/relationships/image" Target="../media/image94.jpg"/><Relationship Id="rId4" Type="http://schemas.openxmlformats.org/officeDocument/2006/relationships/image" Target="../media/image88.jpg"/><Relationship Id="rId9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6.jpg"/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12" Type="http://schemas.openxmlformats.org/officeDocument/2006/relationships/image" Target="../media/image9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94.jpg"/><Relationship Id="rId5" Type="http://schemas.openxmlformats.org/officeDocument/2006/relationships/image" Target="../media/image89.jpg"/><Relationship Id="rId10" Type="http://schemas.openxmlformats.org/officeDocument/2006/relationships/image" Target="../media/image93.png"/><Relationship Id="rId4" Type="http://schemas.openxmlformats.org/officeDocument/2006/relationships/image" Target="../media/image88.jpg"/><Relationship Id="rId9" Type="http://schemas.openxmlformats.org/officeDocument/2006/relationships/image" Target="../media/image9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87.png"/><Relationship Id="rId7" Type="http://schemas.openxmlformats.org/officeDocument/2006/relationships/image" Target="../media/image10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105.png"/><Relationship Id="rId4" Type="http://schemas.openxmlformats.org/officeDocument/2006/relationships/image" Target="../media/image8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7"/>
          <p:cNvSpPr txBox="1">
            <a:spLocks/>
          </p:cNvSpPr>
          <p:nvPr/>
        </p:nvSpPr>
        <p:spPr>
          <a:xfrm>
            <a:off x="263352" y="3573016"/>
            <a:ext cx="7323535" cy="1808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tx1"/>
                </a:solidFill>
                <a:latin typeface="Century Gothic" pitchFamily="34" charset="0"/>
                <a:ea typeface="Microsoft YaHei UI" pitchFamily="34" charset="-122"/>
                <a:cs typeface="Arial" pitchFamily="34" charset="0"/>
              </a:rPr>
              <a:t>QM (Quality Management) </a:t>
            </a:r>
          </a:p>
          <a:p>
            <a:pPr>
              <a:lnSpc>
                <a:spcPct val="150000"/>
              </a:lnSpc>
            </a:pPr>
            <a:r>
              <a:rPr lang="zh-CN" altLang="en-US" sz="30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质量管理模块概览</a:t>
            </a:r>
            <a:endParaRPr lang="en-US" sz="30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1" name="文字方塊 7">
            <a:extLst>
              <a:ext uri="{FF2B5EF4-FFF2-40B4-BE49-F238E27FC236}">
                <a16:creationId xmlns:a16="http://schemas.microsoft.com/office/drawing/2014/main" xmlns="" id="{9EE6E20F-1B83-49CD-A0B8-E2883D3A6604}"/>
              </a:ext>
            </a:extLst>
          </p:cNvPr>
          <p:cNvSpPr txBox="1"/>
          <p:nvPr/>
        </p:nvSpPr>
        <p:spPr>
          <a:xfrm>
            <a:off x="8832304" y="1953707"/>
            <a:ext cx="335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· Transformation · Talent</a:t>
            </a:r>
            <a:endParaRPr lang="zh-HK" alt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7">
            <a:extLst>
              <a:ext uri="{FF2B5EF4-FFF2-40B4-BE49-F238E27FC236}">
                <a16:creationId xmlns:a16="http://schemas.microsoft.com/office/drawing/2014/main" xmlns="" id="{E1DED2E7-D1A8-4262-8300-6059220094DD}"/>
              </a:ext>
            </a:extLst>
          </p:cNvPr>
          <p:cNvSpPr txBox="1"/>
          <p:nvPr/>
        </p:nvSpPr>
        <p:spPr>
          <a:xfrm>
            <a:off x="9624392" y="2406257"/>
            <a:ext cx="25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数字化</a:t>
            </a:r>
            <a:r>
              <a:rPr lang="en-US" altLang="zh-HK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K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HK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变革</a:t>
            </a:r>
            <a:r>
              <a:rPr lang="en-US" altLang="zh-HK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endParaRPr lang="zh-HK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6616" y="5733256"/>
            <a:ext cx="19740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b="1" dirty="0" smtClean="0">
                <a:latin typeface="Century Gothic" pitchFamily="34" charset="0"/>
                <a:ea typeface="Microsoft YaHei UI" pitchFamily="34" charset="-122"/>
                <a:cs typeface="Arial" pitchFamily="34" charset="0"/>
              </a:rPr>
              <a:t>2019-3-1</a:t>
            </a:r>
            <a:endParaRPr lang="zh-CN" altLang="en-US" b="1" dirty="0">
              <a:latin typeface="Century Gothic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26616" y="4953342"/>
            <a:ext cx="19740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b="1" dirty="0" smtClean="0">
                <a:latin typeface="Century Gothic" pitchFamily="34" charset="0"/>
                <a:ea typeface="Microsoft YaHei UI" pitchFamily="34" charset="-122"/>
                <a:cs typeface="Arial" pitchFamily="34" charset="0"/>
              </a:rPr>
              <a:t>Ryan Wang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272464" y="6276196"/>
            <a:ext cx="172819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 bwMode="gray">
          <a:xfrm>
            <a:off x="5022937" y="3430007"/>
            <a:ext cx="7172238" cy="71002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zh-CN" altLang="en-US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SAP Gold"/>
          <p:cNvSpPr/>
          <p:nvPr userDrawn="1"/>
        </p:nvSpPr>
        <p:spPr bwMode="gray">
          <a:xfrm>
            <a:off x="11187175" y="0"/>
            <a:ext cx="1008000" cy="3430006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217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SAP Gold 30%"/>
          <p:cNvSpPr/>
          <p:nvPr userDrawn="1"/>
        </p:nvSpPr>
        <p:spPr bwMode="gray">
          <a:xfrm>
            <a:off x="10179174" y="0"/>
            <a:ext cx="1008000" cy="3430006"/>
          </a:xfrm>
          <a:prstGeom prst="rect">
            <a:avLst/>
          </a:prstGeom>
          <a:solidFill>
            <a:schemeClr val="accent5">
              <a:alpha val="7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217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SAP Gold 60%"/>
          <p:cNvSpPr/>
          <p:nvPr userDrawn="1"/>
        </p:nvSpPr>
        <p:spPr bwMode="gray">
          <a:xfrm>
            <a:off x="9160221" y="0"/>
            <a:ext cx="1018952" cy="3430006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217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文字方塊 7">
            <a:extLst>
              <a:ext uri="{FF2B5EF4-FFF2-40B4-BE49-F238E27FC236}">
                <a16:creationId xmlns="" xmlns:a16="http://schemas.microsoft.com/office/drawing/2014/main" id="{9EE6E20F-1B83-49CD-A0B8-E2883D3A6604}"/>
              </a:ext>
            </a:extLst>
          </p:cNvPr>
          <p:cNvSpPr txBox="1"/>
          <p:nvPr/>
        </p:nvSpPr>
        <p:spPr>
          <a:xfrm>
            <a:off x="8523160" y="3573016"/>
            <a:ext cx="36688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HK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YaHei UI" pitchFamily="34" charset="-122"/>
                <a:cs typeface="Arial" pitchFamily="34" charset="0"/>
              </a:rPr>
              <a:t>Digital · Transformation · </a:t>
            </a:r>
            <a:r>
              <a:rPr lang="en-US" altLang="zh-HK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YaHei UI" pitchFamily="34" charset="-122"/>
                <a:cs typeface="Arial" pitchFamily="34" charset="0"/>
              </a:rPr>
              <a:t>Talent</a:t>
            </a:r>
          </a:p>
          <a:p>
            <a:pPr algn="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数字化 </a:t>
            </a:r>
            <a:r>
              <a:rPr lang="en-US" altLang="zh-HK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·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变革 </a:t>
            </a:r>
            <a:r>
              <a:rPr lang="en-US" altLang="zh-HK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·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人才</a:t>
            </a:r>
            <a:endParaRPr lang="zh-HK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6" name="五边形 45"/>
          <p:cNvSpPr/>
          <p:nvPr/>
        </p:nvSpPr>
        <p:spPr bwMode="gray">
          <a:xfrm>
            <a:off x="0" y="3430007"/>
            <a:ext cx="5987441" cy="71002"/>
          </a:xfrm>
          <a:prstGeom prst="homePlate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zh-CN" altLang="en-US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" b="8777"/>
          <a:stretch/>
        </p:blipFill>
        <p:spPr bwMode="auto">
          <a:xfrm>
            <a:off x="0" y="0"/>
            <a:ext cx="9160220" cy="343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1" y="190591"/>
            <a:ext cx="1731983" cy="502105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160" y="4845766"/>
            <a:ext cx="1503456" cy="715215"/>
          </a:xfrm>
          <a:prstGeom prst="rect">
            <a:avLst/>
          </a:prstGeom>
        </p:spPr>
      </p:pic>
      <p:pic>
        <p:nvPicPr>
          <p:cNvPr id="22" name="图片 21" descr="说明: 说明: SAP_GoldPartner_Smal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60" y="5625200"/>
            <a:ext cx="1093992" cy="656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2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801666"/>
            <a:ext cx="3096344" cy="57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19736" y="921420"/>
            <a:ext cx="7344816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主数据</a:t>
            </a:r>
            <a:endParaRPr lang="en-US" altLang="zh-CN" sz="25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检验特性</a:t>
            </a:r>
            <a:endParaRPr lang="en-US" altLang="zh-CN" b="1" dirty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采样方案、采样过程</a:t>
            </a: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、动态检验规则</a:t>
            </a:r>
            <a:endParaRPr lang="en-US" altLang="zh-CN" b="1" dirty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检验</a:t>
            </a: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计划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信息系统</a:t>
            </a: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863752" y="2675012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5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直接连接符 67"/>
          <p:cNvCxnSpPr/>
          <p:nvPr/>
        </p:nvCxnSpPr>
        <p:spPr>
          <a:xfrm>
            <a:off x="1126826" y="5013176"/>
            <a:ext cx="1058579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质量计划</a:t>
            </a:r>
            <a:endParaRPr lang="zh-CN" altLang="en-US" dirty="0"/>
          </a:p>
        </p:txBody>
      </p:sp>
      <p:cxnSp>
        <p:nvCxnSpPr>
          <p:cNvPr id="12" name="肘形连接符 11"/>
          <p:cNvCxnSpPr>
            <a:stCxn id="4" idx="1"/>
            <a:endCxn id="7" idx="0"/>
          </p:cNvCxnSpPr>
          <p:nvPr/>
        </p:nvCxnSpPr>
        <p:spPr>
          <a:xfrm rot="10800000" flipV="1">
            <a:off x="4818306" y="1223873"/>
            <a:ext cx="1205687" cy="402930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292426" y="5522017"/>
            <a:ext cx="4720889" cy="541006"/>
          </a:xfrm>
          <a:prstGeom prst="rect">
            <a:avLst/>
          </a:prstGeom>
          <a:solidFill>
            <a:srgbClr val="00B050"/>
          </a:solidFill>
          <a:ln w="127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检验计划</a:t>
            </a:r>
            <a:endParaRPr lang="zh-CN" altLang="en-US" sz="17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43472" y="3966938"/>
            <a:ext cx="1544664" cy="3695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动态修改规则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43472" y="3082698"/>
            <a:ext cx="1544664" cy="3695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采样方案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28" name="肘形连接符 27"/>
          <p:cNvCxnSpPr>
            <a:stCxn id="27" idx="3"/>
            <a:endCxn id="24" idx="0"/>
          </p:cNvCxnSpPr>
          <p:nvPr/>
        </p:nvCxnSpPr>
        <p:spPr>
          <a:xfrm>
            <a:off x="2888136" y="3267456"/>
            <a:ext cx="1177930" cy="613736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24" idx="1"/>
          </p:cNvCxnSpPr>
          <p:nvPr/>
        </p:nvCxnSpPr>
        <p:spPr>
          <a:xfrm flipV="1">
            <a:off x="2888136" y="4151695"/>
            <a:ext cx="404290" cy="1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4" idx="2"/>
          </p:cNvCxnSpPr>
          <p:nvPr/>
        </p:nvCxnSpPr>
        <p:spPr>
          <a:xfrm>
            <a:off x="4066066" y="4422198"/>
            <a:ext cx="0" cy="112441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459405" y="3082698"/>
            <a:ext cx="1547281" cy="3695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品质目录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5" name="直接箭头连接符 44"/>
          <p:cNvCxnSpPr>
            <a:stCxn id="44" idx="2"/>
            <a:endCxn id="42" idx="0"/>
          </p:cNvCxnSpPr>
          <p:nvPr/>
        </p:nvCxnSpPr>
        <p:spPr>
          <a:xfrm>
            <a:off x="7233046" y="3452213"/>
            <a:ext cx="0" cy="428979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9552384" y="3082698"/>
            <a:ext cx="1406617" cy="3695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检验方法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0" name="肘形连接符 49"/>
          <p:cNvCxnSpPr>
            <a:stCxn id="49" idx="2"/>
            <a:endCxn id="42" idx="3"/>
          </p:cNvCxnSpPr>
          <p:nvPr/>
        </p:nvCxnSpPr>
        <p:spPr>
          <a:xfrm rot="5400000">
            <a:off x="8781448" y="2677450"/>
            <a:ext cx="699482" cy="2249008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2" idx="2"/>
          </p:cNvCxnSpPr>
          <p:nvPr/>
        </p:nvCxnSpPr>
        <p:spPr>
          <a:xfrm>
            <a:off x="7233046" y="4422198"/>
            <a:ext cx="0" cy="112441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26826" y="2827884"/>
            <a:ext cx="1058579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cxnSp>
      <p:cxnSp>
        <p:nvCxnSpPr>
          <p:cNvPr id="111" name="肘形连接符 110"/>
          <p:cNvCxnSpPr>
            <a:stCxn id="7" idx="3"/>
            <a:endCxn id="22" idx="0"/>
          </p:cNvCxnSpPr>
          <p:nvPr/>
        </p:nvCxnSpPr>
        <p:spPr>
          <a:xfrm>
            <a:off x="5521613" y="1884377"/>
            <a:ext cx="131258" cy="3637640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左大括号 115"/>
          <p:cNvSpPr/>
          <p:nvPr/>
        </p:nvSpPr>
        <p:spPr>
          <a:xfrm flipH="1">
            <a:off x="3667661" y="964504"/>
            <a:ext cx="378245" cy="1816425"/>
          </a:xfrm>
          <a:prstGeom prst="leftBrace">
            <a:avLst>
              <a:gd name="adj1" fmla="val 62055"/>
              <a:gd name="adj2" fmla="val 50725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1890121" y="821611"/>
            <a:ext cx="1864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检验类型：</a:t>
            </a:r>
            <a:endParaRPr lang="en-US" altLang="zh-CN" sz="1200" b="1" dirty="0" smtClean="0">
              <a:latin typeface="Microsoft YaHei UI" pitchFamily="34" charset="-122"/>
              <a:ea typeface="Microsoft YaHei UI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01 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采购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订单的收货检验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03 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生产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订单的过程检验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04 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来自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生产的收货检验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08 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库存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转储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检验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10 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交货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到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客户的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检验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89 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其它检验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24" name="直接箭头连接符 123"/>
          <p:cNvCxnSpPr>
            <a:stCxn id="4" idx="3"/>
            <a:endCxn id="9" idx="1"/>
          </p:cNvCxnSpPr>
          <p:nvPr/>
        </p:nvCxnSpPr>
        <p:spPr>
          <a:xfrm>
            <a:off x="7611261" y="1223873"/>
            <a:ext cx="637581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左大括号 144"/>
          <p:cNvSpPr/>
          <p:nvPr/>
        </p:nvSpPr>
        <p:spPr>
          <a:xfrm>
            <a:off x="8013315" y="2876874"/>
            <a:ext cx="318464" cy="791297"/>
          </a:xfrm>
          <a:prstGeom prst="leftBrace">
            <a:avLst>
              <a:gd name="adj1" fmla="val 29966"/>
              <a:gd name="adj2" fmla="val 50725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TextBox 145"/>
          <p:cNvSpPr txBox="1"/>
          <p:nvPr/>
        </p:nvSpPr>
        <p:spPr>
          <a:xfrm>
            <a:off x="8184231" y="2815358"/>
            <a:ext cx="140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  <a:defRPr sz="1200"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en-US" altLang="zh-CN" dirty="0" smtClean="0"/>
              <a:t>1 </a:t>
            </a:r>
            <a:r>
              <a:rPr lang="zh-CN" altLang="en-US" dirty="0" smtClean="0"/>
              <a:t>特性</a:t>
            </a:r>
            <a:r>
              <a:rPr lang="zh-CN" altLang="en-US" dirty="0"/>
              <a:t>属性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使用决策</a:t>
            </a:r>
            <a:endParaRPr lang="en-US" altLang="zh-CN" dirty="0"/>
          </a:p>
          <a:p>
            <a:r>
              <a:rPr lang="en-US" altLang="zh-CN"/>
              <a:t>9 </a:t>
            </a:r>
            <a:r>
              <a:rPr lang="zh-CN" altLang="en-US" smtClean="0"/>
              <a:t>缺陷代码</a:t>
            </a:r>
            <a:endParaRPr lang="zh-CN" altLang="en-US" dirty="0"/>
          </a:p>
        </p:txBody>
      </p:sp>
      <p:sp>
        <p:nvSpPr>
          <p:cNvPr id="148" name="左大括号 147"/>
          <p:cNvSpPr/>
          <p:nvPr/>
        </p:nvSpPr>
        <p:spPr>
          <a:xfrm rot="5400000">
            <a:off x="8934455" y="587402"/>
            <a:ext cx="321620" cy="2249009"/>
          </a:xfrm>
          <a:prstGeom prst="leftBrace">
            <a:avLst>
              <a:gd name="adj1" fmla="val 79253"/>
              <a:gd name="adj2" fmla="val 50725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TextBox 148"/>
          <p:cNvSpPr txBox="1"/>
          <p:nvPr/>
        </p:nvSpPr>
        <p:spPr>
          <a:xfrm>
            <a:off x="7970761" y="1837273"/>
            <a:ext cx="2470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定义物料与供应商的控制关系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限定采购量，限定采购期限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供应关系的质量状态管控</a:t>
            </a:r>
          </a:p>
        </p:txBody>
      </p:sp>
      <p:sp>
        <p:nvSpPr>
          <p:cNvPr id="150" name="左大括号 149"/>
          <p:cNvSpPr/>
          <p:nvPr/>
        </p:nvSpPr>
        <p:spPr>
          <a:xfrm rot="1729652">
            <a:off x="8011006" y="4228923"/>
            <a:ext cx="331477" cy="575049"/>
          </a:xfrm>
          <a:prstGeom prst="leftBrace">
            <a:avLst>
              <a:gd name="adj1" fmla="val 42741"/>
              <a:gd name="adj2" fmla="val 50725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TextBox 150"/>
          <p:cNvSpPr txBox="1"/>
          <p:nvPr/>
        </p:nvSpPr>
        <p:spPr>
          <a:xfrm>
            <a:off x="8215674" y="4254996"/>
            <a:ext cx="320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  <a:defRPr sz="1200"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 smtClean="0"/>
              <a:t>定性</a:t>
            </a:r>
            <a:r>
              <a:rPr lang="zh-CN" altLang="en-US" dirty="0"/>
              <a:t>特性：指定特性目录</a:t>
            </a:r>
            <a:endParaRPr lang="en-US" altLang="zh-CN" dirty="0"/>
          </a:p>
          <a:p>
            <a:r>
              <a:rPr lang="zh-CN" altLang="en-US" dirty="0" smtClean="0"/>
              <a:t>定量</a:t>
            </a:r>
            <a:r>
              <a:rPr lang="zh-CN" altLang="en-US" dirty="0"/>
              <a:t>特性：指定上限、下限等定量数据</a:t>
            </a:r>
            <a:endParaRPr lang="en-US" altLang="zh-CN" dirty="0"/>
          </a:p>
        </p:txBody>
      </p:sp>
      <p:sp>
        <p:nvSpPr>
          <p:cNvPr id="160" name="TextBox 159"/>
          <p:cNvSpPr txBox="1"/>
          <p:nvPr/>
        </p:nvSpPr>
        <p:spPr>
          <a:xfrm>
            <a:off x="10924618" y="2827536"/>
            <a:ext cx="932022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如何检验</a:t>
            </a:r>
            <a:endParaRPr lang="zh-CN" altLang="en-US" sz="1200" b="1" u="sng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900662" y="2877988"/>
            <a:ext cx="9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采样计划表</a:t>
            </a:r>
            <a:endParaRPr lang="en-US" altLang="zh-CN" sz="1200" b="1" dirty="0" smtClean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511824" y="3212976"/>
            <a:ext cx="96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如何采样</a:t>
            </a:r>
            <a:endParaRPr lang="en-US" altLang="zh-CN" sz="1200" b="1" u="sng" dirty="0" smtClean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u="sng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如何</a:t>
            </a:r>
            <a:r>
              <a:rPr lang="zh-CN" altLang="en-US" sz="1200" b="1" u="sng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评估</a:t>
            </a:r>
            <a:endParaRPr lang="en-US" altLang="zh-CN" sz="1200" b="1" u="sng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652871" y="1669481"/>
            <a:ext cx="145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u="sng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物料需要在哪些业务进行质量检验</a:t>
            </a:r>
            <a:endParaRPr lang="en-US" altLang="zh-CN" sz="1200" b="1" u="sng" dirty="0" smtClean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5" name="左大括号 164"/>
          <p:cNvSpPr/>
          <p:nvPr/>
        </p:nvSpPr>
        <p:spPr>
          <a:xfrm>
            <a:off x="8051725" y="5155323"/>
            <a:ext cx="348531" cy="1274393"/>
          </a:xfrm>
          <a:prstGeom prst="leftBrace">
            <a:avLst>
              <a:gd name="adj1" fmla="val 58648"/>
              <a:gd name="adj2" fmla="val 50725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8353300" y="5048016"/>
            <a:ext cx="3391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  <a:defRPr sz="1200"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 smtClean="0"/>
              <a:t>对</a:t>
            </a:r>
            <a:r>
              <a:rPr lang="zh-CN" altLang="en-US" dirty="0"/>
              <a:t>什么物料进行检验 </a:t>
            </a:r>
            <a:r>
              <a:rPr lang="en-US" altLang="zh-CN" dirty="0"/>
              <a:t>– </a:t>
            </a:r>
            <a:r>
              <a:rPr lang="zh-CN" altLang="en-US" dirty="0"/>
              <a:t>检验抬头资料</a:t>
            </a:r>
            <a:endParaRPr lang="en-US" altLang="zh-CN" dirty="0"/>
          </a:p>
          <a:p>
            <a:r>
              <a:rPr lang="zh-CN" altLang="en-US" dirty="0" smtClean="0"/>
              <a:t>检验</a:t>
            </a:r>
            <a:r>
              <a:rPr lang="zh-CN" altLang="en-US" dirty="0"/>
              <a:t>的步骤是什么 </a:t>
            </a:r>
            <a:r>
              <a:rPr lang="en-US" altLang="zh-CN" dirty="0"/>
              <a:t>– </a:t>
            </a:r>
            <a:r>
              <a:rPr lang="zh-CN" altLang="en-US" dirty="0"/>
              <a:t>检验工序</a:t>
            </a:r>
            <a:endParaRPr lang="en-US" altLang="zh-CN" dirty="0"/>
          </a:p>
          <a:p>
            <a:r>
              <a:rPr lang="zh-CN" altLang="en-US" dirty="0" smtClean="0"/>
              <a:t>检验</a:t>
            </a:r>
            <a:r>
              <a:rPr lang="zh-CN" altLang="en-US" dirty="0"/>
              <a:t>什么 </a:t>
            </a:r>
            <a:r>
              <a:rPr lang="en-US" altLang="zh-CN" dirty="0"/>
              <a:t>- </a:t>
            </a:r>
            <a:r>
              <a:rPr lang="zh-CN" altLang="en-US" dirty="0"/>
              <a:t>检验特性</a:t>
            </a:r>
            <a:endParaRPr lang="en-US" altLang="zh-CN" dirty="0"/>
          </a:p>
          <a:p>
            <a:r>
              <a:rPr lang="zh-CN" altLang="en-US" dirty="0"/>
              <a:t>如何</a:t>
            </a:r>
            <a:r>
              <a:rPr lang="zh-CN" altLang="en-US" dirty="0" smtClean="0"/>
              <a:t>检验</a:t>
            </a:r>
            <a:r>
              <a:rPr lang="zh-CN" altLang="en-US" dirty="0"/>
              <a:t>，怎么采样 </a:t>
            </a:r>
            <a:r>
              <a:rPr lang="en-US" altLang="zh-CN" dirty="0"/>
              <a:t>- </a:t>
            </a:r>
            <a:r>
              <a:rPr lang="zh-CN" altLang="en-US" dirty="0"/>
              <a:t>检验方法、采样过程</a:t>
            </a:r>
            <a:endParaRPr lang="en-US" altLang="zh-CN" dirty="0"/>
          </a:p>
          <a:p>
            <a:r>
              <a:rPr lang="zh-CN" altLang="en-US" dirty="0" smtClean="0"/>
              <a:t>需要</a:t>
            </a:r>
            <a:r>
              <a:rPr lang="zh-CN" altLang="en-US" dirty="0"/>
              <a:t>什么检验设备 </a:t>
            </a:r>
            <a:r>
              <a:rPr lang="en-US" altLang="zh-CN" dirty="0"/>
              <a:t>– </a:t>
            </a:r>
            <a:r>
              <a:rPr lang="zh-CN" altLang="en-US" dirty="0"/>
              <a:t>可选</a:t>
            </a:r>
            <a:endParaRPr lang="en-US" altLang="zh-CN" dirty="0"/>
          </a:p>
        </p:txBody>
      </p:sp>
      <p:sp>
        <p:nvSpPr>
          <p:cNvPr id="24" name="矩形 23"/>
          <p:cNvSpPr/>
          <p:nvPr/>
        </p:nvSpPr>
        <p:spPr>
          <a:xfrm>
            <a:off x="3292426" y="3881192"/>
            <a:ext cx="1547279" cy="541006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采样过程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459406" y="3881192"/>
            <a:ext cx="1547279" cy="541006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检验特性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347213" y="4366845"/>
            <a:ext cx="155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1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检验严格度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2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质量水平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3992" y="977961"/>
            <a:ext cx="1587269" cy="491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物料</a:t>
            </a:r>
          </a:p>
        </p:txBody>
      </p:sp>
      <p:sp>
        <p:nvSpPr>
          <p:cNvPr id="7" name="矩形 6"/>
          <p:cNvSpPr/>
          <p:nvPr/>
        </p:nvSpPr>
        <p:spPr>
          <a:xfrm>
            <a:off x="4114996" y="1626803"/>
            <a:ext cx="1406617" cy="5151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QM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视图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441532" y="983021"/>
            <a:ext cx="1547279" cy="4817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供应商</a:t>
            </a:r>
          </a:p>
        </p:txBody>
      </p:sp>
      <p:sp>
        <p:nvSpPr>
          <p:cNvPr id="9" name="矩形 8"/>
          <p:cNvSpPr/>
          <p:nvPr/>
        </p:nvSpPr>
        <p:spPr>
          <a:xfrm>
            <a:off x="8248842" y="977961"/>
            <a:ext cx="1547279" cy="491824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质量信息</a:t>
            </a:r>
            <a:endParaRPr lang="en-US" altLang="zh-CN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记录</a:t>
            </a:r>
          </a:p>
        </p:txBody>
      </p:sp>
      <p:sp>
        <p:nvSpPr>
          <p:cNvPr id="47" name="矩形 46"/>
          <p:cNvSpPr/>
          <p:nvPr/>
        </p:nvSpPr>
        <p:spPr>
          <a:xfrm>
            <a:off x="996132" y="836712"/>
            <a:ext cx="261389" cy="5675932"/>
          </a:xfrm>
          <a:prstGeom prst="rect">
            <a:avLst/>
          </a:pr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质量计划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cxnSp>
        <p:nvCxnSpPr>
          <p:cNvPr id="61" name="直接箭头连接符 60"/>
          <p:cNvCxnSpPr>
            <a:stCxn id="10" idx="1"/>
            <a:endCxn id="9" idx="3"/>
          </p:cNvCxnSpPr>
          <p:nvPr/>
        </p:nvCxnSpPr>
        <p:spPr>
          <a:xfrm flipH="1">
            <a:off x="9796121" y="1223873"/>
            <a:ext cx="645411" cy="0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6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物料主数据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质量管理视图</a:t>
            </a:r>
            <a:endParaRPr lang="zh-CN" altLang="en-US" dirty="0"/>
          </a:p>
        </p:txBody>
      </p:sp>
      <p:sp>
        <p:nvSpPr>
          <p:cNvPr id="947" name="Rectangle 5"/>
          <p:cNvSpPr>
            <a:spLocks noChangeArrowheads="1"/>
          </p:cNvSpPr>
          <p:nvPr/>
        </p:nvSpPr>
        <p:spPr bwMode="auto">
          <a:xfrm>
            <a:off x="5747596" y="2919629"/>
            <a:ext cx="1683647" cy="476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48" name="Rectangle 8"/>
          <p:cNvSpPr>
            <a:spLocks noChangeArrowheads="1"/>
          </p:cNvSpPr>
          <p:nvPr/>
        </p:nvSpPr>
        <p:spPr bwMode="auto">
          <a:xfrm>
            <a:off x="5770141" y="3073204"/>
            <a:ext cx="161046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工厂计划</a:t>
            </a:r>
            <a:endParaRPr lang="en-US" altLang="zh-CN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49" name="Rectangle 11"/>
          <p:cNvSpPr>
            <a:spLocks noChangeArrowheads="1"/>
          </p:cNvSpPr>
          <p:nvPr/>
        </p:nvSpPr>
        <p:spPr bwMode="auto">
          <a:xfrm>
            <a:off x="5747596" y="1419693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0" name="Rectangle 14"/>
          <p:cNvSpPr>
            <a:spLocks noChangeArrowheads="1"/>
          </p:cNvSpPr>
          <p:nvPr/>
        </p:nvSpPr>
        <p:spPr bwMode="auto">
          <a:xfrm>
            <a:off x="5770141" y="1575105"/>
            <a:ext cx="161046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采购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1" name="Rectangle 16"/>
          <p:cNvSpPr>
            <a:spLocks noChangeArrowheads="1"/>
          </p:cNvSpPr>
          <p:nvPr/>
        </p:nvSpPr>
        <p:spPr bwMode="auto">
          <a:xfrm>
            <a:off x="1301078" y="5185033"/>
            <a:ext cx="1683647" cy="476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2" name="Rectangle 19"/>
          <p:cNvSpPr>
            <a:spLocks noChangeArrowheads="1"/>
          </p:cNvSpPr>
          <p:nvPr/>
        </p:nvSpPr>
        <p:spPr bwMode="auto">
          <a:xfrm>
            <a:off x="1410972" y="5317514"/>
            <a:ext cx="157375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仓库管理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3" name="Rectangle 21"/>
          <p:cNvSpPr>
            <a:spLocks noChangeArrowheads="1"/>
          </p:cNvSpPr>
          <p:nvPr/>
        </p:nvSpPr>
        <p:spPr bwMode="auto">
          <a:xfrm>
            <a:off x="1301078" y="4418140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4" name="Rectangle 24"/>
          <p:cNvSpPr>
            <a:spLocks noChangeArrowheads="1"/>
          </p:cNvSpPr>
          <p:nvPr/>
        </p:nvSpPr>
        <p:spPr bwMode="auto">
          <a:xfrm>
            <a:off x="1410972" y="4550620"/>
            <a:ext cx="1573752" cy="20005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存储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5" name="Rectangle 26"/>
          <p:cNvSpPr>
            <a:spLocks noChangeArrowheads="1"/>
          </p:cNvSpPr>
          <p:nvPr/>
        </p:nvSpPr>
        <p:spPr bwMode="auto">
          <a:xfrm>
            <a:off x="1301078" y="3668172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6" name="Rectangle 29"/>
          <p:cNvSpPr>
            <a:spLocks noChangeArrowheads="1"/>
          </p:cNvSpPr>
          <p:nvPr/>
        </p:nvSpPr>
        <p:spPr bwMode="auto">
          <a:xfrm>
            <a:off x="1410972" y="3823585"/>
            <a:ext cx="157375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会计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7" name="Rectangle 31"/>
          <p:cNvSpPr>
            <a:spLocks noChangeArrowheads="1"/>
          </p:cNvSpPr>
          <p:nvPr/>
        </p:nvSpPr>
        <p:spPr bwMode="auto">
          <a:xfrm>
            <a:off x="1301078" y="2919629"/>
            <a:ext cx="1683647" cy="476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58" name="Rectangle 34"/>
          <p:cNvSpPr>
            <a:spLocks noChangeArrowheads="1"/>
          </p:cNvSpPr>
          <p:nvPr/>
        </p:nvSpPr>
        <p:spPr bwMode="auto">
          <a:xfrm>
            <a:off x="1410972" y="2965823"/>
            <a:ext cx="1573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工厂</a:t>
            </a:r>
            <a:r>
              <a:rPr lang="en-US" altLang="zh-CN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库存地点的</a:t>
            </a:r>
            <a:endParaRPr lang="en-US" altLang="zh-CN" sz="1300" b="1" dirty="0">
              <a:solidFill>
                <a:srgbClr val="2F4957"/>
              </a:solidFill>
              <a:ea typeface="微软雅黑" panose="020B0503020204020204" pitchFamily="34" charset="-122"/>
              <a:cs typeface="Arial" pitchFamily="34" charset="0"/>
            </a:endParaRPr>
          </a:p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库存</a:t>
            </a:r>
            <a:endParaRPr lang="en-US" altLang="zh-CN" sz="1300" b="1" dirty="0">
              <a:solidFill>
                <a:srgbClr val="2F4957"/>
              </a:solidFill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59" name="Rectangle 35"/>
          <p:cNvSpPr>
            <a:spLocks noChangeArrowheads="1"/>
          </p:cNvSpPr>
          <p:nvPr/>
        </p:nvSpPr>
        <p:spPr bwMode="auto">
          <a:xfrm>
            <a:off x="1436333" y="3176274"/>
            <a:ext cx="3847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 </a:t>
            </a:r>
            <a:endParaRPr 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0" name="Rectangle 38"/>
          <p:cNvSpPr>
            <a:spLocks noChangeArrowheads="1"/>
          </p:cNvSpPr>
          <p:nvPr/>
        </p:nvSpPr>
        <p:spPr bwMode="auto">
          <a:xfrm>
            <a:off x="1301078" y="2169661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1" name="Rectangle 41"/>
          <p:cNvSpPr>
            <a:spLocks noChangeArrowheads="1"/>
          </p:cNvSpPr>
          <p:nvPr/>
        </p:nvSpPr>
        <p:spPr bwMode="auto">
          <a:xfrm>
            <a:off x="1416609" y="2313607"/>
            <a:ext cx="159065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物料需求计划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2" name="Rectangle 43"/>
          <p:cNvSpPr>
            <a:spLocks noChangeArrowheads="1"/>
          </p:cNvSpPr>
          <p:nvPr/>
        </p:nvSpPr>
        <p:spPr bwMode="auto">
          <a:xfrm>
            <a:off x="1301078" y="1419693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3" name="Rectangle 46"/>
          <p:cNvSpPr>
            <a:spLocks noChangeArrowheads="1"/>
          </p:cNvSpPr>
          <p:nvPr/>
        </p:nvSpPr>
        <p:spPr bwMode="auto">
          <a:xfrm>
            <a:off x="1410973" y="1575104"/>
            <a:ext cx="157375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基本数据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4" name="Rectangle 47"/>
          <p:cNvSpPr>
            <a:spLocks noChangeArrowheads="1"/>
          </p:cNvSpPr>
          <p:nvPr/>
        </p:nvSpPr>
        <p:spPr bwMode="auto">
          <a:xfrm>
            <a:off x="6036425" y="3799347"/>
            <a:ext cx="2818" cy="1425"/>
          </a:xfrm>
          <a:prstGeom prst="rect">
            <a:avLst/>
          </a:prstGeom>
          <a:solidFill>
            <a:srgbClr val="B4B4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5" name="Rectangle 49"/>
          <p:cNvSpPr>
            <a:spLocks noChangeArrowheads="1"/>
          </p:cNvSpPr>
          <p:nvPr/>
        </p:nvSpPr>
        <p:spPr bwMode="auto">
          <a:xfrm>
            <a:off x="5747596" y="2169661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6" name="Rectangle 52"/>
          <p:cNvSpPr>
            <a:spLocks noChangeArrowheads="1"/>
          </p:cNvSpPr>
          <p:nvPr/>
        </p:nvSpPr>
        <p:spPr bwMode="auto">
          <a:xfrm>
            <a:off x="5747598" y="2313606"/>
            <a:ext cx="163300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销售和分销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7" name="Rectangle 54"/>
          <p:cNvSpPr>
            <a:spLocks noChangeArrowheads="1"/>
          </p:cNvSpPr>
          <p:nvPr/>
        </p:nvSpPr>
        <p:spPr bwMode="auto">
          <a:xfrm>
            <a:off x="5747596" y="3668172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8" name="Rectangle 57"/>
          <p:cNvSpPr>
            <a:spLocks noChangeArrowheads="1"/>
          </p:cNvSpPr>
          <p:nvPr/>
        </p:nvSpPr>
        <p:spPr bwMode="auto">
          <a:xfrm>
            <a:off x="5770141" y="3802198"/>
            <a:ext cx="161602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质量管理</a:t>
            </a:r>
            <a:endParaRPr lang="en-US" altLang="zh-CN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69" name="Rectangle 60"/>
          <p:cNvSpPr>
            <a:spLocks noChangeArrowheads="1"/>
          </p:cNvSpPr>
          <p:nvPr/>
        </p:nvSpPr>
        <p:spPr bwMode="auto">
          <a:xfrm>
            <a:off x="5747596" y="5168108"/>
            <a:ext cx="1683647" cy="476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70" name="Rectangle 63"/>
          <p:cNvSpPr>
            <a:spLocks noChangeArrowheads="1"/>
          </p:cNvSpPr>
          <p:nvPr/>
        </p:nvSpPr>
        <p:spPr bwMode="auto">
          <a:xfrm>
            <a:off x="5770141" y="5300590"/>
            <a:ext cx="163574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  <a:cs typeface="Arial" pitchFamily="34" charset="0"/>
              </a:rPr>
              <a:t>分类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71" name="Rectangle 65"/>
          <p:cNvSpPr>
            <a:spLocks noChangeArrowheads="1"/>
          </p:cNvSpPr>
          <p:nvPr/>
        </p:nvSpPr>
        <p:spPr bwMode="auto">
          <a:xfrm>
            <a:off x="5747596" y="4418140"/>
            <a:ext cx="1683647" cy="477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72" name="Rectangle 68"/>
          <p:cNvSpPr>
            <a:spLocks noChangeArrowheads="1"/>
          </p:cNvSpPr>
          <p:nvPr/>
        </p:nvSpPr>
        <p:spPr bwMode="auto">
          <a:xfrm>
            <a:off x="5747598" y="4550620"/>
            <a:ext cx="163300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300" b="1" dirty="0">
                <a:solidFill>
                  <a:srgbClr val="2F4957"/>
                </a:solidFill>
                <a:ea typeface="微软雅黑" panose="020B0503020204020204" pitchFamily="34" charset="-122"/>
              </a:rPr>
              <a:t>预测</a:t>
            </a:r>
            <a:endParaRPr lang="en-US" sz="1300" b="1" dirty="0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73" name="Rectangle 69"/>
          <p:cNvSpPr>
            <a:spLocks noChangeArrowheads="1"/>
          </p:cNvSpPr>
          <p:nvPr/>
        </p:nvSpPr>
        <p:spPr bwMode="auto">
          <a:xfrm>
            <a:off x="1223587" y="5262029"/>
            <a:ext cx="2818" cy="21387"/>
          </a:xfrm>
          <a:prstGeom prst="rect">
            <a:avLst/>
          </a:pr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sp>
        <p:nvSpPr>
          <p:cNvPr id="974" name="Rectangle 70"/>
          <p:cNvSpPr>
            <a:spLocks noChangeArrowheads="1"/>
          </p:cNvSpPr>
          <p:nvPr/>
        </p:nvSpPr>
        <p:spPr bwMode="auto">
          <a:xfrm>
            <a:off x="1278535" y="2396364"/>
            <a:ext cx="132437" cy="13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00" b="1">
              <a:solidFill>
                <a:srgbClr val="2F4957"/>
              </a:solidFill>
              <a:ea typeface="微软雅黑" panose="020B0503020204020204" pitchFamily="34" charset="-122"/>
            </a:endParaRPr>
          </a:p>
        </p:txBody>
      </p:sp>
      <p:sp>
        <p:nvSpPr>
          <p:cNvPr id="975" name="Freeform 71"/>
          <p:cNvSpPr>
            <a:spLocks/>
          </p:cNvSpPr>
          <p:nvPr/>
        </p:nvSpPr>
        <p:spPr bwMode="auto">
          <a:xfrm>
            <a:off x="7821514" y="2493318"/>
            <a:ext cx="1409" cy="2852"/>
          </a:xfrm>
          <a:custGeom>
            <a:avLst/>
            <a:gdLst>
              <a:gd name="T0" fmla="*/ 0 h 2"/>
              <a:gd name="T1" fmla="*/ 0 h 2"/>
              <a:gd name="T2" fmla="*/ 2 h 2"/>
              <a:gd name="T3" fmla="*/ 2 h 2"/>
              <a:gd name="T4" fmla="*/ 2 h 2"/>
              <a:gd name="T5" fmla="*/ 0 h 2"/>
              <a:gd name="T6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2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sp>
        <p:nvSpPr>
          <p:cNvPr id="976" name="Oval 72"/>
          <p:cNvSpPr>
            <a:spLocks noChangeArrowheads="1"/>
          </p:cNvSpPr>
          <p:nvPr/>
        </p:nvSpPr>
        <p:spPr bwMode="auto">
          <a:xfrm>
            <a:off x="7570728" y="2198178"/>
            <a:ext cx="5636" cy="5703"/>
          </a:xfrm>
          <a:prstGeom prst="ellipse">
            <a:avLst/>
          </a:prstGeom>
          <a:solidFill>
            <a:srgbClr val="FFC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sp>
        <p:nvSpPr>
          <p:cNvPr id="977" name="Rectangle 74"/>
          <p:cNvSpPr>
            <a:spLocks noChangeArrowheads="1"/>
          </p:cNvSpPr>
          <p:nvPr/>
        </p:nvSpPr>
        <p:spPr bwMode="auto">
          <a:xfrm>
            <a:off x="623392" y="1277114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78" name="Group 82"/>
          <p:cNvGrpSpPr>
            <a:grpSpLocks/>
          </p:cNvGrpSpPr>
          <p:nvPr/>
        </p:nvGrpSpPr>
        <p:grpSpPr bwMode="auto">
          <a:xfrm>
            <a:off x="758647" y="1345552"/>
            <a:ext cx="464940" cy="326508"/>
            <a:chOff x="303" y="810"/>
            <a:chExt cx="330" cy="229"/>
          </a:xfrm>
        </p:grpSpPr>
        <p:sp>
          <p:nvSpPr>
            <p:cNvPr id="1537" name="Rectangle 83"/>
            <p:cNvSpPr>
              <a:spLocks noChangeArrowheads="1"/>
            </p:cNvSpPr>
            <p:nvPr/>
          </p:nvSpPr>
          <p:spPr bwMode="auto">
            <a:xfrm>
              <a:off x="303" y="810"/>
              <a:ext cx="330" cy="229"/>
            </a:xfrm>
            <a:prstGeom prst="rect">
              <a:avLst/>
            </a:prstGeom>
            <a:solidFill>
              <a:srgbClr val="A4AACE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38" name="Line 84"/>
            <p:cNvSpPr>
              <a:spLocks noChangeShapeType="1"/>
            </p:cNvSpPr>
            <p:nvPr/>
          </p:nvSpPr>
          <p:spPr bwMode="auto">
            <a:xfrm flipV="1">
              <a:off x="518" y="928"/>
              <a:ext cx="16" cy="48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39" name="Line 85"/>
            <p:cNvSpPr>
              <a:spLocks noChangeShapeType="1"/>
            </p:cNvSpPr>
            <p:nvPr/>
          </p:nvSpPr>
          <p:spPr bwMode="auto">
            <a:xfrm>
              <a:off x="576" y="928"/>
              <a:ext cx="2" cy="38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40" name="Oval 86"/>
            <p:cNvSpPr>
              <a:spLocks noChangeArrowheads="1"/>
            </p:cNvSpPr>
            <p:nvPr/>
          </p:nvSpPr>
          <p:spPr bwMode="auto">
            <a:xfrm>
              <a:off x="528" y="888"/>
              <a:ext cx="48" cy="46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41" name="Rectangle 87"/>
            <p:cNvSpPr>
              <a:spLocks noChangeArrowheads="1"/>
            </p:cNvSpPr>
            <p:nvPr/>
          </p:nvSpPr>
          <p:spPr bwMode="auto">
            <a:xfrm>
              <a:off x="339" y="840"/>
              <a:ext cx="177" cy="18"/>
            </a:xfrm>
            <a:prstGeom prst="rect">
              <a:avLst/>
            </a:prstGeom>
            <a:solidFill>
              <a:srgbClr val="676767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42" name="Rectangle 88"/>
            <p:cNvSpPr>
              <a:spLocks noChangeArrowheads="1"/>
            </p:cNvSpPr>
            <p:nvPr/>
          </p:nvSpPr>
          <p:spPr bwMode="auto">
            <a:xfrm>
              <a:off x="528" y="1008"/>
              <a:ext cx="94" cy="15"/>
            </a:xfrm>
            <a:prstGeom prst="rect">
              <a:avLst/>
            </a:prstGeom>
            <a:solidFill>
              <a:srgbClr val="676767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43" name="Rectangle 89"/>
            <p:cNvSpPr>
              <a:spLocks noChangeArrowheads="1"/>
            </p:cNvSpPr>
            <p:nvPr/>
          </p:nvSpPr>
          <p:spPr bwMode="auto">
            <a:xfrm>
              <a:off x="351" y="932"/>
              <a:ext cx="93" cy="20"/>
            </a:xfrm>
            <a:prstGeom prst="rect">
              <a:avLst/>
            </a:prstGeom>
            <a:noFill/>
            <a:ln w="12700">
              <a:solidFill>
                <a:srgbClr val="CECEC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44" name="Rectangle 90"/>
            <p:cNvSpPr>
              <a:spLocks noChangeArrowheads="1"/>
            </p:cNvSpPr>
            <p:nvPr/>
          </p:nvSpPr>
          <p:spPr bwMode="auto">
            <a:xfrm>
              <a:off x="406" y="912"/>
              <a:ext cx="58" cy="94"/>
            </a:xfrm>
            <a:prstGeom prst="rect">
              <a:avLst/>
            </a:prstGeom>
            <a:noFill/>
            <a:ln w="12700">
              <a:solidFill>
                <a:srgbClr val="CECEC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45" name="Oval 91"/>
            <p:cNvSpPr>
              <a:spLocks noChangeArrowheads="1"/>
            </p:cNvSpPr>
            <p:nvPr/>
          </p:nvSpPr>
          <p:spPr bwMode="auto">
            <a:xfrm>
              <a:off x="373" y="912"/>
              <a:ext cx="119" cy="78"/>
            </a:xfrm>
            <a:prstGeom prst="ellips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79" name="Rectangle 92"/>
          <p:cNvSpPr>
            <a:spLocks noChangeArrowheads="1"/>
          </p:cNvSpPr>
          <p:nvPr/>
        </p:nvSpPr>
        <p:spPr bwMode="auto">
          <a:xfrm>
            <a:off x="623392" y="2029935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80" name="Group 93"/>
          <p:cNvGrpSpPr>
            <a:grpSpLocks/>
          </p:cNvGrpSpPr>
          <p:nvPr/>
        </p:nvGrpSpPr>
        <p:grpSpPr bwMode="auto">
          <a:xfrm>
            <a:off x="638889" y="2101221"/>
            <a:ext cx="753767" cy="528969"/>
            <a:chOff x="203" y="1298"/>
            <a:chExt cx="535" cy="371"/>
          </a:xfrm>
        </p:grpSpPr>
        <p:sp>
          <p:nvSpPr>
            <p:cNvPr id="1490" name="Rectangle 94"/>
            <p:cNvSpPr>
              <a:spLocks noChangeArrowheads="1"/>
            </p:cNvSpPr>
            <p:nvPr/>
          </p:nvSpPr>
          <p:spPr bwMode="auto">
            <a:xfrm>
              <a:off x="317" y="1364"/>
              <a:ext cx="344" cy="1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491" name="Group 95"/>
            <p:cNvGrpSpPr>
              <a:grpSpLocks/>
            </p:cNvGrpSpPr>
            <p:nvPr/>
          </p:nvGrpSpPr>
          <p:grpSpPr bwMode="auto">
            <a:xfrm>
              <a:off x="564" y="1398"/>
              <a:ext cx="20" cy="157"/>
              <a:chOff x="564" y="1398"/>
              <a:chExt cx="20" cy="157"/>
            </a:xfrm>
          </p:grpSpPr>
          <p:sp>
            <p:nvSpPr>
              <p:cNvPr id="1535" name="Rectangle 96"/>
              <p:cNvSpPr>
                <a:spLocks noChangeArrowheads="1"/>
              </p:cNvSpPr>
              <p:nvPr/>
            </p:nvSpPr>
            <p:spPr bwMode="auto">
              <a:xfrm>
                <a:off x="564" y="1398"/>
                <a:ext cx="20" cy="157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36" name="Rectangle 97"/>
              <p:cNvSpPr>
                <a:spLocks noChangeArrowheads="1"/>
              </p:cNvSpPr>
              <p:nvPr/>
            </p:nvSpPr>
            <p:spPr bwMode="auto">
              <a:xfrm>
                <a:off x="564" y="1398"/>
                <a:ext cx="20" cy="157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92" name="Line 98"/>
            <p:cNvSpPr>
              <a:spLocks noChangeShapeType="1"/>
            </p:cNvSpPr>
            <p:nvPr/>
          </p:nvSpPr>
          <p:spPr bwMode="auto">
            <a:xfrm>
              <a:off x="309" y="1531"/>
              <a:ext cx="1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93" name="Line 99"/>
            <p:cNvSpPr>
              <a:spLocks noChangeShapeType="1"/>
            </p:cNvSpPr>
            <p:nvPr/>
          </p:nvSpPr>
          <p:spPr bwMode="auto">
            <a:xfrm>
              <a:off x="309" y="1485"/>
              <a:ext cx="1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94" name="Line 100"/>
            <p:cNvSpPr>
              <a:spLocks noChangeShapeType="1"/>
            </p:cNvSpPr>
            <p:nvPr/>
          </p:nvSpPr>
          <p:spPr bwMode="auto">
            <a:xfrm>
              <a:off x="309" y="1440"/>
              <a:ext cx="1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95" name="Line 101"/>
            <p:cNvSpPr>
              <a:spLocks noChangeShapeType="1"/>
            </p:cNvSpPr>
            <p:nvPr/>
          </p:nvSpPr>
          <p:spPr bwMode="auto">
            <a:xfrm>
              <a:off x="309" y="1398"/>
              <a:ext cx="1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96" name="Line 102"/>
            <p:cNvSpPr>
              <a:spLocks noChangeShapeType="1"/>
            </p:cNvSpPr>
            <p:nvPr/>
          </p:nvSpPr>
          <p:spPr bwMode="auto">
            <a:xfrm>
              <a:off x="309" y="1352"/>
              <a:ext cx="1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497" name="Group 103"/>
            <p:cNvGrpSpPr>
              <a:grpSpLocks/>
            </p:cNvGrpSpPr>
            <p:nvPr/>
          </p:nvGrpSpPr>
          <p:grpSpPr bwMode="auto">
            <a:xfrm>
              <a:off x="359" y="1442"/>
              <a:ext cx="17" cy="113"/>
              <a:chOff x="359" y="1442"/>
              <a:chExt cx="17" cy="113"/>
            </a:xfrm>
          </p:grpSpPr>
          <p:sp>
            <p:nvSpPr>
              <p:cNvPr id="1533" name="Rectangle 104"/>
              <p:cNvSpPr>
                <a:spLocks noChangeArrowheads="1"/>
              </p:cNvSpPr>
              <p:nvPr/>
            </p:nvSpPr>
            <p:spPr bwMode="auto">
              <a:xfrm>
                <a:off x="359" y="1442"/>
                <a:ext cx="17" cy="113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34" name="Rectangle 105"/>
              <p:cNvSpPr>
                <a:spLocks noChangeArrowheads="1"/>
              </p:cNvSpPr>
              <p:nvPr/>
            </p:nvSpPr>
            <p:spPr bwMode="auto">
              <a:xfrm>
                <a:off x="359" y="1442"/>
                <a:ext cx="17" cy="11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98" name="Group 106"/>
            <p:cNvGrpSpPr>
              <a:grpSpLocks/>
            </p:cNvGrpSpPr>
            <p:nvPr/>
          </p:nvGrpSpPr>
          <p:grpSpPr bwMode="auto">
            <a:xfrm>
              <a:off x="376" y="1376"/>
              <a:ext cx="20" cy="179"/>
              <a:chOff x="376" y="1376"/>
              <a:chExt cx="20" cy="179"/>
            </a:xfrm>
          </p:grpSpPr>
          <p:sp>
            <p:nvSpPr>
              <p:cNvPr id="1531" name="Rectangle 107"/>
              <p:cNvSpPr>
                <a:spLocks noChangeArrowheads="1"/>
              </p:cNvSpPr>
              <p:nvPr/>
            </p:nvSpPr>
            <p:spPr bwMode="auto">
              <a:xfrm>
                <a:off x="376" y="1376"/>
                <a:ext cx="20" cy="179"/>
              </a:xfrm>
              <a:prstGeom prst="rect">
                <a:avLst/>
              </a:pr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32" name="Rectangle 108"/>
              <p:cNvSpPr>
                <a:spLocks noChangeArrowheads="1"/>
              </p:cNvSpPr>
              <p:nvPr/>
            </p:nvSpPr>
            <p:spPr bwMode="auto">
              <a:xfrm>
                <a:off x="376" y="1376"/>
                <a:ext cx="20" cy="179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99" name="Group 109"/>
            <p:cNvGrpSpPr>
              <a:grpSpLocks/>
            </p:cNvGrpSpPr>
            <p:nvPr/>
          </p:nvGrpSpPr>
          <p:grpSpPr bwMode="auto">
            <a:xfrm>
              <a:off x="462" y="1487"/>
              <a:ext cx="18" cy="68"/>
              <a:chOff x="462" y="1487"/>
              <a:chExt cx="18" cy="68"/>
            </a:xfrm>
          </p:grpSpPr>
          <p:sp>
            <p:nvSpPr>
              <p:cNvPr id="1529" name="Rectangle 110"/>
              <p:cNvSpPr>
                <a:spLocks noChangeArrowheads="1"/>
              </p:cNvSpPr>
              <p:nvPr/>
            </p:nvSpPr>
            <p:spPr bwMode="auto">
              <a:xfrm>
                <a:off x="462" y="1487"/>
                <a:ext cx="18" cy="68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30" name="Rectangle 111"/>
              <p:cNvSpPr>
                <a:spLocks noChangeArrowheads="1"/>
              </p:cNvSpPr>
              <p:nvPr/>
            </p:nvSpPr>
            <p:spPr bwMode="auto">
              <a:xfrm>
                <a:off x="462" y="1487"/>
                <a:ext cx="18" cy="6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0" name="Group 112"/>
            <p:cNvGrpSpPr>
              <a:grpSpLocks/>
            </p:cNvGrpSpPr>
            <p:nvPr/>
          </p:nvGrpSpPr>
          <p:grpSpPr bwMode="auto">
            <a:xfrm>
              <a:off x="522" y="1466"/>
              <a:ext cx="20" cy="89"/>
              <a:chOff x="522" y="1466"/>
              <a:chExt cx="20" cy="89"/>
            </a:xfrm>
          </p:grpSpPr>
          <p:sp>
            <p:nvSpPr>
              <p:cNvPr id="1527" name="Rectangle 113"/>
              <p:cNvSpPr>
                <a:spLocks noChangeArrowheads="1"/>
              </p:cNvSpPr>
              <p:nvPr/>
            </p:nvSpPr>
            <p:spPr bwMode="auto">
              <a:xfrm>
                <a:off x="522" y="1466"/>
                <a:ext cx="20" cy="89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28" name="Rectangle 114"/>
              <p:cNvSpPr>
                <a:spLocks noChangeArrowheads="1"/>
              </p:cNvSpPr>
              <p:nvPr/>
            </p:nvSpPr>
            <p:spPr bwMode="auto">
              <a:xfrm>
                <a:off x="522" y="1466"/>
                <a:ext cx="20" cy="89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1" name="Group 115"/>
            <p:cNvGrpSpPr>
              <a:grpSpLocks/>
            </p:cNvGrpSpPr>
            <p:nvPr/>
          </p:nvGrpSpPr>
          <p:grpSpPr bwMode="auto">
            <a:xfrm>
              <a:off x="544" y="1420"/>
              <a:ext cx="20" cy="135"/>
              <a:chOff x="544" y="1420"/>
              <a:chExt cx="20" cy="135"/>
            </a:xfrm>
          </p:grpSpPr>
          <p:sp>
            <p:nvSpPr>
              <p:cNvPr id="1525" name="Rectangle 116"/>
              <p:cNvSpPr>
                <a:spLocks noChangeArrowheads="1"/>
              </p:cNvSpPr>
              <p:nvPr/>
            </p:nvSpPr>
            <p:spPr bwMode="auto">
              <a:xfrm>
                <a:off x="544" y="1420"/>
                <a:ext cx="20" cy="135"/>
              </a:xfrm>
              <a:prstGeom prst="rect">
                <a:avLst/>
              </a:pr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26" name="Rectangle 117"/>
              <p:cNvSpPr>
                <a:spLocks noChangeArrowheads="1"/>
              </p:cNvSpPr>
              <p:nvPr/>
            </p:nvSpPr>
            <p:spPr bwMode="auto">
              <a:xfrm>
                <a:off x="544" y="1420"/>
                <a:ext cx="20" cy="135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2" name="Group 118"/>
            <p:cNvGrpSpPr>
              <a:grpSpLocks/>
            </p:cNvGrpSpPr>
            <p:nvPr/>
          </p:nvGrpSpPr>
          <p:grpSpPr bwMode="auto">
            <a:xfrm>
              <a:off x="606" y="1487"/>
              <a:ext cx="17" cy="68"/>
              <a:chOff x="606" y="1487"/>
              <a:chExt cx="17" cy="68"/>
            </a:xfrm>
          </p:grpSpPr>
          <p:sp>
            <p:nvSpPr>
              <p:cNvPr id="1523" name="Rectangle 119"/>
              <p:cNvSpPr>
                <a:spLocks noChangeArrowheads="1"/>
              </p:cNvSpPr>
              <p:nvPr/>
            </p:nvSpPr>
            <p:spPr bwMode="auto">
              <a:xfrm>
                <a:off x="606" y="1487"/>
                <a:ext cx="17" cy="68"/>
              </a:xfrm>
              <a:prstGeom prst="rect">
                <a:avLst/>
              </a:prstGeom>
              <a:solidFill>
                <a:srgbClr val="618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24" name="Rectangle 120"/>
              <p:cNvSpPr>
                <a:spLocks noChangeArrowheads="1"/>
              </p:cNvSpPr>
              <p:nvPr/>
            </p:nvSpPr>
            <p:spPr bwMode="auto">
              <a:xfrm>
                <a:off x="606" y="1487"/>
                <a:ext cx="17" cy="68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3" name="Group 121"/>
            <p:cNvGrpSpPr>
              <a:grpSpLocks/>
            </p:cNvGrpSpPr>
            <p:nvPr/>
          </p:nvGrpSpPr>
          <p:grpSpPr bwMode="auto">
            <a:xfrm>
              <a:off x="440" y="1533"/>
              <a:ext cx="20" cy="22"/>
              <a:chOff x="440" y="1533"/>
              <a:chExt cx="20" cy="22"/>
            </a:xfrm>
          </p:grpSpPr>
          <p:sp>
            <p:nvSpPr>
              <p:cNvPr id="1521" name="Rectangle 122"/>
              <p:cNvSpPr>
                <a:spLocks noChangeArrowheads="1"/>
              </p:cNvSpPr>
              <p:nvPr/>
            </p:nvSpPr>
            <p:spPr bwMode="auto">
              <a:xfrm>
                <a:off x="440" y="1533"/>
                <a:ext cx="20" cy="22"/>
              </a:xfrm>
              <a:prstGeom prst="rect">
                <a:avLst/>
              </a:prstGeom>
              <a:solidFill>
                <a:srgbClr val="114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22" name="Rectangle 123"/>
              <p:cNvSpPr>
                <a:spLocks noChangeArrowheads="1"/>
              </p:cNvSpPr>
              <p:nvPr/>
            </p:nvSpPr>
            <p:spPr bwMode="auto">
              <a:xfrm>
                <a:off x="440" y="1533"/>
                <a:ext cx="20" cy="2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04" name="Group 124"/>
            <p:cNvGrpSpPr>
              <a:grpSpLocks/>
            </p:cNvGrpSpPr>
            <p:nvPr/>
          </p:nvGrpSpPr>
          <p:grpSpPr bwMode="auto">
            <a:xfrm>
              <a:off x="625" y="1533"/>
              <a:ext cx="22" cy="22"/>
              <a:chOff x="625" y="1533"/>
              <a:chExt cx="22" cy="22"/>
            </a:xfrm>
          </p:grpSpPr>
          <p:sp>
            <p:nvSpPr>
              <p:cNvPr id="1519" name="Rectangle 125"/>
              <p:cNvSpPr>
                <a:spLocks noChangeArrowheads="1"/>
              </p:cNvSpPr>
              <p:nvPr/>
            </p:nvSpPr>
            <p:spPr bwMode="auto">
              <a:xfrm>
                <a:off x="625" y="1533"/>
                <a:ext cx="22" cy="22"/>
              </a:xfrm>
              <a:prstGeom prst="rect">
                <a:avLst/>
              </a:prstGeom>
              <a:solidFill>
                <a:srgbClr val="114F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520" name="Rectangle 126"/>
              <p:cNvSpPr>
                <a:spLocks noChangeArrowheads="1"/>
              </p:cNvSpPr>
              <p:nvPr/>
            </p:nvSpPr>
            <p:spPr bwMode="auto">
              <a:xfrm>
                <a:off x="625" y="1533"/>
                <a:ext cx="22" cy="2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5" name="Line 127"/>
            <p:cNvSpPr>
              <a:spLocks noChangeShapeType="1"/>
            </p:cNvSpPr>
            <p:nvPr/>
          </p:nvSpPr>
          <p:spPr bwMode="auto">
            <a:xfrm>
              <a:off x="351" y="1547"/>
              <a:ext cx="1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06" name="Line 128"/>
            <p:cNvSpPr>
              <a:spLocks noChangeShapeType="1"/>
            </p:cNvSpPr>
            <p:nvPr/>
          </p:nvSpPr>
          <p:spPr bwMode="auto">
            <a:xfrm>
              <a:off x="432" y="1547"/>
              <a:ext cx="1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07" name="Line 129"/>
            <p:cNvSpPr>
              <a:spLocks noChangeShapeType="1"/>
            </p:cNvSpPr>
            <p:nvPr/>
          </p:nvSpPr>
          <p:spPr bwMode="auto">
            <a:xfrm>
              <a:off x="390" y="1547"/>
              <a:ext cx="1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08" name="Line 130"/>
            <p:cNvSpPr>
              <a:spLocks noChangeShapeType="1"/>
            </p:cNvSpPr>
            <p:nvPr/>
          </p:nvSpPr>
          <p:spPr bwMode="auto">
            <a:xfrm>
              <a:off x="474" y="1547"/>
              <a:ext cx="1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09" name="Line 131"/>
            <p:cNvSpPr>
              <a:spLocks noChangeShapeType="1"/>
            </p:cNvSpPr>
            <p:nvPr/>
          </p:nvSpPr>
          <p:spPr bwMode="auto">
            <a:xfrm>
              <a:off x="514" y="1547"/>
              <a:ext cx="2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0" name="Line 132"/>
            <p:cNvSpPr>
              <a:spLocks noChangeShapeType="1"/>
            </p:cNvSpPr>
            <p:nvPr/>
          </p:nvSpPr>
          <p:spPr bwMode="auto">
            <a:xfrm>
              <a:off x="564" y="1547"/>
              <a:ext cx="1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1" name="Line 133"/>
            <p:cNvSpPr>
              <a:spLocks noChangeShapeType="1"/>
            </p:cNvSpPr>
            <p:nvPr/>
          </p:nvSpPr>
          <p:spPr bwMode="auto">
            <a:xfrm>
              <a:off x="598" y="1545"/>
              <a:ext cx="1" cy="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2" name="Freeform 134"/>
            <p:cNvSpPr>
              <a:spLocks/>
            </p:cNvSpPr>
            <p:nvPr/>
          </p:nvSpPr>
          <p:spPr bwMode="auto">
            <a:xfrm>
              <a:off x="309" y="1318"/>
              <a:ext cx="10" cy="12"/>
            </a:xfrm>
            <a:custGeom>
              <a:avLst/>
              <a:gdLst>
                <a:gd name="T0" fmla="*/ 4 w 10"/>
                <a:gd name="T1" fmla="*/ 0 h 12"/>
                <a:gd name="T2" fmla="*/ 0 w 10"/>
                <a:gd name="T3" fmla="*/ 12 h 12"/>
                <a:gd name="T4" fmla="*/ 10 w 10"/>
                <a:gd name="T5" fmla="*/ 12 h 12"/>
                <a:gd name="T6" fmla="*/ 4 w 10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0" y="12"/>
                  </a:lnTo>
                  <a:lnTo>
                    <a:pt x="10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FEFDE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3" name="Freeform 135"/>
            <p:cNvSpPr>
              <a:spLocks/>
            </p:cNvSpPr>
            <p:nvPr/>
          </p:nvSpPr>
          <p:spPr bwMode="auto">
            <a:xfrm>
              <a:off x="681" y="1545"/>
              <a:ext cx="12" cy="14"/>
            </a:xfrm>
            <a:custGeom>
              <a:avLst/>
              <a:gdLst>
                <a:gd name="T0" fmla="*/ 12 w 12"/>
                <a:gd name="T1" fmla="*/ 8 h 14"/>
                <a:gd name="T2" fmla="*/ 0 w 12"/>
                <a:gd name="T3" fmla="*/ 0 h 14"/>
                <a:gd name="T4" fmla="*/ 0 w 12"/>
                <a:gd name="T5" fmla="*/ 14 h 14"/>
                <a:gd name="T6" fmla="*/ 12 w 12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4">
                  <a:moveTo>
                    <a:pt x="12" y="8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2" y="8"/>
                  </a:lnTo>
                  <a:close/>
                </a:path>
              </a:pathLst>
            </a:custGeom>
            <a:solidFill>
              <a:srgbClr val="EFEFDE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4" name="Line 136"/>
            <p:cNvSpPr>
              <a:spLocks noChangeShapeType="1"/>
            </p:cNvSpPr>
            <p:nvPr/>
          </p:nvSpPr>
          <p:spPr bwMode="auto">
            <a:xfrm>
              <a:off x="311" y="1553"/>
              <a:ext cx="35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5" name="Line 137"/>
            <p:cNvSpPr>
              <a:spLocks noChangeShapeType="1"/>
            </p:cNvSpPr>
            <p:nvPr/>
          </p:nvSpPr>
          <p:spPr bwMode="auto">
            <a:xfrm>
              <a:off x="313" y="1336"/>
              <a:ext cx="1" cy="21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6" name="Rectangle 138"/>
            <p:cNvSpPr>
              <a:spLocks noChangeArrowheads="1"/>
            </p:cNvSpPr>
            <p:nvPr/>
          </p:nvSpPr>
          <p:spPr bwMode="auto">
            <a:xfrm>
              <a:off x="203" y="1298"/>
              <a:ext cx="136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7" name="Rectangle 139"/>
            <p:cNvSpPr>
              <a:spLocks noChangeArrowheads="1"/>
            </p:cNvSpPr>
            <p:nvPr/>
          </p:nvSpPr>
          <p:spPr bwMode="auto">
            <a:xfrm>
              <a:off x="243" y="1322"/>
              <a:ext cx="110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ea typeface="微软雅黑" panose="020B0503020204020204" pitchFamily="34" charset="-122"/>
                  <a:cs typeface="Arial" pitchFamily="34" charset="0"/>
                </a:rPr>
                <a:t>Pc</a:t>
              </a:r>
              <a:endParaRPr 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518" name="Rectangle 140"/>
            <p:cNvSpPr>
              <a:spLocks noChangeArrowheads="1"/>
            </p:cNvSpPr>
            <p:nvPr/>
          </p:nvSpPr>
          <p:spPr bwMode="auto">
            <a:xfrm>
              <a:off x="697" y="1529"/>
              <a:ext cx="41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ea typeface="微软雅黑" panose="020B0503020204020204" pitchFamily="34" charset="-122"/>
                  <a:cs typeface="Arial" pitchFamily="34" charset="0"/>
                </a:rPr>
                <a:t>t</a:t>
              </a:r>
              <a:endParaRPr 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81" name="Rectangle 141"/>
          <p:cNvSpPr>
            <a:spLocks noChangeArrowheads="1"/>
          </p:cNvSpPr>
          <p:nvPr/>
        </p:nvSpPr>
        <p:spPr bwMode="auto">
          <a:xfrm>
            <a:off x="623392" y="2782754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sp>
        <p:nvSpPr>
          <p:cNvPr id="982" name="Rectangle 142"/>
          <p:cNvSpPr>
            <a:spLocks noChangeArrowheads="1"/>
          </p:cNvSpPr>
          <p:nvPr/>
        </p:nvSpPr>
        <p:spPr bwMode="auto">
          <a:xfrm>
            <a:off x="623392" y="3535575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83" name="Group 143"/>
          <p:cNvGrpSpPr>
            <a:grpSpLocks/>
          </p:cNvGrpSpPr>
          <p:nvPr/>
        </p:nvGrpSpPr>
        <p:grpSpPr bwMode="auto">
          <a:xfrm>
            <a:off x="826275" y="2851191"/>
            <a:ext cx="274737" cy="531822"/>
            <a:chOff x="369" y="1826"/>
            <a:chExt cx="195" cy="373"/>
          </a:xfrm>
        </p:grpSpPr>
        <p:sp>
          <p:nvSpPr>
            <p:cNvPr id="1450" name="Rectangle 144"/>
            <p:cNvSpPr>
              <a:spLocks noChangeArrowheads="1"/>
            </p:cNvSpPr>
            <p:nvPr/>
          </p:nvSpPr>
          <p:spPr bwMode="auto">
            <a:xfrm>
              <a:off x="373" y="1854"/>
              <a:ext cx="159" cy="259"/>
            </a:xfrm>
            <a:prstGeom prst="rect">
              <a:avLst/>
            </a:prstGeom>
            <a:solidFill>
              <a:srgbClr val="A9A9A9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451" name="Group 145"/>
            <p:cNvGrpSpPr>
              <a:grpSpLocks/>
            </p:cNvGrpSpPr>
            <p:nvPr/>
          </p:nvGrpSpPr>
          <p:grpSpPr bwMode="auto">
            <a:xfrm>
              <a:off x="369" y="1826"/>
              <a:ext cx="193" cy="24"/>
              <a:chOff x="369" y="1826"/>
              <a:chExt cx="193" cy="24"/>
            </a:xfrm>
          </p:grpSpPr>
          <p:sp>
            <p:nvSpPr>
              <p:cNvPr id="1488" name="Freeform 146"/>
              <p:cNvSpPr>
                <a:spLocks/>
              </p:cNvSpPr>
              <p:nvPr/>
            </p:nvSpPr>
            <p:spPr bwMode="auto">
              <a:xfrm>
                <a:off x="369" y="1826"/>
                <a:ext cx="193" cy="24"/>
              </a:xfrm>
              <a:custGeom>
                <a:avLst/>
                <a:gdLst>
                  <a:gd name="T0" fmla="*/ 0 w 193"/>
                  <a:gd name="T1" fmla="*/ 24 h 24"/>
                  <a:gd name="T2" fmla="*/ 33 w 193"/>
                  <a:gd name="T3" fmla="*/ 0 h 24"/>
                  <a:gd name="T4" fmla="*/ 193 w 193"/>
                  <a:gd name="T5" fmla="*/ 0 h 24"/>
                  <a:gd name="T6" fmla="*/ 167 w 193"/>
                  <a:gd name="T7" fmla="*/ 24 h 24"/>
                  <a:gd name="T8" fmla="*/ 0 w 193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24">
                    <a:moveTo>
                      <a:pt x="0" y="24"/>
                    </a:moveTo>
                    <a:lnTo>
                      <a:pt x="33" y="0"/>
                    </a:lnTo>
                    <a:lnTo>
                      <a:pt x="193" y="0"/>
                    </a:lnTo>
                    <a:lnTo>
                      <a:pt x="167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9" name="Freeform 147"/>
              <p:cNvSpPr>
                <a:spLocks/>
              </p:cNvSpPr>
              <p:nvPr/>
            </p:nvSpPr>
            <p:spPr bwMode="auto">
              <a:xfrm>
                <a:off x="369" y="1826"/>
                <a:ext cx="193" cy="24"/>
              </a:xfrm>
              <a:custGeom>
                <a:avLst/>
                <a:gdLst>
                  <a:gd name="T0" fmla="*/ 0 w 193"/>
                  <a:gd name="T1" fmla="*/ 24 h 24"/>
                  <a:gd name="T2" fmla="*/ 33 w 193"/>
                  <a:gd name="T3" fmla="*/ 0 h 24"/>
                  <a:gd name="T4" fmla="*/ 193 w 193"/>
                  <a:gd name="T5" fmla="*/ 0 h 24"/>
                  <a:gd name="T6" fmla="*/ 167 w 193"/>
                  <a:gd name="T7" fmla="*/ 24 h 24"/>
                  <a:gd name="T8" fmla="*/ 0 w 193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24">
                    <a:moveTo>
                      <a:pt x="0" y="24"/>
                    </a:moveTo>
                    <a:lnTo>
                      <a:pt x="33" y="0"/>
                    </a:lnTo>
                    <a:lnTo>
                      <a:pt x="193" y="0"/>
                    </a:lnTo>
                    <a:lnTo>
                      <a:pt x="167" y="24"/>
                    </a:lnTo>
                    <a:lnTo>
                      <a:pt x="0" y="24"/>
                    </a:lnTo>
                  </a:path>
                </a:pathLst>
              </a:custGeom>
              <a:noFill/>
              <a:ln w="12700">
                <a:solidFill>
                  <a:srgbClr val="DADAD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2" name="Group 148"/>
            <p:cNvGrpSpPr>
              <a:grpSpLocks/>
            </p:cNvGrpSpPr>
            <p:nvPr/>
          </p:nvGrpSpPr>
          <p:grpSpPr bwMode="auto">
            <a:xfrm>
              <a:off x="534" y="1826"/>
              <a:ext cx="30" cy="291"/>
              <a:chOff x="534" y="1826"/>
              <a:chExt cx="30" cy="291"/>
            </a:xfrm>
          </p:grpSpPr>
          <p:sp>
            <p:nvSpPr>
              <p:cNvPr id="1486" name="Freeform 149"/>
              <p:cNvSpPr>
                <a:spLocks/>
              </p:cNvSpPr>
              <p:nvPr/>
            </p:nvSpPr>
            <p:spPr bwMode="auto">
              <a:xfrm>
                <a:off x="534" y="1826"/>
                <a:ext cx="30" cy="291"/>
              </a:xfrm>
              <a:custGeom>
                <a:avLst/>
                <a:gdLst>
                  <a:gd name="T0" fmla="*/ 0 w 30"/>
                  <a:gd name="T1" fmla="*/ 26 h 291"/>
                  <a:gd name="T2" fmla="*/ 30 w 30"/>
                  <a:gd name="T3" fmla="*/ 0 h 291"/>
                  <a:gd name="T4" fmla="*/ 30 w 30"/>
                  <a:gd name="T5" fmla="*/ 253 h 291"/>
                  <a:gd name="T6" fmla="*/ 0 w 30"/>
                  <a:gd name="T7" fmla="*/ 291 h 291"/>
                  <a:gd name="T8" fmla="*/ 0 w 30"/>
                  <a:gd name="T9" fmla="*/ 26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1">
                    <a:moveTo>
                      <a:pt x="0" y="26"/>
                    </a:moveTo>
                    <a:lnTo>
                      <a:pt x="30" y="0"/>
                    </a:lnTo>
                    <a:lnTo>
                      <a:pt x="30" y="253"/>
                    </a:lnTo>
                    <a:lnTo>
                      <a:pt x="0" y="29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7" name="Freeform 150"/>
              <p:cNvSpPr>
                <a:spLocks/>
              </p:cNvSpPr>
              <p:nvPr/>
            </p:nvSpPr>
            <p:spPr bwMode="auto">
              <a:xfrm>
                <a:off x="534" y="1826"/>
                <a:ext cx="30" cy="291"/>
              </a:xfrm>
              <a:custGeom>
                <a:avLst/>
                <a:gdLst>
                  <a:gd name="T0" fmla="*/ 0 w 30"/>
                  <a:gd name="T1" fmla="*/ 26 h 291"/>
                  <a:gd name="T2" fmla="*/ 30 w 30"/>
                  <a:gd name="T3" fmla="*/ 0 h 291"/>
                  <a:gd name="T4" fmla="*/ 30 w 30"/>
                  <a:gd name="T5" fmla="*/ 253 h 291"/>
                  <a:gd name="T6" fmla="*/ 0 w 30"/>
                  <a:gd name="T7" fmla="*/ 291 h 291"/>
                  <a:gd name="T8" fmla="*/ 0 w 30"/>
                  <a:gd name="T9" fmla="*/ 26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1">
                    <a:moveTo>
                      <a:pt x="0" y="26"/>
                    </a:moveTo>
                    <a:lnTo>
                      <a:pt x="30" y="0"/>
                    </a:lnTo>
                    <a:lnTo>
                      <a:pt x="30" y="253"/>
                    </a:lnTo>
                    <a:lnTo>
                      <a:pt x="0" y="291"/>
                    </a:lnTo>
                    <a:lnTo>
                      <a:pt x="0" y="26"/>
                    </a:lnTo>
                  </a:path>
                </a:pathLst>
              </a:custGeom>
              <a:noFill/>
              <a:ln w="12700">
                <a:solidFill>
                  <a:srgbClr val="DADAD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3" name="Group 151"/>
            <p:cNvGrpSpPr>
              <a:grpSpLocks/>
            </p:cNvGrpSpPr>
            <p:nvPr/>
          </p:nvGrpSpPr>
          <p:grpSpPr bwMode="auto">
            <a:xfrm>
              <a:off x="371" y="1850"/>
              <a:ext cx="25" cy="265"/>
              <a:chOff x="371" y="1850"/>
              <a:chExt cx="25" cy="265"/>
            </a:xfrm>
          </p:grpSpPr>
          <p:sp>
            <p:nvSpPr>
              <p:cNvPr id="1484" name="Freeform 152"/>
              <p:cNvSpPr>
                <a:spLocks/>
              </p:cNvSpPr>
              <p:nvPr/>
            </p:nvSpPr>
            <p:spPr bwMode="auto">
              <a:xfrm>
                <a:off x="371" y="1850"/>
                <a:ext cx="25" cy="265"/>
              </a:xfrm>
              <a:custGeom>
                <a:avLst/>
                <a:gdLst>
                  <a:gd name="T0" fmla="*/ 0 w 25"/>
                  <a:gd name="T1" fmla="*/ 0 h 265"/>
                  <a:gd name="T2" fmla="*/ 25 w 25"/>
                  <a:gd name="T3" fmla="*/ 0 h 265"/>
                  <a:gd name="T4" fmla="*/ 25 w 25"/>
                  <a:gd name="T5" fmla="*/ 231 h 265"/>
                  <a:gd name="T6" fmla="*/ 0 w 25"/>
                  <a:gd name="T7" fmla="*/ 265 h 265"/>
                  <a:gd name="T8" fmla="*/ 0 w 25"/>
                  <a:gd name="T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5">
                    <a:moveTo>
                      <a:pt x="0" y="0"/>
                    </a:moveTo>
                    <a:lnTo>
                      <a:pt x="25" y="0"/>
                    </a:lnTo>
                    <a:lnTo>
                      <a:pt x="25" y="231"/>
                    </a:lnTo>
                    <a:lnTo>
                      <a:pt x="0" y="2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5" name="Freeform 153"/>
              <p:cNvSpPr>
                <a:spLocks/>
              </p:cNvSpPr>
              <p:nvPr/>
            </p:nvSpPr>
            <p:spPr bwMode="auto">
              <a:xfrm>
                <a:off x="371" y="1850"/>
                <a:ext cx="25" cy="265"/>
              </a:xfrm>
              <a:custGeom>
                <a:avLst/>
                <a:gdLst>
                  <a:gd name="T0" fmla="*/ 0 w 25"/>
                  <a:gd name="T1" fmla="*/ 0 h 265"/>
                  <a:gd name="T2" fmla="*/ 25 w 25"/>
                  <a:gd name="T3" fmla="*/ 0 h 265"/>
                  <a:gd name="T4" fmla="*/ 25 w 25"/>
                  <a:gd name="T5" fmla="*/ 231 h 265"/>
                  <a:gd name="T6" fmla="*/ 0 w 25"/>
                  <a:gd name="T7" fmla="*/ 265 h 265"/>
                  <a:gd name="T8" fmla="*/ 0 w 25"/>
                  <a:gd name="T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5">
                    <a:moveTo>
                      <a:pt x="0" y="0"/>
                    </a:moveTo>
                    <a:lnTo>
                      <a:pt x="25" y="0"/>
                    </a:lnTo>
                    <a:lnTo>
                      <a:pt x="25" y="231"/>
                    </a:lnTo>
                    <a:lnTo>
                      <a:pt x="0" y="265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4" name="Group 154"/>
            <p:cNvGrpSpPr>
              <a:grpSpLocks/>
            </p:cNvGrpSpPr>
            <p:nvPr/>
          </p:nvGrpSpPr>
          <p:grpSpPr bwMode="auto">
            <a:xfrm>
              <a:off x="369" y="2083"/>
              <a:ext cx="165" cy="32"/>
              <a:chOff x="369" y="2083"/>
              <a:chExt cx="165" cy="32"/>
            </a:xfrm>
          </p:grpSpPr>
          <p:sp>
            <p:nvSpPr>
              <p:cNvPr id="1482" name="Freeform 155"/>
              <p:cNvSpPr>
                <a:spLocks/>
              </p:cNvSpPr>
              <p:nvPr/>
            </p:nvSpPr>
            <p:spPr bwMode="auto">
              <a:xfrm>
                <a:off x="369" y="2083"/>
                <a:ext cx="165" cy="32"/>
              </a:xfrm>
              <a:custGeom>
                <a:avLst/>
                <a:gdLst>
                  <a:gd name="T0" fmla="*/ 0 w 165"/>
                  <a:gd name="T1" fmla="*/ 32 h 32"/>
                  <a:gd name="T2" fmla="*/ 25 w 165"/>
                  <a:gd name="T3" fmla="*/ 0 h 32"/>
                  <a:gd name="T4" fmla="*/ 165 w 165"/>
                  <a:gd name="T5" fmla="*/ 0 h 32"/>
                  <a:gd name="T6" fmla="*/ 165 w 165"/>
                  <a:gd name="T7" fmla="*/ 32 h 32"/>
                  <a:gd name="T8" fmla="*/ 0 w 165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32">
                    <a:moveTo>
                      <a:pt x="0" y="32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3" name="Freeform 156"/>
              <p:cNvSpPr>
                <a:spLocks/>
              </p:cNvSpPr>
              <p:nvPr/>
            </p:nvSpPr>
            <p:spPr bwMode="auto">
              <a:xfrm>
                <a:off x="369" y="2083"/>
                <a:ext cx="165" cy="32"/>
              </a:xfrm>
              <a:custGeom>
                <a:avLst/>
                <a:gdLst>
                  <a:gd name="T0" fmla="*/ 0 w 165"/>
                  <a:gd name="T1" fmla="*/ 32 h 32"/>
                  <a:gd name="T2" fmla="*/ 25 w 165"/>
                  <a:gd name="T3" fmla="*/ 0 h 32"/>
                  <a:gd name="T4" fmla="*/ 165 w 165"/>
                  <a:gd name="T5" fmla="*/ 0 h 32"/>
                  <a:gd name="T6" fmla="*/ 165 w 165"/>
                  <a:gd name="T7" fmla="*/ 32 h 32"/>
                  <a:gd name="T8" fmla="*/ 0 w 165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32">
                    <a:moveTo>
                      <a:pt x="0" y="32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32"/>
                    </a:lnTo>
                    <a:lnTo>
                      <a:pt x="0" y="32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5" name="Group 157"/>
            <p:cNvGrpSpPr>
              <a:grpSpLocks/>
            </p:cNvGrpSpPr>
            <p:nvPr/>
          </p:nvGrpSpPr>
          <p:grpSpPr bwMode="auto">
            <a:xfrm>
              <a:off x="369" y="2019"/>
              <a:ext cx="165" cy="24"/>
              <a:chOff x="369" y="2019"/>
              <a:chExt cx="165" cy="24"/>
            </a:xfrm>
          </p:grpSpPr>
          <p:sp>
            <p:nvSpPr>
              <p:cNvPr id="1480" name="Freeform 158"/>
              <p:cNvSpPr>
                <a:spLocks/>
              </p:cNvSpPr>
              <p:nvPr/>
            </p:nvSpPr>
            <p:spPr bwMode="auto">
              <a:xfrm>
                <a:off x="369" y="2019"/>
                <a:ext cx="165" cy="24"/>
              </a:xfrm>
              <a:custGeom>
                <a:avLst/>
                <a:gdLst>
                  <a:gd name="T0" fmla="*/ 0 w 165"/>
                  <a:gd name="T1" fmla="*/ 24 h 24"/>
                  <a:gd name="T2" fmla="*/ 25 w 165"/>
                  <a:gd name="T3" fmla="*/ 0 h 24"/>
                  <a:gd name="T4" fmla="*/ 165 w 165"/>
                  <a:gd name="T5" fmla="*/ 0 h 24"/>
                  <a:gd name="T6" fmla="*/ 165 w 165"/>
                  <a:gd name="T7" fmla="*/ 24 h 24"/>
                  <a:gd name="T8" fmla="*/ 0 w 165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4">
                    <a:moveTo>
                      <a:pt x="0" y="24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1" name="Freeform 159"/>
              <p:cNvSpPr>
                <a:spLocks/>
              </p:cNvSpPr>
              <p:nvPr/>
            </p:nvSpPr>
            <p:spPr bwMode="auto">
              <a:xfrm>
                <a:off x="369" y="2019"/>
                <a:ext cx="165" cy="24"/>
              </a:xfrm>
              <a:custGeom>
                <a:avLst/>
                <a:gdLst>
                  <a:gd name="T0" fmla="*/ 0 w 165"/>
                  <a:gd name="T1" fmla="*/ 24 h 24"/>
                  <a:gd name="T2" fmla="*/ 25 w 165"/>
                  <a:gd name="T3" fmla="*/ 0 h 24"/>
                  <a:gd name="T4" fmla="*/ 165 w 165"/>
                  <a:gd name="T5" fmla="*/ 0 h 24"/>
                  <a:gd name="T6" fmla="*/ 165 w 165"/>
                  <a:gd name="T7" fmla="*/ 24 h 24"/>
                  <a:gd name="T8" fmla="*/ 0 w 165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4">
                    <a:moveTo>
                      <a:pt x="0" y="24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24"/>
                    </a:lnTo>
                    <a:lnTo>
                      <a:pt x="0" y="24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6" name="Group 160"/>
            <p:cNvGrpSpPr>
              <a:grpSpLocks/>
            </p:cNvGrpSpPr>
            <p:nvPr/>
          </p:nvGrpSpPr>
          <p:grpSpPr bwMode="auto">
            <a:xfrm>
              <a:off x="369" y="1961"/>
              <a:ext cx="165" cy="22"/>
              <a:chOff x="369" y="1961"/>
              <a:chExt cx="165" cy="22"/>
            </a:xfrm>
          </p:grpSpPr>
          <p:sp>
            <p:nvSpPr>
              <p:cNvPr id="1478" name="Freeform 161"/>
              <p:cNvSpPr>
                <a:spLocks/>
              </p:cNvSpPr>
              <p:nvPr/>
            </p:nvSpPr>
            <p:spPr bwMode="auto">
              <a:xfrm>
                <a:off x="369" y="1961"/>
                <a:ext cx="165" cy="22"/>
              </a:xfrm>
              <a:custGeom>
                <a:avLst/>
                <a:gdLst>
                  <a:gd name="T0" fmla="*/ 0 w 165"/>
                  <a:gd name="T1" fmla="*/ 22 h 22"/>
                  <a:gd name="T2" fmla="*/ 25 w 165"/>
                  <a:gd name="T3" fmla="*/ 0 h 22"/>
                  <a:gd name="T4" fmla="*/ 165 w 165"/>
                  <a:gd name="T5" fmla="*/ 0 h 22"/>
                  <a:gd name="T6" fmla="*/ 165 w 165"/>
                  <a:gd name="T7" fmla="*/ 22 h 22"/>
                  <a:gd name="T8" fmla="*/ 0 w 165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2">
                    <a:moveTo>
                      <a:pt x="0" y="22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9" name="Freeform 162"/>
              <p:cNvSpPr>
                <a:spLocks/>
              </p:cNvSpPr>
              <p:nvPr/>
            </p:nvSpPr>
            <p:spPr bwMode="auto">
              <a:xfrm>
                <a:off x="369" y="1961"/>
                <a:ext cx="165" cy="22"/>
              </a:xfrm>
              <a:custGeom>
                <a:avLst/>
                <a:gdLst>
                  <a:gd name="T0" fmla="*/ 0 w 165"/>
                  <a:gd name="T1" fmla="*/ 22 h 22"/>
                  <a:gd name="T2" fmla="*/ 25 w 165"/>
                  <a:gd name="T3" fmla="*/ 0 h 22"/>
                  <a:gd name="T4" fmla="*/ 165 w 165"/>
                  <a:gd name="T5" fmla="*/ 0 h 22"/>
                  <a:gd name="T6" fmla="*/ 165 w 165"/>
                  <a:gd name="T7" fmla="*/ 22 h 22"/>
                  <a:gd name="T8" fmla="*/ 0 w 165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2">
                    <a:moveTo>
                      <a:pt x="0" y="22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22"/>
                    </a:lnTo>
                    <a:lnTo>
                      <a:pt x="0" y="22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7" name="Group 163"/>
            <p:cNvGrpSpPr>
              <a:grpSpLocks/>
            </p:cNvGrpSpPr>
            <p:nvPr/>
          </p:nvGrpSpPr>
          <p:grpSpPr bwMode="auto">
            <a:xfrm>
              <a:off x="369" y="1900"/>
              <a:ext cx="165" cy="23"/>
              <a:chOff x="369" y="1900"/>
              <a:chExt cx="165" cy="23"/>
            </a:xfrm>
          </p:grpSpPr>
          <p:sp>
            <p:nvSpPr>
              <p:cNvPr id="1476" name="Freeform 164"/>
              <p:cNvSpPr>
                <a:spLocks/>
              </p:cNvSpPr>
              <p:nvPr/>
            </p:nvSpPr>
            <p:spPr bwMode="auto">
              <a:xfrm>
                <a:off x="369" y="1900"/>
                <a:ext cx="165" cy="23"/>
              </a:xfrm>
              <a:custGeom>
                <a:avLst/>
                <a:gdLst>
                  <a:gd name="T0" fmla="*/ 0 w 165"/>
                  <a:gd name="T1" fmla="*/ 23 h 23"/>
                  <a:gd name="T2" fmla="*/ 25 w 165"/>
                  <a:gd name="T3" fmla="*/ 0 h 23"/>
                  <a:gd name="T4" fmla="*/ 165 w 165"/>
                  <a:gd name="T5" fmla="*/ 0 h 23"/>
                  <a:gd name="T6" fmla="*/ 165 w 165"/>
                  <a:gd name="T7" fmla="*/ 23 h 23"/>
                  <a:gd name="T8" fmla="*/ 0 w 165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3">
                    <a:moveTo>
                      <a:pt x="0" y="23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7" name="Freeform 165"/>
              <p:cNvSpPr>
                <a:spLocks/>
              </p:cNvSpPr>
              <p:nvPr/>
            </p:nvSpPr>
            <p:spPr bwMode="auto">
              <a:xfrm>
                <a:off x="369" y="1900"/>
                <a:ext cx="165" cy="23"/>
              </a:xfrm>
              <a:custGeom>
                <a:avLst/>
                <a:gdLst>
                  <a:gd name="T0" fmla="*/ 0 w 165"/>
                  <a:gd name="T1" fmla="*/ 23 h 23"/>
                  <a:gd name="T2" fmla="*/ 25 w 165"/>
                  <a:gd name="T3" fmla="*/ 0 h 23"/>
                  <a:gd name="T4" fmla="*/ 165 w 165"/>
                  <a:gd name="T5" fmla="*/ 0 h 23"/>
                  <a:gd name="T6" fmla="*/ 165 w 165"/>
                  <a:gd name="T7" fmla="*/ 23 h 23"/>
                  <a:gd name="T8" fmla="*/ 0 w 165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3">
                    <a:moveTo>
                      <a:pt x="0" y="23"/>
                    </a:moveTo>
                    <a:lnTo>
                      <a:pt x="25" y="0"/>
                    </a:lnTo>
                    <a:lnTo>
                      <a:pt x="165" y="0"/>
                    </a:lnTo>
                    <a:lnTo>
                      <a:pt x="165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58" name="Group 166"/>
            <p:cNvGrpSpPr>
              <a:grpSpLocks/>
            </p:cNvGrpSpPr>
            <p:nvPr/>
          </p:nvGrpSpPr>
          <p:grpSpPr bwMode="auto">
            <a:xfrm>
              <a:off x="406" y="1993"/>
              <a:ext cx="42" cy="38"/>
              <a:chOff x="406" y="1993"/>
              <a:chExt cx="42" cy="38"/>
            </a:xfrm>
          </p:grpSpPr>
          <p:sp>
            <p:nvSpPr>
              <p:cNvPr id="1470" name="Freeform 167"/>
              <p:cNvSpPr>
                <a:spLocks/>
              </p:cNvSpPr>
              <p:nvPr/>
            </p:nvSpPr>
            <p:spPr bwMode="auto">
              <a:xfrm>
                <a:off x="406" y="1993"/>
                <a:ext cx="42" cy="38"/>
              </a:xfrm>
              <a:custGeom>
                <a:avLst/>
                <a:gdLst>
                  <a:gd name="T0" fmla="*/ 10 w 42"/>
                  <a:gd name="T1" fmla="*/ 0 h 38"/>
                  <a:gd name="T2" fmla="*/ 0 w 42"/>
                  <a:gd name="T3" fmla="*/ 10 h 38"/>
                  <a:gd name="T4" fmla="*/ 0 w 42"/>
                  <a:gd name="T5" fmla="*/ 38 h 38"/>
                  <a:gd name="T6" fmla="*/ 32 w 42"/>
                  <a:gd name="T7" fmla="*/ 38 h 38"/>
                  <a:gd name="T8" fmla="*/ 42 w 42"/>
                  <a:gd name="T9" fmla="*/ 30 h 38"/>
                  <a:gd name="T10" fmla="*/ 42 w 42"/>
                  <a:gd name="T11" fmla="*/ 0 h 38"/>
                  <a:gd name="T12" fmla="*/ 10 w 4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8">
                    <a:moveTo>
                      <a:pt x="10" y="0"/>
                    </a:moveTo>
                    <a:lnTo>
                      <a:pt x="0" y="10"/>
                    </a:lnTo>
                    <a:lnTo>
                      <a:pt x="0" y="38"/>
                    </a:lnTo>
                    <a:lnTo>
                      <a:pt x="32" y="38"/>
                    </a:lnTo>
                    <a:lnTo>
                      <a:pt x="42" y="30"/>
                    </a:lnTo>
                    <a:lnTo>
                      <a:pt x="42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8FE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1" name="Freeform 168"/>
              <p:cNvSpPr>
                <a:spLocks/>
              </p:cNvSpPr>
              <p:nvPr/>
            </p:nvSpPr>
            <p:spPr bwMode="auto">
              <a:xfrm>
                <a:off x="406" y="1993"/>
                <a:ext cx="42" cy="10"/>
              </a:xfrm>
              <a:custGeom>
                <a:avLst/>
                <a:gdLst>
                  <a:gd name="T0" fmla="*/ 0 w 42"/>
                  <a:gd name="T1" fmla="*/ 10 h 10"/>
                  <a:gd name="T2" fmla="*/ 32 w 42"/>
                  <a:gd name="T3" fmla="*/ 10 h 10"/>
                  <a:gd name="T4" fmla="*/ 42 w 42"/>
                  <a:gd name="T5" fmla="*/ 0 h 10"/>
                  <a:gd name="T6" fmla="*/ 10 w 42"/>
                  <a:gd name="T7" fmla="*/ 0 h 10"/>
                  <a:gd name="T8" fmla="*/ 0 w 42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lnTo>
                      <a:pt x="32" y="10"/>
                    </a:lnTo>
                    <a:lnTo>
                      <a:pt x="42" y="0"/>
                    </a:lnTo>
                    <a:lnTo>
                      <a:pt x="1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3F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2" name="Freeform 169"/>
              <p:cNvSpPr>
                <a:spLocks/>
              </p:cNvSpPr>
              <p:nvPr/>
            </p:nvSpPr>
            <p:spPr bwMode="auto">
              <a:xfrm>
                <a:off x="438" y="1993"/>
                <a:ext cx="10" cy="38"/>
              </a:xfrm>
              <a:custGeom>
                <a:avLst/>
                <a:gdLst>
                  <a:gd name="T0" fmla="*/ 0 w 10"/>
                  <a:gd name="T1" fmla="*/ 10 h 38"/>
                  <a:gd name="T2" fmla="*/ 10 w 10"/>
                  <a:gd name="T3" fmla="*/ 0 h 38"/>
                  <a:gd name="T4" fmla="*/ 10 w 10"/>
                  <a:gd name="T5" fmla="*/ 30 h 38"/>
                  <a:gd name="T6" fmla="*/ 0 w 10"/>
                  <a:gd name="T7" fmla="*/ 38 h 38"/>
                  <a:gd name="T8" fmla="*/ 0 w 10"/>
                  <a:gd name="T9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8">
                    <a:moveTo>
                      <a:pt x="0" y="10"/>
                    </a:moveTo>
                    <a:lnTo>
                      <a:pt x="10" y="0"/>
                    </a:lnTo>
                    <a:lnTo>
                      <a:pt x="10" y="30"/>
                    </a:lnTo>
                    <a:lnTo>
                      <a:pt x="0" y="3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A1C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3" name="Freeform 170"/>
              <p:cNvSpPr>
                <a:spLocks/>
              </p:cNvSpPr>
              <p:nvPr/>
            </p:nvSpPr>
            <p:spPr bwMode="auto">
              <a:xfrm>
                <a:off x="406" y="1993"/>
                <a:ext cx="42" cy="38"/>
              </a:xfrm>
              <a:custGeom>
                <a:avLst/>
                <a:gdLst>
                  <a:gd name="T0" fmla="*/ 10 w 42"/>
                  <a:gd name="T1" fmla="*/ 0 h 38"/>
                  <a:gd name="T2" fmla="*/ 0 w 42"/>
                  <a:gd name="T3" fmla="*/ 10 h 38"/>
                  <a:gd name="T4" fmla="*/ 0 w 42"/>
                  <a:gd name="T5" fmla="*/ 38 h 38"/>
                  <a:gd name="T6" fmla="*/ 32 w 42"/>
                  <a:gd name="T7" fmla="*/ 38 h 38"/>
                  <a:gd name="T8" fmla="*/ 42 w 42"/>
                  <a:gd name="T9" fmla="*/ 30 h 38"/>
                  <a:gd name="T10" fmla="*/ 42 w 42"/>
                  <a:gd name="T11" fmla="*/ 0 h 38"/>
                  <a:gd name="T12" fmla="*/ 10 w 42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8">
                    <a:moveTo>
                      <a:pt x="10" y="0"/>
                    </a:moveTo>
                    <a:lnTo>
                      <a:pt x="0" y="10"/>
                    </a:lnTo>
                    <a:lnTo>
                      <a:pt x="0" y="38"/>
                    </a:lnTo>
                    <a:lnTo>
                      <a:pt x="32" y="38"/>
                    </a:lnTo>
                    <a:lnTo>
                      <a:pt x="42" y="30"/>
                    </a:lnTo>
                    <a:lnTo>
                      <a:pt x="42" y="0"/>
                    </a:lnTo>
                    <a:lnTo>
                      <a:pt x="10" y="0"/>
                    </a:lnTo>
                    <a:close/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4" name="Freeform 171"/>
              <p:cNvSpPr>
                <a:spLocks/>
              </p:cNvSpPr>
              <p:nvPr/>
            </p:nvSpPr>
            <p:spPr bwMode="auto">
              <a:xfrm>
                <a:off x="406" y="1993"/>
                <a:ext cx="42" cy="10"/>
              </a:xfrm>
              <a:custGeom>
                <a:avLst/>
                <a:gdLst>
                  <a:gd name="T0" fmla="*/ 0 w 42"/>
                  <a:gd name="T1" fmla="*/ 10 h 10"/>
                  <a:gd name="T2" fmla="*/ 32 w 42"/>
                  <a:gd name="T3" fmla="*/ 10 h 10"/>
                  <a:gd name="T4" fmla="*/ 42 w 42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lnTo>
                      <a:pt x="32" y="10"/>
                    </a:lnTo>
                    <a:lnTo>
                      <a:pt x="42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5" name="Line 172"/>
              <p:cNvSpPr>
                <a:spLocks noChangeShapeType="1"/>
              </p:cNvSpPr>
              <p:nvPr/>
            </p:nvSpPr>
            <p:spPr bwMode="auto">
              <a:xfrm>
                <a:off x="438" y="2003"/>
                <a:ext cx="1" cy="28"/>
              </a:xfrm>
              <a:prstGeom prst="line">
                <a:avLst/>
              </a:prstGeom>
              <a:noFill/>
              <a:ln w="12700">
                <a:solidFill>
                  <a:srgbClr val="CECEC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59" name="Rectangle 173"/>
            <p:cNvSpPr>
              <a:spLocks noChangeArrowheads="1"/>
            </p:cNvSpPr>
            <p:nvPr/>
          </p:nvSpPr>
          <p:spPr bwMode="auto">
            <a:xfrm>
              <a:off x="398" y="1981"/>
              <a:ext cx="68" cy="80"/>
            </a:xfrm>
            <a:prstGeom prst="rect">
              <a:avLst/>
            </a:prstGeom>
            <a:noFill/>
            <a:ln w="12700">
              <a:solidFill>
                <a:srgbClr val="CECEC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60" name="Rectangle 174"/>
            <p:cNvSpPr>
              <a:spLocks noChangeArrowheads="1"/>
            </p:cNvSpPr>
            <p:nvPr/>
          </p:nvSpPr>
          <p:spPr bwMode="auto">
            <a:xfrm>
              <a:off x="414" y="1991"/>
              <a:ext cx="72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ea typeface="微软雅黑" panose="020B0503020204020204" pitchFamily="34" charset="-122"/>
                  <a:cs typeface="Arial" pitchFamily="34" charset="0"/>
                </a:rPr>
                <a:t>A</a:t>
              </a:r>
              <a:endParaRPr 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461" name="Group 175"/>
            <p:cNvGrpSpPr>
              <a:grpSpLocks/>
            </p:cNvGrpSpPr>
            <p:nvPr/>
          </p:nvGrpSpPr>
          <p:grpSpPr bwMode="auto">
            <a:xfrm>
              <a:off x="438" y="2063"/>
              <a:ext cx="72" cy="34"/>
              <a:chOff x="438" y="2063"/>
              <a:chExt cx="72" cy="34"/>
            </a:xfrm>
          </p:grpSpPr>
          <p:sp>
            <p:nvSpPr>
              <p:cNvPr id="1464" name="Freeform 176"/>
              <p:cNvSpPr>
                <a:spLocks/>
              </p:cNvSpPr>
              <p:nvPr/>
            </p:nvSpPr>
            <p:spPr bwMode="auto">
              <a:xfrm>
                <a:off x="438" y="2063"/>
                <a:ext cx="72" cy="34"/>
              </a:xfrm>
              <a:custGeom>
                <a:avLst/>
                <a:gdLst>
                  <a:gd name="T0" fmla="*/ 8 w 72"/>
                  <a:gd name="T1" fmla="*/ 0 h 34"/>
                  <a:gd name="T2" fmla="*/ 0 w 72"/>
                  <a:gd name="T3" fmla="*/ 8 h 34"/>
                  <a:gd name="T4" fmla="*/ 0 w 72"/>
                  <a:gd name="T5" fmla="*/ 34 h 34"/>
                  <a:gd name="T6" fmla="*/ 64 w 72"/>
                  <a:gd name="T7" fmla="*/ 34 h 34"/>
                  <a:gd name="T8" fmla="*/ 72 w 72"/>
                  <a:gd name="T9" fmla="*/ 26 h 34"/>
                  <a:gd name="T10" fmla="*/ 72 w 72"/>
                  <a:gd name="T11" fmla="*/ 0 h 34"/>
                  <a:gd name="T12" fmla="*/ 8 w 72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4">
                    <a:moveTo>
                      <a:pt x="8" y="0"/>
                    </a:moveTo>
                    <a:lnTo>
                      <a:pt x="0" y="8"/>
                    </a:lnTo>
                    <a:lnTo>
                      <a:pt x="0" y="34"/>
                    </a:lnTo>
                    <a:lnTo>
                      <a:pt x="64" y="34"/>
                    </a:lnTo>
                    <a:lnTo>
                      <a:pt x="72" y="26"/>
                    </a:lnTo>
                    <a:lnTo>
                      <a:pt x="72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8FE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65" name="Freeform 177"/>
              <p:cNvSpPr>
                <a:spLocks/>
              </p:cNvSpPr>
              <p:nvPr/>
            </p:nvSpPr>
            <p:spPr bwMode="auto">
              <a:xfrm>
                <a:off x="438" y="2063"/>
                <a:ext cx="72" cy="8"/>
              </a:xfrm>
              <a:custGeom>
                <a:avLst/>
                <a:gdLst>
                  <a:gd name="T0" fmla="*/ 0 w 72"/>
                  <a:gd name="T1" fmla="*/ 8 h 8"/>
                  <a:gd name="T2" fmla="*/ 64 w 72"/>
                  <a:gd name="T3" fmla="*/ 8 h 8"/>
                  <a:gd name="T4" fmla="*/ 72 w 72"/>
                  <a:gd name="T5" fmla="*/ 0 h 8"/>
                  <a:gd name="T6" fmla="*/ 8 w 72"/>
                  <a:gd name="T7" fmla="*/ 0 h 8"/>
                  <a:gd name="T8" fmla="*/ 0 w 7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8">
                    <a:moveTo>
                      <a:pt x="0" y="8"/>
                    </a:moveTo>
                    <a:lnTo>
                      <a:pt x="64" y="8"/>
                    </a:lnTo>
                    <a:lnTo>
                      <a:pt x="72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3F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66" name="Freeform 178"/>
              <p:cNvSpPr>
                <a:spLocks/>
              </p:cNvSpPr>
              <p:nvPr/>
            </p:nvSpPr>
            <p:spPr bwMode="auto">
              <a:xfrm>
                <a:off x="502" y="2063"/>
                <a:ext cx="8" cy="34"/>
              </a:xfrm>
              <a:custGeom>
                <a:avLst/>
                <a:gdLst>
                  <a:gd name="T0" fmla="*/ 0 w 8"/>
                  <a:gd name="T1" fmla="*/ 8 h 34"/>
                  <a:gd name="T2" fmla="*/ 8 w 8"/>
                  <a:gd name="T3" fmla="*/ 0 h 34"/>
                  <a:gd name="T4" fmla="*/ 8 w 8"/>
                  <a:gd name="T5" fmla="*/ 26 h 34"/>
                  <a:gd name="T6" fmla="*/ 0 w 8"/>
                  <a:gd name="T7" fmla="*/ 34 h 34"/>
                  <a:gd name="T8" fmla="*/ 0 w 8"/>
                  <a:gd name="T9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0" y="8"/>
                    </a:moveTo>
                    <a:lnTo>
                      <a:pt x="8" y="0"/>
                    </a:lnTo>
                    <a:lnTo>
                      <a:pt x="8" y="26"/>
                    </a:lnTo>
                    <a:lnTo>
                      <a:pt x="0" y="3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1CC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67" name="Freeform 179"/>
              <p:cNvSpPr>
                <a:spLocks/>
              </p:cNvSpPr>
              <p:nvPr/>
            </p:nvSpPr>
            <p:spPr bwMode="auto">
              <a:xfrm>
                <a:off x="438" y="2063"/>
                <a:ext cx="72" cy="34"/>
              </a:xfrm>
              <a:custGeom>
                <a:avLst/>
                <a:gdLst>
                  <a:gd name="T0" fmla="*/ 8 w 72"/>
                  <a:gd name="T1" fmla="*/ 0 h 34"/>
                  <a:gd name="T2" fmla="*/ 0 w 72"/>
                  <a:gd name="T3" fmla="*/ 8 h 34"/>
                  <a:gd name="T4" fmla="*/ 0 w 72"/>
                  <a:gd name="T5" fmla="*/ 34 h 34"/>
                  <a:gd name="T6" fmla="*/ 64 w 72"/>
                  <a:gd name="T7" fmla="*/ 34 h 34"/>
                  <a:gd name="T8" fmla="*/ 72 w 72"/>
                  <a:gd name="T9" fmla="*/ 26 h 34"/>
                  <a:gd name="T10" fmla="*/ 72 w 72"/>
                  <a:gd name="T11" fmla="*/ 0 h 34"/>
                  <a:gd name="T12" fmla="*/ 8 w 72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4">
                    <a:moveTo>
                      <a:pt x="8" y="0"/>
                    </a:moveTo>
                    <a:lnTo>
                      <a:pt x="0" y="8"/>
                    </a:lnTo>
                    <a:lnTo>
                      <a:pt x="0" y="34"/>
                    </a:lnTo>
                    <a:lnTo>
                      <a:pt x="64" y="34"/>
                    </a:lnTo>
                    <a:lnTo>
                      <a:pt x="72" y="26"/>
                    </a:lnTo>
                    <a:lnTo>
                      <a:pt x="72" y="0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68" name="Freeform 180"/>
              <p:cNvSpPr>
                <a:spLocks/>
              </p:cNvSpPr>
              <p:nvPr/>
            </p:nvSpPr>
            <p:spPr bwMode="auto">
              <a:xfrm>
                <a:off x="438" y="2063"/>
                <a:ext cx="72" cy="8"/>
              </a:xfrm>
              <a:custGeom>
                <a:avLst/>
                <a:gdLst>
                  <a:gd name="T0" fmla="*/ 0 w 72"/>
                  <a:gd name="T1" fmla="*/ 8 h 8"/>
                  <a:gd name="T2" fmla="*/ 64 w 72"/>
                  <a:gd name="T3" fmla="*/ 8 h 8"/>
                  <a:gd name="T4" fmla="*/ 72 w 72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8">
                    <a:moveTo>
                      <a:pt x="0" y="8"/>
                    </a:moveTo>
                    <a:lnTo>
                      <a:pt x="64" y="8"/>
                    </a:lnTo>
                    <a:lnTo>
                      <a:pt x="72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69" name="Line 181"/>
              <p:cNvSpPr>
                <a:spLocks noChangeShapeType="1"/>
              </p:cNvSpPr>
              <p:nvPr/>
            </p:nvSpPr>
            <p:spPr bwMode="auto">
              <a:xfrm>
                <a:off x="502" y="2071"/>
                <a:ext cx="1" cy="26"/>
              </a:xfrm>
              <a:prstGeom prst="line">
                <a:avLst/>
              </a:prstGeom>
              <a:noFill/>
              <a:ln w="12700">
                <a:solidFill>
                  <a:srgbClr val="CECEC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62" name="Rectangle 182"/>
            <p:cNvSpPr>
              <a:spLocks noChangeArrowheads="1"/>
            </p:cNvSpPr>
            <p:nvPr/>
          </p:nvSpPr>
          <p:spPr bwMode="auto">
            <a:xfrm>
              <a:off x="444" y="2049"/>
              <a:ext cx="70" cy="80"/>
            </a:xfrm>
            <a:prstGeom prst="rect">
              <a:avLst/>
            </a:prstGeom>
            <a:noFill/>
            <a:ln w="12700">
              <a:solidFill>
                <a:srgbClr val="CECEC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63" name="Rectangle 183"/>
            <p:cNvSpPr>
              <a:spLocks noChangeArrowheads="1"/>
            </p:cNvSpPr>
            <p:nvPr/>
          </p:nvSpPr>
          <p:spPr bwMode="auto">
            <a:xfrm>
              <a:off x="460" y="2059"/>
              <a:ext cx="66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>
                  <a:solidFill>
                    <a:srgbClr val="000000"/>
                  </a:solidFill>
                  <a:ea typeface="微软雅黑" panose="020B0503020204020204" pitchFamily="34" charset="-122"/>
                  <a:cs typeface="Arial" pitchFamily="34" charset="0"/>
                </a:rPr>
                <a:t>B</a:t>
              </a:r>
              <a:endParaRPr lang="en-US" sz="1300" b="1">
                <a:ea typeface="微软雅黑" panose="020B0503020204020204" pitchFamily="34" charset="-122"/>
              </a:endParaRPr>
            </a:p>
          </p:txBody>
        </p:sp>
      </p:grpSp>
      <p:grpSp>
        <p:nvGrpSpPr>
          <p:cNvPr id="984" name="Group 184"/>
          <p:cNvGrpSpPr>
            <a:grpSpLocks/>
          </p:cNvGrpSpPr>
          <p:nvPr/>
        </p:nvGrpSpPr>
        <p:grpSpPr bwMode="auto">
          <a:xfrm>
            <a:off x="745967" y="3629677"/>
            <a:ext cx="526932" cy="347894"/>
            <a:chOff x="279" y="2370"/>
            <a:chExt cx="374" cy="244"/>
          </a:xfrm>
        </p:grpSpPr>
        <p:sp>
          <p:nvSpPr>
            <p:cNvPr id="1448" name="Freeform 185"/>
            <p:cNvSpPr>
              <a:spLocks/>
            </p:cNvSpPr>
            <p:nvPr/>
          </p:nvSpPr>
          <p:spPr bwMode="auto">
            <a:xfrm>
              <a:off x="279" y="2370"/>
              <a:ext cx="374" cy="33"/>
            </a:xfrm>
            <a:custGeom>
              <a:avLst/>
              <a:gdLst>
                <a:gd name="T0" fmla="*/ 0 w 374"/>
                <a:gd name="T1" fmla="*/ 0 h 33"/>
                <a:gd name="T2" fmla="*/ 0 w 374"/>
                <a:gd name="T3" fmla="*/ 31 h 33"/>
                <a:gd name="T4" fmla="*/ 374 w 374"/>
                <a:gd name="T5" fmla="*/ 33 h 33"/>
                <a:gd name="T6" fmla="*/ 374 w 374"/>
                <a:gd name="T7" fmla="*/ 2 h 33"/>
                <a:gd name="T8" fmla="*/ 0 w 37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33">
                  <a:moveTo>
                    <a:pt x="0" y="0"/>
                  </a:moveTo>
                  <a:lnTo>
                    <a:pt x="0" y="31"/>
                  </a:lnTo>
                  <a:lnTo>
                    <a:pt x="374" y="33"/>
                  </a:lnTo>
                  <a:lnTo>
                    <a:pt x="37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449" name="Rectangle 186"/>
            <p:cNvSpPr>
              <a:spLocks noChangeArrowheads="1"/>
            </p:cNvSpPr>
            <p:nvPr/>
          </p:nvSpPr>
          <p:spPr bwMode="auto">
            <a:xfrm>
              <a:off x="450" y="2409"/>
              <a:ext cx="32" cy="2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85" name="Rectangle 187"/>
          <p:cNvSpPr>
            <a:spLocks noChangeArrowheads="1"/>
          </p:cNvSpPr>
          <p:nvPr/>
        </p:nvSpPr>
        <p:spPr bwMode="auto">
          <a:xfrm>
            <a:off x="623392" y="4288395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86" name="Group 188"/>
          <p:cNvGrpSpPr>
            <a:grpSpLocks/>
          </p:cNvGrpSpPr>
          <p:nvPr/>
        </p:nvGrpSpPr>
        <p:grpSpPr bwMode="auto">
          <a:xfrm>
            <a:off x="709335" y="4426698"/>
            <a:ext cx="597378" cy="272327"/>
            <a:chOff x="253" y="2929"/>
            <a:chExt cx="424" cy="191"/>
          </a:xfrm>
        </p:grpSpPr>
        <p:grpSp>
          <p:nvGrpSpPr>
            <p:cNvPr id="1284" name="Group 189"/>
            <p:cNvGrpSpPr>
              <a:grpSpLocks/>
            </p:cNvGrpSpPr>
            <p:nvPr/>
          </p:nvGrpSpPr>
          <p:grpSpPr bwMode="auto">
            <a:xfrm>
              <a:off x="253" y="2983"/>
              <a:ext cx="424" cy="117"/>
              <a:chOff x="253" y="2983"/>
              <a:chExt cx="424" cy="117"/>
            </a:xfrm>
          </p:grpSpPr>
          <p:sp>
            <p:nvSpPr>
              <p:cNvPr id="1446" name="Freeform 190"/>
              <p:cNvSpPr>
                <a:spLocks/>
              </p:cNvSpPr>
              <p:nvPr/>
            </p:nvSpPr>
            <p:spPr bwMode="auto">
              <a:xfrm>
                <a:off x="253" y="2983"/>
                <a:ext cx="424" cy="117"/>
              </a:xfrm>
              <a:custGeom>
                <a:avLst/>
                <a:gdLst>
                  <a:gd name="T0" fmla="*/ 0 w 424"/>
                  <a:gd name="T1" fmla="*/ 117 h 117"/>
                  <a:gd name="T2" fmla="*/ 185 w 424"/>
                  <a:gd name="T3" fmla="*/ 0 h 117"/>
                  <a:gd name="T4" fmla="*/ 424 w 424"/>
                  <a:gd name="T5" fmla="*/ 0 h 117"/>
                  <a:gd name="T6" fmla="*/ 297 w 424"/>
                  <a:gd name="T7" fmla="*/ 117 h 117"/>
                  <a:gd name="T8" fmla="*/ 0 w 424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117">
                    <a:moveTo>
                      <a:pt x="0" y="117"/>
                    </a:moveTo>
                    <a:lnTo>
                      <a:pt x="185" y="0"/>
                    </a:lnTo>
                    <a:lnTo>
                      <a:pt x="424" y="0"/>
                    </a:lnTo>
                    <a:lnTo>
                      <a:pt x="297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47" name="Freeform 191"/>
              <p:cNvSpPr>
                <a:spLocks/>
              </p:cNvSpPr>
              <p:nvPr/>
            </p:nvSpPr>
            <p:spPr bwMode="auto">
              <a:xfrm>
                <a:off x="253" y="2983"/>
                <a:ext cx="424" cy="117"/>
              </a:xfrm>
              <a:custGeom>
                <a:avLst/>
                <a:gdLst>
                  <a:gd name="T0" fmla="*/ 0 w 424"/>
                  <a:gd name="T1" fmla="*/ 117 h 117"/>
                  <a:gd name="T2" fmla="*/ 185 w 424"/>
                  <a:gd name="T3" fmla="*/ 0 h 117"/>
                  <a:gd name="T4" fmla="*/ 424 w 424"/>
                  <a:gd name="T5" fmla="*/ 0 h 117"/>
                  <a:gd name="T6" fmla="*/ 297 w 424"/>
                  <a:gd name="T7" fmla="*/ 117 h 117"/>
                  <a:gd name="T8" fmla="*/ 0 w 424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4" h="117">
                    <a:moveTo>
                      <a:pt x="0" y="117"/>
                    </a:moveTo>
                    <a:lnTo>
                      <a:pt x="185" y="0"/>
                    </a:lnTo>
                    <a:lnTo>
                      <a:pt x="424" y="0"/>
                    </a:lnTo>
                    <a:lnTo>
                      <a:pt x="297" y="117"/>
                    </a:lnTo>
                    <a:lnTo>
                      <a:pt x="0" y="117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85" name="Group 192"/>
            <p:cNvGrpSpPr>
              <a:grpSpLocks/>
            </p:cNvGrpSpPr>
            <p:nvPr/>
          </p:nvGrpSpPr>
          <p:grpSpPr bwMode="auto">
            <a:xfrm>
              <a:off x="357" y="2937"/>
              <a:ext cx="221" cy="48"/>
              <a:chOff x="357" y="2937"/>
              <a:chExt cx="221" cy="48"/>
            </a:xfrm>
          </p:grpSpPr>
          <p:sp>
            <p:nvSpPr>
              <p:cNvPr id="1444" name="Freeform 193"/>
              <p:cNvSpPr>
                <a:spLocks/>
              </p:cNvSpPr>
              <p:nvPr/>
            </p:nvSpPr>
            <p:spPr bwMode="auto">
              <a:xfrm>
                <a:off x="357" y="2937"/>
                <a:ext cx="221" cy="48"/>
              </a:xfrm>
              <a:custGeom>
                <a:avLst/>
                <a:gdLst>
                  <a:gd name="T0" fmla="*/ 79 w 221"/>
                  <a:gd name="T1" fmla="*/ 0 h 48"/>
                  <a:gd name="T2" fmla="*/ 0 w 221"/>
                  <a:gd name="T3" fmla="*/ 48 h 48"/>
                  <a:gd name="T4" fmla="*/ 149 w 221"/>
                  <a:gd name="T5" fmla="*/ 48 h 48"/>
                  <a:gd name="T6" fmla="*/ 221 w 221"/>
                  <a:gd name="T7" fmla="*/ 0 h 48"/>
                  <a:gd name="T8" fmla="*/ 79 w 221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48">
                    <a:moveTo>
                      <a:pt x="79" y="0"/>
                    </a:moveTo>
                    <a:lnTo>
                      <a:pt x="0" y="48"/>
                    </a:lnTo>
                    <a:lnTo>
                      <a:pt x="149" y="48"/>
                    </a:lnTo>
                    <a:lnTo>
                      <a:pt x="221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45" name="Freeform 194"/>
              <p:cNvSpPr>
                <a:spLocks/>
              </p:cNvSpPr>
              <p:nvPr/>
            </p:nvSpPr>
            <p:spPr bwMode="auto">
              <a:xfrm>
                <a:off x="357" y="2937"/>
                <a:ext cx="221" cy="48"/>
              </a:xfrm>
              <a:custGeom>
                <a:avLst/>
                <a:gdLst>
                  <a:gd name="T0" fmla="*/ 79 w 221"/>
                  <a:gd name="T1" fmla="*/ 0 h 48"/>
                  <a:gd name="T2" fmla="*/ 0 w 221"/>
                  <a:gd name="T3" fmla="*/ 48 h 48"/>
                  <a:gd name="T4" fmla="*/ 149 w 221"/>
                  <a:gd name="T5" fmla="*/ 48 h 48"/>
                  <a:gd name="T6" fmla="*/ 221 w 221"/>
                  <a:gd name="T7" fmla="*/ 0 h 48"/>
                  <a:gd name="T8" fmla="*/ 79 w 221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48">
                    <a:moveTo>
                      <a:pt x="79" y="0"/>
                    </a:moveTo>
                    <a:lnTo>
                      <a:pt x="0" y="48"/>
                    </a:lnTo>
                    <a:lnTo>
                      <a:pt x="149" y="48"/>
                    </a:lnTo>
                    <a:lnTo>
                      <a:pt x="221" y="0"/>
                    </a:lnTo>
                    <a:lnTo>
                      <a:pt x="79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86" name="Rectangle 195"/>
            <p:cNvSpPr>
              <a:spLocks noChangeArrowheads="1"/>
            </p:cNvSpPr>
            <p:nvPr/>
          </p:nvSpPr>
          <p:spPr bwMode="auto">
            <a:xfrm>
              <a:off x="359" y="2991"/>
              <a:ext cx="145" cy="8"/>
            </a:xfrm>
            <a:prstGeom prst="rect">
              <a:avLst/>
            </a:prstGeom>
            <a:solidFill>
              <a:srgbClr val="002B99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287" name="Group 196"/>
            <p:cNvGrpSpPr>
              <a:grpSpLocks/>
            </p:cNvGrpSpPr>
            <p:nvPr/>
          </p:nvGrpSpPr>
          <p:grpSpPr bwMode="auto">
            <a:xfrm>
              <a:off x="508" y="2939"/>
              <a:ext cx="70" cy="60"/>
              <a:chOff x="508" y="2939"/>
              <a:chExt cx="70" cy="60"/>
            </a:xfrm>
          </p:grpSpPr>
          <p:sp>
            <p:nvSpPr>
              <p:cNvPr id="1442" name="Freeform 197"/>
              <p:cNvSpPr>
                <a:spLocks/>
              </p:cNvSpPr>
              <p:nvPr/>
            </p:nvSpPr>
            <p:spPr bwMode="auto">
              <a:xfrm>
                <a:off x="508" y="2939"/>
                <a:ext cx="70" cy="60"/>
              </a:xfrm>
              <a:custGeom>
                <a:avLst/>
                <a:gdLst>
                  <a:gd name="T0" fmla="*/ 0 w 70"/>
                  <a:gd name="T1" fmla="*/ 44 h 60"/>
                  <a:gd name="T2" fmla="*/ 0 w 70"/>
                  <a:gd name="T3" fmla="*/ 60 h 60"/>
                  <a:gd name="T4" fmla="*/ 70 w 70"/>
                  <a:gd name="T5" fmla="*/ 12 h 60"/>
                  <a:gd name="T6" fmla="*/ 70 w 70"/>
                  <a:gd name="T7" fmla="*/ 0 h 60"/>
                  <a:gd name="T8" fmla="*/ 0 w 70"/>
                  <a:gd name="T9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4"/>
                    </a:moveTo>
                    <a:lnTo>
                      <a:pt x="0" y="60"/>
                    </a:lnTo>
                    <a:lnTo>
                      <a:pt x="70" y="12"/>
                    </a:lnTo>
                    <a:lnTo>
                      <a:pt x="70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2B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43" name="Freeform 198"/>
              <p:cNvSpPr>
                <a:spLocks/>
              </p:cNvSpPr>
              <p:nvPr/>
            </p:nvSpPr>
            <p:spPr bwMode="auto">
              <a:xfrm>
                <a:off x="508" y="2939"/>
                <a:ext cx="70" cy="60"/>
              </a:xfrm>
              <a:custGeom>
                <a:avLst/>
                <a:gdLst>
                  <a:gd name="T0" fmla="*/ 0 w 70"/>
                  <a:gd name="T1" fmla="*/ 44 h 60"/>
                  <a:gd name="T2" fmla="*/ 0 w 70"/>
                  <a:gd name="T3" fmla="*/ 60 h 60"/>
                  <a:gd name="T4" fmla="*/ 70 w 70"/>
                  <a:gd name="T5" fmla="*/ 12 h 60"/>
                  <a:gd name="T6" fmla="*/ 70 w 70"/>
                  <a:gd name="T7" fmla="*/ 0 h 60"/>
                  <a:gd name="T8" fmla="*/ 0 w 70"/>
                  <a:gd name="T9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4"/>
                    </a:moveTo>
                    <a:lnTo>
                      <a:pt x="0" y="60"/>
                    </a:lnTo>
                    <a:lnTo>
                      <a:pt x="70" y="12"/>
                    </a:lnTo>
                    <a:lnTo>
                      <a:pt x="70" y="0"/>
                    </a:lnTo>
                    <a:lnTo>
                      <a:pt x="0" y="44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88" name="Rectangle 199"/>
            <p:cNvSpPr>
              <a:spLocks noChangeArrowheads="1"/>
            </p:cNvSpPr>
            <p:nvPr/>
          </p:nvSpPr>
          <p:spPr bwMode="auto">
            <a:xfrm>
              <a:off x="361" y="3005"/>
              <a:ext cx="145" cy="67"/>
            </a:xfrm>
            <a:prstGeom prst="rect">
              <a:avLst/>
            </a:prstGeom>
            <a:solidFill>
              <a:srgbClr val="919191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289" name="Group 200"/>
            <p:cNvGrpSpPr>
              <a:grpSpLocks/>
            </p:cNvGrpSpPr>
            <p:nvPr/>
          </p:nvGrpSpPr>
          <p:grpSpPr bwMode="auto">
            <a:xfrm>
              <a:off x="506" y="2953"/>
              <a:ext cx="70" cy="121"/>
              <a:chOff x="506" y="2953"/>
              <a:chExt cx="70" cy="121"/>
            </a:xfrm>
          </p:grpSpPr>
          <p:sp>
            <p:nvSpPr>
              <p:cNvPr id="1440" name="Freeform 201"/>
              <p:cNvSpPr>
                <a:spLocks/>
              </p:cNvSpPr>
              <p:nvPr/>
            </p:nvSpPr>
            <p:spPr bwMode="auto">
              <a:xfrm>
                <a:off x="506" y="2953"/>
                <a:ext cx="70" cy="121"/>
              </a:xfrm>
              <a:custGeom>
                <a:avLst/>
                <a:gdLst>
                  <a:gd name="T0" fmla="*/ 0 w 70"/>
                  <a:gd name="T1" fmla="*/ 48 h 121"/>
                  <a:gd name="T2" fmla="*/ 0 w 70"/>
                  <a:gd name="T3" fmla="*/ 121 h 121"/>
                  <a:gd name="T4" fmla="*/ 70 w 70"/>
                  <a:gd name="T5" fmla="*/ 60 h 121"/>
                  <a:gd name="T6" fmla="*/ 70 w 70"/>
                  <a:gd name="T7" fmla="*/ 0 h 121"/>
                  <a:gd name="T8" fmla="*/ 0 w 70"/>
                  <a:gd name="T9" fmla="*/ 4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21">
                    <a:moveTo>
                      <a:pt x="0" y="48"/>
                    </a:moveTo>
                    <a:lnTo>
                      <a:pt x="0" y="121"/>
                    </a:lnTo>
                    <a:lnTo>
                      <a:pt x="70" y="60"/>
                    </a:lnTo>
                    <a:lnTo>
                      <a:pt x="7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41" name="Freeform 202"/>
              <p:cNvSpPr>
                <a:spLocks/>
              </p:cNvSpPr>
              <p:nvPr/>
            </p:nvSpPr>
            <p:spPr bwMode="auto">
              <a:xfrm>
                <a:off x="506" y="2953"/>
                <a:ext cx="70" cy="121"/>
              </a:xfrm>
              <a:custGeom>
                <a:avLst/>
                <a:gdLst>
                  <a:gd name="T0" fmla="*/ 0 w 70"/>
                  <a:gd name="T1" fmla="*/ 48 h 121"/>
                  <a:gd name="T2" fmla="*/ 0 w 70"/>
                  <a:gd name="T3" fmla="*/ 121 h 121"/>
                  <a:gd name="T4" fmla="*/ 70 w 70"/>
                  <a:gd name="T5" fmla="*/ 60 h 121"/>
                  <a:gd name="T6" fmla="*/ 70 w 70"/>
                  <a:gd name="T7" fmla="*/ 0 h 121"/>
                  <a:gd name="T8" fmla="*/ 0 w 70"/>
                  <a:gd name="T9" fmla="*/ 4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21">
                    <a:moveTo>
                      <a:pt x="0" y="48"/>
                    </a:moveTo>
                    <a:lnTo>
                      <a:pt x="0" y="121"/>
                    </a:lnTo>
                    <a:lnTo>
                      <a:pt x="70" y="60"/>
                    </a:lnTo>
                    <a:lnTo>
                      <a:pt x="70" y="0"/>
                    </a:lnTo>
                    <a:lnTo>
                      <a:pt x="0" y="48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90" name="Rectangle 203"/>
            <p:cNvSpPr>
              <a:spLocks noChangeArrowheads="1"/>
            </p:cNvSpPr>
            <p:nvPr/>
          </p:nvSpPr>
          <p:spPr bwMode="auto">
            <a:xfrm>
              <a:off x="365" y="3009"/>
              <a:ext cx="27" cy="16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291" name="Rectangle 204"/>
            <p:cNvSpPr>
              <a:spLocks noChangeArrowheads="1"/>
            </p:cNvSpPr>
            <p:nvPr/>
          </p:nvSpPr>
          <p:spPr bwMode="auto">
            <a:xfrm>
              <a:off x="400" y="3009"/>
              <a:ext cx="30" cy="16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292" name="Rectangle 205"/>
            <p:cNvSpPr>
              <a:spLocks noChangeArrowheads="1"/>
            </p:cNvSpPr>
            <p:nvPr/>
          </p:nvSpPr>
          <p:spPr bwMode="auto">
            <a:xfrm>
              <a:off x="438" y="3009"/>
              <a:ext cx="30" cy="16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293" name="Rectangle 206"/>
            <p:cNvSpPr>
              <a:spLocks noChangeArrowheads="1"/>
            </p:cNvSpPr>
            <p:nvPr/>
          </p:nvSpPr>
          <p:spPr bwMode="auto">
            <a:xfrm>
              <a:off x="474" y="3009"/>
              <a:ext cx="28" cy="16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294" name="Group 207"/>
            <p:cNvGrpSpPr>
              <a:grpSpLocks/>
            </p:cNvGrpSpPr>
            <p:nvPr/>
          </p:nvGrpSpPr>
          <p:grpSpPr bwMode="auto">
            <a:xfrm>
              <a:off x="508" y="2991"/>
              <a:ext cx="20" cy="34"/>
              <a:chOff x="508" y="2991"/>
              <a:chExt cx="20" cy="34"/>
            </a:xfrm>
          </p:grpSpPr>
          <p:sp>
            <p:nvSpPr>
              <p:cNvPr id="1438" name="Freeform 208"/>
              <p:cNvSpPr>
                <a:spLocks/>
              </p:cNvSpPr>
              <p:nvPr/>
            </p:nvSpPr>
            <p:spPr bwMode="auto">
              <a:xfrm>
                <a:off x="508" y="2991"/>
                <a:ext cx="20" cy="34"/>
              </a:xfrm>
              <a:custGeom>
                <a:avLst/>
                <a:gdLst>
                  <a:gd name="T0" fmla="*/ 0 w 20"/>
                  <a:gd name="T1" fmla="*/ 12 h 34"/>
                  <a:gd name="T2" fmla="*/ 0 w 20"/>
                  <a:gd name="T3" fmla="*/ 34 h 34"/>
                  <a:gd name="T4" fmla="*/ 20 w 20"/>
                  <a:gd name="T5" fmla="*/ 18 h 34"/>
                  <a:gd name="T6" fmla="*/ 20 w 20"/>
                  <a:gd name="T7" fmla="*/ 0 h 34"/>
                  <a:gd name="T8" fmla="*/ 0 w 20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4">
                    <a:moveTo>
                      <a:pt x="0" y="12"/>
                    </a:moveTo>
                    <a:lnTo>
                      <a:pt x="0" y="34"/>
                    </a:lnTo>
                    <a:lnTo>
                      <a:pt x="20" y="18"/>
                    </a:lnTo>
                    <a:lnTo>
                      <a:pt x="2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C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39" name="Freeform 209"/>
              <p:cNvSpPr>
                <a:spLocks/>
              </p:cNvSpPr>
              <p:nvPr/>
            </p:nvSpPr>
            <p:spPr bwMode="auto">
              <a:xfrm>
                <a:off x="508" y="2991"/>
                <a:ext cx="20" cy="34"/>
              </a:xfrm>
              <a:custGeom>
                <a:avLst/>
                <a:gdLst>
                  <a:gd name="T0" fmla="*/ 0 w 20"/>
                  <a:gd name="T1" fmla="*/ 12 h 34"/>
                  <a:gd name="T2" fmla="*/ 0 w 20"/>
                  <a:gd name="T3" fmla="*/ 34 h 34"/>
                  <a:gd name="T4" fmla="*/ 20 w 20"/>
                  <a:gd name="T5" fmla="*/ 18 h 34"/>
                  <a:gd name="T6" fmla="*/ 20 w 20"/>
                  <a:gd name="T7" fmla="*/ 0 h 34"/>
                  <a:gd name="T8" fmla="*/ 0 w 20"/>
                  <a:gd name="T9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4">
                    <a:moveTo>
                      <a:pt x="0" y="12"/>
                    </a:moveTo>
                    <a:lnTo>
                      <a:pt x="0" y="34"/>
                    </a:lnTo>
                    <a:lnTo>
                      <a:pt x="20" y="18"/>
                    </a:lnTo>
                    <a:lnTo>
                      <a:pt x="20" y="0"/>
                    </a:lnTo>
                    <a:lnTo>
                      <a:pt x="0" y="12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95" name="Group 210"/>
            <p:cNvGrpSpPr>
              <a:grpSpLocks/>
            </p:cNvGrpSpPr>
            <p:nvPr/>
          </p:nvGrpSpPr>
          <p:grpSpPr bwMode="auto">
            <a:xfrm>
              <a:off x="558" y="2957"/>
              <a:ext cx="18" cy="28"/>
              <a:chOff x="558" y="2957"/>
              <a:chExt cx="18" cy="28"/>
            </a:xfrm>
          </p:grpSpPr>
          <p:sp>
            <p:nvSpPr>
              <p:cNvPr id="1436" name="Freeform 211"/>
              <p:cNvSpPr>
                <a:spLocks/>
              </p:cNvSpPr>
              <p:nvPr/>
            </p:nvSpPr>
            <p:spPr bwMode="auto">
              <a:xfrm>
                <a:off x="558" y="2957"/>
                <a:ext cx="18" cy="28"/>
              </a:xfrm>
              <a:custGeom>
                <a:avLst/>
                <a:gdLst>
                  <a:gd name="T0" fmla="*/ 0 w 18"/>
                  <a:gd name="T1" fmla="*/ 12 h 28"/>
                  <a:gd name="T2" fmla="*/ 0 w 18"/>
                  <a:gd name="T3" fmla="*/ 28 h 28"/>
                  <a:gd name="T4" fmla="*/ 18 w 18"/>
                  <a:gd name="T5" fmla="*/ 14 h 28"/>
                  <a:gd name="T6" fmla="*/ 18 w 18"/>
                  <a:gd name="T7" fmla="*/ 0 h 28"/>
                  <a:gd name="T8" fmla="*/ 0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0" y="12"/>
                    </a:moveTo>
                    <a:lnTo>
                      <a:pt x="0" y="28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C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437" name="Freeform 212"/>
              <p:cNvSpPr>
                <a:spLocks/>
              </p:cNvSpPr>
              <p:nvPr/>
            </p:nvSpPr>
            <p:spPr bwMode="auto">
              <a:xfrm>
                <a:off x="558" y="2957"/>
                <a:ext cx="18" cy="28"/>
              </a:xfrm>
              <a:custGeom>
                <a:avLst/>
                <a:gdLst>
                  <a:gd name="T0" fmla="*/ 0 w 18"/>
                  <a:gd name="T1" fmla="*/ 12 h 28"/>
                  <a:gd name="T2" fmla="*/ 0 w 18"/>
                  <a:gd name="T3" fmla="*/ 28 h 28"/>
                  <a:gd name="T4" fmla="*/ 18 w 18"/>
                  <a:gd name="T5" fmla="*/ 14 h 28"/>
                  <a:gd name="T6" fmla="*/ 18 w 18"/>
                  <a:gd name="T7" fmla="*/ 0 h 28"/>
                  <a:gd name="T8" fmla="*/ 0 w 18"/>
                  <a:gd name="T9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8">
                    <a:moveTo>
                      <a:pt x="0" y="12"/>
                    </a:moveTo>
                    <a:lnTo>
                      <a:pt x="0" y="28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0" y="12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96" name="Rectangle 213"/>
            <p:cNvSpPr>
              <a:spLocks noChangeArrowheads="1"/>
            </p:cNvSpPr>
            <p:nvPr/>
          </p:nvSpPr>
          <p:spPr bwMode="auto">
            <a:xfrm>
              <a:off x="532" y="3064"/>
              <a:ext cx="16" cy="6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297" name="Line 214"/>
            <p:cNvSpPr>
              <a:spLocks noChangeShapeType="1"/>
            </p:cNvSpPr>
            <p:nvPr/>
          </p:nvSpPr>
          <p:spPr bwMode="auto">
            <a:xfrm>
              <a:off x="542" y="3060"/>
              <a:ext cx="2" cy="12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298" name="Rectangle 215"/>
            <p:cNvSpPr>
              <a:spLocks noChangeArrowheads="1"/>
            </p:cNvSpPr>
            <p:nvPr/>
          </p:nvSpPr>
          <p:spPr bwMode="auto">
            <a:xfrm>
              <a:off x="548" y="3049"/>
              <a:ext cx="16" cy="7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299" name="Line 216"/>
            <p:cNvSpPr>
              <a:spLocks noChangeShapeType="1"/>
            </p:cNvSpPr>
            <p:nvPr/>
          </p:nvSpPr>
          <p:spPr bwMode="auto">
            <a:xfrm>
              <a:off x="558" y="3045"/>
              <a:ext cx="1" cy="11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00" name="Rectangle 217"/>
            <p:cNvSpPr>
              <a:spLocks noChangeArrowheads="1"/>
            </p:cNvSpPr>
            <p:nvPr/>
          </p:nvSpPr>
          <p:spPr bwMode="auto">
            <a:xfrm>
              <a:off x="582" y="3021"/>
              <a:ext cx="16" cy="8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01" name="Line 218"/>
            <p:cNvSpPr>
              <a:spLocks noChangeShapeType="1"/>
            </p:cNvSpPr>
            <p:nvPr/>
          </p:nvSpPr>
          <p:spPr bwMode="auto">
            <a:xfrm>
              <a:off x="592" y="3015"/>
              <a:ext cx="1" cy="16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02" name="Freeform 219"/>
            <p:cNvSpPr>
              <a:spLocks/>
            </p:cNvSpPr>
            <p:nvPr/>
          </p:nvSpPr>
          <p:spPr bwMode="auto">
            <a:xfrm>
              <a:off x="568" y="3035"/>
              <a:ext cx="16" cy="10"/>
            </a:xfrm>
            <a:custGeom>
              <a:avLst/>
              <a:gdLst>
                <a:gd name="T0" fmla="*/ 14 w 16"/>
                <a:gd name="T1" fmla="*/ 0 h 10"/>
                <a:gd name="T2" fmla="*/ 0 w 16"/>
                <a:gd name="T3" fmla="*/ 4 h 10"/>
                <a:gd name="T4" fmla="*/ 2 w 16"/>
                <a:gd name="T5" fmla="*/ 10 h 10"/>
                <a:gd name="T6" fmla="*/ 16 w 16"/>
                <a:gd name="T7" fmla="*/ 6 h 10"/>
                <a:gd name="T8" fmla="*/ 14 w 1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16" y="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03" name="Line 220"/>
            <p:cNvSpPr>
              <a:spLocks noChangeShapeType="1"/>
            </p:cNvSpPr>
            <p:nvPr/>
          </p:nvSpPr>
          <p:spPr bwMode="auto">
            <a:xfrm>
              <a:off x="576" y="3029"/>
              <a:ext cx="1" cy="1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04" name="Freeform 221"/>
            <p:cNvSpPr>
              <a:spLocks/>
            </p:cNvSpPr>
            <p:nvPr/>
          </p:nvSpPr>
          <p:spPr bwMode="auto">
            <a:xfrm>
              <a:off x="600" y="3003"/>
              <a:ext cx="16" cy="12"/>
            </a:xfrm>
            <a:custGeom>
              <a:avLst/>
              <a:gdLst>
                <a:gd name="T0" fmla="*/ 14 w 16"/>
                <a:gd name="T1" fmla="*/ 0 h 12"/>
                <a:gd name="T2" fmla="*/ 0 w 16"/>
                <a:gd name="T3" fmla="*/ 4 h 12"/>
                <a:gd name="T4" fmla="*/ 2 w 16"/>
                <a:gd name="T5" fmla="*/ 12 h 12"/>
                <a:gd name="T6" fmla="*/ 16 w 16"/>
                <a:gd name="T7" fmla="*/ 8 h 12"/>
                <a:gd name="T8" fmla="*/ 14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4" y="0"/>
                  </a:moveTo>
                  <a:lnTo>
                    <a:pt x="0" y="4"/>
                  </a:lnTo>
                  <a:lnTo>
                    <a:pt x="2" y="12"/>
                  </a:lnTo>
                  <a:lnTo>
                    <a:pt x="16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05" name="Line 222"/>
            <p:cNvSpPr>
              <a:spLocks noChangeShapeType="1"/>
            </p:cNvSpPr>
            <p:nvPr/>
          </p:nvSpPr>
          <p:spPr bwMode="auto">
            <a:xfrm>
              <a:off x="610" y="3001"/>
              <a:ext cx="1" cy="1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306" name="Group 223"/>
            <p:cNvGrpSpPr>
              <a:grpSpLocks/>
            </p:cNvGrpSpPr>
            <p:nvPr/>
          </p:nvGrpSpPr>
          <p:grpSpPr bwMode="auto">
            <a:xfrm>
              <a:off x="506" y="2929"/>
              <a:ext cx="106" cy="191"/>
              <a:chOff x="506" y="2929"/>
              <a:chExt cx="106" cy="191"/>
            </a:xfrm>
          </p:grpSpPr>
          <p:grpSp>
            <p:nvGrpSpPr>
              <p:cNvPr id="1336" name="Group 224"/>
              <p:cNvGrpSpPr>
                <a:grpSpLocks/>
              </p:cNvGrpSpPr>
              <p:nvPr/>
            </p:nvGrpSpPr>
            <p:grpSpPr bwMode="auto">
              <a:xfrm>
                <a:off x="506" y="2929"/>
                <a:ext cx="106" cy="191"/>
                <a:chOff x="506" y="2929"/>
                <a:chExt cx="106" cy="191"/>
              </a:xfrm>
            </p:grpSpPr>
            <p:sp>
              <p:nvSpPr>
                <p:cNvPr id="1338" name="Freeform 225"/>
                <p:cNvSpPr>
                  <a:spLocks/>
                </p:cNvSpPr>
                <p:nvPr/>
              </p:nvSpPr>
              <p:spPr bwMode="auto">
                <a:xfrm>
                  <a:off x="506" y="2929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9" name="Freeform 226"/>
                <p:cNvSpPr>
                  <a:spLocks/>
                </p:cNvSpPr>
                <p:nvPr/>
              </p:nvSpPr>
              <p:spPr bwMode="auto">
                <a:xfrm>
                  <a:off x="506" y="2931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35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0" name="Freeform 227"/>
                <p:cNvSpPr>
                  <a:spLocks/>
                </p:cNvSpPr>
                <p:nvPr/>
              </p:nvSpPr>
              <p:spPr bwMode="auto">
                <a:xfrm>
                  <a:off x="506" y="293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1" name="Freeform 228"/>
                <p:cNvSpPr>
                  <a:spLocks/>
                </p:cNvSpPr>
                <p:nvPr/>
              </p:nvSpPr>
              <p:spPr bwMode="auto">
                <a:xfrm>
                  <a:off x="506" y="2937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656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2" name="Freeform 229"/>
                <p:cNvSpPr>
                  <a:spLocks/>
                </p:cNvSpPr>
                <p:nvPr/>
              </p:nvSpPr>
              <p:spPr bwMode="auto">
                <a:xfrm>
                  <a:off x="506" y="2939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85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3" name="Freeform 230"/>
                <p:cNvSpPr>
                  <a:spLocks/>
                </p:cNvSpPr>
                <p:nvPr/>
              </p:nvSpPr>
              <p:spPr bwMode="auto">
                <a:xfrm>
                  <a:off x="506" y="2943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4" name="Freeform 231"/>
                <p:cNvSpPr>
                  <a:spLocks/>
                </p:cNvSpPr>
                <p:nvPr/>
              </p:nvSpPr>
              <p:spPr bwMode="auto">
                <a:xfrm>
                  <a:off x="506" y="294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B5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5" name="Freeform 232"/>
                <p:cNvSpPr>
                  <a:spLocks/>
                </p:cNvSpPr>
                <p:nvPr/>
              </p:nvSpPr>
              <p:spPr bwMode="auto">
                <a:xfrm>
                  <a:off x="506" y="2947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6" name="Freeform 233"/>
                <p:cNvSpPr>
                  <a:spLocks/>
                </p:cNvSpPr>
                <p:nvPr/>
              </p:nvSpPr>
              <p:spPr bwMode="auto">
                <a:xfrm>
                  <a:off x="506" y="2951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7" name="Freeform 234"/>
                <p:cNvSpPr>
                  <a:spLocks/>
                </p:cNvSpPr>
                <p:nvPr/>
              </p:nvSpPr>
              <p:spPr bwMode="auto">
                <a:xfrm>
                  <a:off x="506" y="2953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8" name="Freeform 235"/>
                <p:cNvSpPr>
                  <a:spLocks/>
                </p:cNvSpPr>
                <p:nvPr/>
              </p:nvSpPr>
              <p:spPr bwMode="auto">
                <a:xfrm>
                  <a:off x="506" y="2955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49" name="Freeform 236"/>
                <p:cNvSpPr>
                  <a:spLocks/>
                </p:cNvSpPr>
                <p:nvPr/>
              </p:nvSpPr>
              <p:spPr bwMode="auto">
                <a:xfrm>
                  <a:off x="506" y="2959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0" name="Freeform 237"/>
                <p:cNvSpPr>
                  <a:spLocks/>
                </p:cNvSpPr>
                <p:nvPr/>
              </p:nvSpPr>
              <p:spPr bwMode="auto">
                <a:xfrm>
                  <a:off x="506" y="2961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D6D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1" name="Freeform 238"/>
                <p:cNvSpPr>
                  <a:spLocks/>
                </p:cNvSpPr>
                <p:nvPr/>
              </p:nvSpPr>
              <p:spPr bwMode="auto">
                <a:xfrm>
                  <a:off x="506" y="2963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171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2" name="Freeform 239"/>
                <p:cNvSpPr>
                  <a:spLocks/>
                </p:cNvSpPr>
                <p:nvPr/>
              </p:nvSpPr>
              <p:spPr bwMode="auto">
                <a:xfrm>
                  <a:off x="506" y="2967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3" name="Freeform 240"/>
                <p:cNvSpPr>
                  <a:spLocks/>
                </p:cNvSpPr>
                <p:nvPr/>
              </p:nvSpPr>
              <p:spPr bwMode="auto">
                <a:xfrm>
                  <a:off x="506" y="2969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878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4" name="Freeform 241"/>
                <p:cNvSpPr>
                  <a:spLocks/>
                </p:cNvSpPr>
                <p:nvPr/>
              </p:nvSpPr>
              <p:spPr bwMode="auto">
                <a:xfrm>
                  <a:off x="506" y="2971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5" name="Freeform 242"/>
                <p:cNvSpPr>
                  <a:spLocks/>
                </p:cNvSpPr>
                <p:nvPr/>
              </p:nvSpPr>
              <p:spPr bwMode="auto">
                <a:xfrm>
                  <a:off x="506" y="297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181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6" name="Freeform 243"/>
                <p:cNvSpPr>
                  <a:spLocks/>
                </p:cNvSpPr>
                <p:nvPr/>
              </p:nvSpPr>
              <p:spPr bwMode="auto">
                <a:xfrm>
                  <a:off x="506" y="2977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7" name="Freeform 244"/>
                <p:cNvSpPr>
                  <a:spLocks/>
                </p:cNvSpPr>
                <p:nvPr/>
              </p:nvSpPr>
              <p:spPr bwMode="auto">
                <a:xfrm>
                  <a:off x="506" y="2979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8" name="Freeform 245"/>
                <p:cNvSpPr>
                  <a:spLocks/>
                </p:cNvSpPr>
                <p:nvPr/>
              </p:nvSpPr>
              <p:spPr bwMode="auto">
                <a:xfrm>
                  <a:off x="506" y="2983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9" name="Freeform 246"/>
                <p:cNvSpPr>
                  <a:spLocks/>
                </p:cNvSpPr>
                <p:nvPr/>
              </p:nvSpPr>
              <p:spPr bwMode="auto">
                <a:xfrm>
                  <a:off x="506" y="298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0" name="Freeform 247"/>
                <p:cNvSpPr>
                  <a:spLocks/>
                </p:cNvSpPr>
                <p:nvPr/>
              </p:nvSpPr>
              <p:spPr bwMode="auto">
                <a:xfrm>
                  <a:off x="506" y="2987"/>
                  <a:ext cx="106" cy="67"/>
                </a:xfrm>
                <a:custGeom>
                  <a:avLst/>
                  <a:gdLst>
                    <a:gd name="T0" fmla="*/ 106 w 106"/>
                    <a:gd name="T1" fmla="*/ 64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1" name="Freeform 248"/>
                <p:cNvSpPr>
                  <a:spLocks/>
                </p:cNvSpPr>
                <p:nvPr/>
              </p:nvSpPr>
              <p:spPr bwMode="auto">
                <a:xfrm>
                  <a:off x="506" y="299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2" name="Freeform 249"/>
                <p:cNvSpPr>
                  <a:spLocks/>
                </p:cNvSpPr>
                <p:nvPr/>
              </p:nvSpPr>
              <p:spPr bwMode="auto">
                <a:xfrm>
                  <a:off x="506" y="2993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3" name="Freeform 250"/>
                <p:cNvSpPr>
                  <a:spLocks/>
                </p:cNvSpPr>
                <p:nvPr/>
              </p:nvSpPr>
              <p:spPr bwMode="auto">
                <a:xfrm>
                  <a:off x="506" y="2995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2A2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4" name="Freeform 251"/>
                <p:cNvSpPr>
                  <a:spLocks/>
                </p:cNvSpPr>
                <p:nvPr/>
              </p:nvSpPr>
              <p:spPr bwMode="auto">
                <a:xfrm>
                  <a:off x="506" y="299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5" name="Freeform 252"/>
                <p:cNvSpPr>
                  <a:spLocks/>
                </p:cNvSpPr>
                <p:nvPr/>
              </p:nvSpPr>
              <p:spPr bwMode="auto">
                <a:xfrm>
                  <a:off x="506" y="300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6" name="Freeform 253"/>
                <p:cNvSpPr>
                  <a:spLocks/>
                </p:cNvSpPr>
                <p:nvPr/>
              </p:nvSpPr>
              <p:spPr bwMode="auto">
                <a:xfrm>
                  <a:off x="506" y="3003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DAD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7" name="Freeform 254"/>
                <p:cNvSpPr>
                  <a:spLocks/>
                </p:cNvSpPr>
                <p:nvPr/>
              </p:nvSpPr>
              <p:spPr bwMode="auto">
                <a:xfrm>
                  <a:off x="506" y="3007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0B0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8" name="Freeform 255"/>
                <p:cNvSpPr>
                  <a:spLocks/>
                </p:cNvSpPr>
                <p:nvPr/>
              </p:nvSpPr>
              <p:spPr bwMode="auto">
                <a:xfrm>
                  <a:off x="506" y="300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69" name="Freeform 256"/>
                <p:cNvSpPr>
                  <a:spLocks/>
                </p:cNvSpPr>
                <p:nvPr/>
              </p:nvSpPr>
              <p:spPr bwMode="auto">
                <a:xfrm>
                  <a:off x="506" y="3011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6B6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0" name="Freeform 257"/>
                <p:cNvSpPr>
                  <a:spLocks/>
                </p:cNvSpPr>
                <p:nvPr/>
              </p:nvSpPr>
              <p:spPr bwMode="auto">
                <a:xfrm>
                  <a:off x="506" y="3015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1" name="Freeform 258"/>
                <p:cNvSpPr>
                  <a:spLocks/>
                </p:cNvSpPr>
                <p:nvPr/>
              </p:nvSpPr>
              <p:spPr bwMode="auto">
                <a:xfrm>
                  <a:off x="506" y="3017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2" name="Freeform 259"/>
                <p:cNvSpPr>
                  <a:spLocks/>
                </p:cNvSpPr>
                <p:nvPr/>
              </p:nvSpPr>
              <p:spPr bwMode="auto">
                <a:xfrm>
                  <a:off x="506" y="3019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EBE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3" name="Freeform 260"/>
                <p:cNvSpPr>
                  <a:spLocks/>
                </p:cNvSpPr>
                <p:nvPr/>
              </p:nvSpPr>
              <p:spPr bwMode="auto">
                <a:xfrm>
                  <a:off x="506" y="3023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4" name="Freeform 261"/>
                <p:cNvSpPr>
                  <a:spLocks/>
                </p:cNvSpPr>
                <p:nvPr/>
              </p:nvSpPr>
              <p:spPr bwMode="auto">
                <a:xfrm>
                  <a:off x="506" y="3025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5" name="Freeform 262"/>
                <p:cNvSpPr>
                  <a:spLocks/>
                </p:cNvSpPr>
                <p:nvPr/>
              </p:nvSpPr>
              <p:spPr bwMode="auto">
                <a:xfrm>
                  <a:off x="506" y="3027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6" name="Freeform 263"/>
                <p:cNvSpPr>
                  <a:spLocks/>
                </p:cNvSpPr>
                <p:nvPr/>
              </p:nvSpPr>
              <p:spPr bwMode="auto">
                <a:xfrm>
                  <a:off x="506" y="303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5C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7" name="Freeform 264"/>
                <p:cNvSpPr>
                  <a:spLocks/>
                </p:cNvSpPr>
                <p:nvPr/>
              </p:nvSpPr>
              <p:spPr bwMode="auto">
                <a:xfrm>
                  <a:off x="506" y="3033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8" name="Freeform 265"/>
                <p:cNvSpPr>
                  <a:spLocks/>
                </p:cNvSpPr>
                <p:nvPr/>
              </p:nvSpPr>
              <p:spPr bwMode="auto">
                <a:xfrm>
                  <a:off x="506" y="3035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79" name="Freeform 266"/>
                <p:cNvSpPr>
                  <a:spLocks/>
                </p:cNvSpPr>
                <p:nvPr/>
              </p:nvSpPr>
              <p:spPr bwMode="auto">
                <a:xfrm>
                  <a:off x="506" y="303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0" name="Freeform 267"/>
                <p:cNvSpPr>
                  <a:spLocks/>
                </p:cNvSpPr>
                <p:nvPr/>
              </p:nvSpPr>
              <p:spPr bwMode="auto">
                <a:xfrm>
                  <a:off x="506" y="304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1" name="Freeform 268"/>
                <p:cNvSpPr>
                  <a:spLocks/>
                </p:cNvSpPr>
                <p:nvPr/>
              </p:nvSpPr>
              <p:spPr bwMode="auto">
                <a:xfrm>
                  <a:off x="506" y="3043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2" name="Freeform 269"/>
                <p:cNvSpPr>
                  <a:spLocks/>
                </p:cNvSpPr>
                <p:nvPr/>
              </p:nvSpPr>
              <p:spPr bwMode="auto">
                <a:xfrm>
                  <a:off x="506" y="3047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3" name="Freeform 270"/>
                <p:cNvSpPr>
                  <a:spLocks/>
                </p:cNvSpPr>
                <p:nvPr/>
              </p:nvSpPr>
              <p:spPr bwMode="auto">
                <a:xfrm>
                  <a:off x="506" y="304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4" name="Freeform 271"/>
                <p:cNvSpPr>
                  <a:spLocks/>
                </p:cNvSpPr>
                <p:nvPr/>
              </p:nvSpPr>
              <p:spPr bwMode="auto">
                <a:xfrm>
                  <a:off x="506" y="3051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3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5" name="Freeform 272"/>
                <p:cNvSpPr>
                  <a:spLocks/>
                </p:cNvSpPr>
                <p:nvPr/>
              </p:nvSpPr>
              <p:spPr bwMode="auto">
                <a:xfrm>
                  <a:off x="506" y="3054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6" name="Freeform 273"/>
                <p:cNvSpPr>
                  <a:spLocks/>
                </p:cNvSpPr>
                <p:nvPr/>
              </p:nvSpPr>
              <p:spPr bwMode="auto">
                <a:xfrm>
                  <a:off x="506" y="2993"/>
                  <a:ext cx="102" cy="61"/>
                </a:xfrm>
                <a:custGeom>
                  <a:avLst/>
                  <a:gdLst>
                    <a:gd name="T0" fmla="*/ 0 w 102"/>
                    <a:gd name="T1" fmla="*/ 61 h 61"/>
                    <a:gd name="T2" fmla="*/ 70 w 102"/>
                    <a:gd name="T3" fmla="*/ 0 h 61"/>
                    <a:gd name="T4" fmla="*/ 102 w 102"/>
                    <a:gd name="T5" fmla="*/ 0 h 61"/>
                    <a:gd name="T6" fmla="*/ 36 w 102"/>
                    <a:gd name="T7" fmla="*/ 59 h 61"/>
                    <a:gd name="T8" fmla="*/ 0 w 102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1">
                      <a:moveTo>
                        <a:pt x="0" y="61"/>
                      </a:moveTo>
                      <a:lnTo>
                        <a:pt x="70" y="0"/>
                      </a:lnTo>
                      <a:lnTo>
                        <a:pt x="102" y="0"/>
                      </a:lnTo>
                      <a:lnTo>
                        <a:pt x="36" y="59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7" name="Freeform 274"/>
                <p:cNvSpPr>
                  <a:spLocks/>
                </p:cNvSpPr>
                <p:nvPr/>
              </p:nvSpPr>
              <p:spPr bwMode="auto">
                <a:xfrm>
                  <a:off x="506" y="2993"/>
                  <a:ext cx="102" cy="61"/>
                </a:xfrm>
                <a:custGeom>
                  <a:avLst/>
                  <a:gdLst>
                    <a:gd name="T0" fmla="*/ 0 w 102"/>
                    <a:gd name="T1" fmla="*/ 61 h 61"/>
                    <a:gd name="T2" fmla="*/ 70 w 102"/>
                    <a:gd name="T3" fmla="*/ 0 h 61"/>
                    <a:gd name="T4" fmla="*/ 102 w 102"/>
                    <a:gd name="T5" fmla="*/ 0 h 61"/>
                    <a:gd name="T6" fmla="*/ 36 w 102"/>
                    <a:gd name="T7" fmla="*/ 59 h 61"/>
                    <a:gd name="T8" fmla="*/ 0 w 102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1">
                      <a:moveTo>
                        <a:pt x="0" y="61"/>
                      </a:moveTo>
                      <a:lnTo>
                        <a:pt x="70" y="0"/>
                      </a:lnTo>
                      <a:lnTo>
                        <a:pt x="102" y="0"/>
                      </a:lnTo>
                      <a:lnTo>
                        <a:pt x="36" y="59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8" name="Freeform 275"/>
                <p:cNvSpPr>
                  <a:spLocks/>
                </p:cNvSpPr>
                <p:nvPr/>
              </p:nvSpPr>
              <p:spPr bwMode="auto">
                <a:xfrm>
                  <a:off x="506" y="2929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9" name="Freeform 276"/>
                <p:cNvSpPr>
                  <a:spLocks/>
                </p:cNvSpPr>
                <p:nvPr/>
              </p:nvSpPr>
              <p:spPr bwMode="auto">
                <a:xfrm>
                  <a:off x="506" y="2931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3535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0" name="Freeform 277"/>
                <p:cNvSpPr>
                  <a:spLocks/>
                </p:cNvSpPr>
                <p:nvPr/>
              </p:nvSpPr>
              <p:spPr bwMode="auto">
                <a:xfrm>
                  <a:off x="506" y="293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555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1" name="Freeform 278"/>
                <p:cNvSpPr>
                  <a:spLocks/>
                </p:cNvSpPr>
                <p:nvPr/>
              </p:nvSpPr>
              <p:spPr bwMode="auto">
                <a:xfrm>
                  <a:off x="506" y="2937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656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2" name="Freeform 279"/>
                <p:cNvSpPr>
                  <a:spLocks/>
                </p:cNvSpPr>
                <p:nvPr/>
              </p:nvSpPr>
              <p:spPr bwMode="auto">
                <a:xfrm>
                  <a:off x="506" y="2939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858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3" name="Freeform 280"/>
                <p:cNvSpPr>
                  <a:spLocks/>
                </p:cNvSpPr>
                <p:nvPr/>
              </p:nvSpPr>
              <p:spPr bwMode="auto">
                <a:xfrm>
                  <a:off x="506" y="2943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A5A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4" name="Freeform 281"/>
                <p:cNvSpPr>
                  <a:spLocks/>
                </p:cNvSpPr>
                <p:nvPr/>
              </p:nvSpPr>
              <p:spPr bwMode="auto">
                <a:xfrm>
                  <a:off x="506" y="294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B5B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5" name="Freeform 282"/>
                <p:cNvSpPr>
                  <a:spLocks/>
                </p:cNvSpPr>
                <p:nvPr/>
              </p:nvSpPr>
              <p:spPr bwMode="auto">
                <a:xfrm>
                  <a:off x="506" y="2947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5E5E5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6" name="Freeform 283"/>
                <p:cNvSpPr>
                  <a:spLocks/>
                </p:cNvSpPr>
                <p:nvPr/>
              </p:nvSpPr>
              <p:spPr bwMode="auto">
                <a:xfrm>
                  <a:off x="506" y="2951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161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7" name="Freeform 284"/>
                <p:cNvSpPr>
                  <a:spLocks/>
                </p:cNvSpPr>
                <p:nvPr/>
              </p:nvSpPr>
              <p:spPr bwMode="auto">
                <a:xfrm>
                  <a:off x="506" y="2953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363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8" name="Freeform 285"/>
                <p:cNvSpPr>
                  <a:spLocks/>
                </p:cNvSpPr>
                <p:nvPr/>
              </p:nvSpPr>
              <p:spPr bwMode="auto">
                <a:xfrm>
                  <a:off x="506" y="2955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99" name="Freeform 286"/>
                <p:cNvSpPr>
                  <a:spLocks/>
                </p:cNvSpPr>
                <p:nvPr/>
              </p:nvSpPr>
              <p:spPr bwMode="auto">
                <a:xfrm>
                  <a:off x="506" y="2959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0" name="Freeform 287"/>
                <p:cNvSpPr>
                  <a:spLocks/>
                </p:cNvSpPr>
                <p:nvPr/>
              </p:nvSpPr>
              <p:spPr bwMode="auto">
                <a:xfrm>
                  <a:off x="506" y="2961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6D6D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1" name="Freeform 288"/>
                <p:cNvSpPr>
                  <a:spLocks/>
                </p:cNvSpPr>
                <p:nvPr/>
              </p:nvSpPr>
              <p:spPr bwMode="auto">
                <a:xfrm>
                  <a:off x="506" y="2963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171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2" name="Freeform 289"/>
                <p:cNvSpPr>
                  <a:spLocks/>
                </p:cNvSpPr>
                <p:nvPr/>
              </p:nvSpPr>
              <p:spPr bwMode="auto">
                <a:xfrm>
                  <a:off x="506" y="2967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3" name="Freeform 290"/>
                <p:cNvSpPr>
                  <a:spLocks/>
                </p:cNvSpPr>
                <p:nvPr/>
              </p:nvSpPr>
              <p:spPr bwMode="auto">
                <a:xfrm>
                  <a:off x="506" y="2969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878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4" name="Freeform 291"/>
                <p:cNvSpPr>
                  <a:spLocks/>
                </p:cNvSpPr>
                <p:nvPr/>
              </p:nvSpPr>
              <p:spPr bwMode="auto">
                <a:xfrm>
                  <a:off x="506" y="2971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5" name="Freeform 292"/>
                <p:cNvSpPr>
                  <a:spLocks/>
                </p:cNvSpPr>
                <p:nvPr/>
              </p:nvSpPr>
              <p:spPr bwMode="auto">
                <a:xfrm>
                  <a:off x="506" y="297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181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6" name="Freeform 293"/>
                <p:cNvSpPr>
                  <a:spLocks/>
                </p:cNvSpPr>
                <p:nvPr/>
              </p:nvSpPr>
              <p:spPr bwMode="auto">
                <a:xfrm>
                  <a:off x="506" y="2977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7" name="Freeform 294"/>
                <p:cNvSpPr>
                  <a:spLocks/>
                </p:cNvSpPr>
                <p:nvPr/>
              </p:nvSpPr>
              <p:spPr bwMode="auto">
                <a:xfrm>
                  <a:off x="506" y="2979"/>
                  <a:ext cx="106" cy="68"/>
                </a:xfrm>
                <a:custGeom>
                  <a:avLst/>
                  <a:gdLst>
                    <a:gd name="T0" fmla="*/ 106 w 106"/>
                    <a:gd name="T1" fmla="*/ 64 h 68"/>
                    <a:gd name="T2" fmla="*/ 0 w 106"/>
                    <a:gd name="T3" fmla="*/ 0 h 68"/>
                    <a:gd name="T4" fmla="*/ 0 w 106"/>
                    <a:gd name="T5" fmla="*/ 4 h 68"/>
                    <a:gd name="T6" fmla="*/ 106 w 106"/>
                    <a:gd name="T7" fmla="*/ 68 h 68"/>
                    <a:gd name="T8" fmla="*/ 106 w 106"/>
                    <a:gd name="T9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8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8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989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8" name="Freeform 295"/>
                <p:cNvSpPr>
                  <a:spLocks/>
                </p:cNvSpPr>
                <p:nvPr/>
              </p:nvSpPr>
              <p:spPr bwMode="auto">
                <a:xfrm>
                  <a:off x="506" y="2983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8E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9" name="Freeform 296"/>
                <p:cNvSpPr>
                  <a:spLocks/>
                </p:cNvSpPr>
                <p:nvPr/>
              </p:nvSpPr>
              <p:spPr bwMode="auto">
                <a:xfrm>
                  <a:off x="506" y="2985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0" name="Freeform 297"/>
                <p:cNvSpPr>
                  <a:spLocks/>
                </p:cNvSpPr>
                <p:nvPr/>
              </p:nvSpPr>
              <p:spPr bwMode="auto">
                <a:xfrm>
                  <a:off x="506" y="2987"/>
                  <a:ext cx="106" cy="67"/>
                </a:xfrm>
                <a:custGeom>
                  <a:avLst/>
                  <a:gdLst>
                    <a:gd name="T0" fmla="*/ 106 w 106"/>
                    <a:gd name="T1" fmla="*/ 64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1" name="Freeform 298"/>
                <p:cNvSpPr>
                  <a:spLocks/>
                </p:cNvSpPr>
                <p:nvPr/>
              </p:nvSpPr>
              <p:spPr bwMode="auto">
                <a:xfrm>
                  <a:off x="506" y="299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2" name="Freeform 299"/>
                <p:cNvSpPr>
                  <a:spLocks/>
                </p:cNvSpPr>
                <p:nvPr/>
              </p:nvSpPr>
              <p:spPr bwMode="auto">
                <a:xfrm>
                  <a:off x="506" y="2993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3" name="Freeform 300"/>
                <p:cNvSpPr>
                  <a:spLocks/>
                </p:cNvSpPr>
                <p:nvPr/>
              </p:nvSpPr>
              <p:spPr bwMode="auto">
                <a:xfrm>
                  <a:off x="506" y="2995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2A2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4" name="Freeform 301"/>
                <p:cNvSpPr>
                  <a:spLocks/>
                </p:cNvSpPr>
                <p:nvPr/>
              </p:nvSpPr>
              <p:spPr bwMode="auto">
                <a:xfrm>
                  <a:off x="506" y="299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5" name="Freeform 302"/>
                <p:cNvSpPr>
                  <a:spLocks/>
                </p:cNvSpPr>
                <p:nvPr/>
              </p:nvSpPr>
              <p:spPr bwMode="auto">
                <a:xfrm>
                  <a:off x="506" y="300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9A9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6" name="Freeform 303"/>
                <p:cNvSpPr>
                  <a:spLocks/>
                </p:cNvSpPr>
                <p:nvPr/>
              </p:nvSpPr>
              <p:spPr bwMode="auto">
                <a:xfrm>
                  <a:off x="506" y="3003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ADAD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7" name="Freeform 304"/>
                <p:cNvSpPr>
                  <a:spLocks/>
                </p:cNvSpPr>
                <p:nvPr/>
              </p:nvSpPr>
              <p:spPr bwMode="auto">
                <a:xfrm>
                  <a:off x="506" y="3007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0B0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8" name="Freeform 305"/>
                <p:cNvSpPr>
                  <a:spLocks/>
                </p:cNvSpPr>
                <p:nvPr/>
              </p:nvSpPr>
              <p:spPr bwMode="auto">
                <a:xfrm>
                  <a:off x="506" y="300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9" name="Freeform 306"/>
                <p:cNvSpPr>
                  <a:spLocks/>
                </p:cNvSpPr>
                <p:nvPr/>
              </p:nvSpPr>
              <p:spPr bwMode="auto">
                <a:xfrm>
                  <a:off x="506" y="3011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6B6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0" name="Freeform 307"/>
                <p:cNvSpPr>
                  <a:spLocks/>
                </p:cNvSpPr>
                <p:nvPr/>
              </p:nvSpPr>
              <p:spPr bwMode="auto">
                <a:xfrm>
                  <a:off x="506" y="3015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1" name="Freeform 308"/>
                <p:cNvSpPr>
                  <a:spLocks/>
                </p:cNvSpPr>
                <p:nvPr/>
              </p:nvSpPr>
              <p:spPr bwMode="auto">
                <a:xfrm>
                  <a:off x="506" y="3017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BB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2" name="Freeform 309"/>
                <p:cNvSpPr>
                  <a:spLocks/>
                </p:cNvSpPr>
                <p:nvPr/>
              </p:nvSpPr>
              <p:spPr bwMode="auto">
                <a:xfrm>
                  <a:off x="506" y="3019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BEBE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3" name="Freeform 310"/>
                <p:cNvSpPr>
                  <a:spLocks/>
                </p:cNvSpPr>
                <p:nvPr/>
              </p:nvSpPr>
              <p:spPr bwMode="auto">
                <a:xfrm>
                  <a:off x="506" y="3023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4" name="Freeform 311"/>
                <p:cNvSpPr>
                  <a:spLocks/>
                </p:cNvSpPr>
                <p:nvPr/>
              </p:nvSpPr>
              <p:spPr bwMode="auto">
                <a:xfrm>
                  <a:off x="506" y="3025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5" name="Freeform 312"/>
                <p:cNvSpPr>
                  <a:spLocks/>
                </p:cNvSpPr>
                <p:nvPr/>
              </p:nvSpPr>
              <p:spPr bwMode="auto">
                <a:xfrm>
                  <a:off x="506" y="3027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6" name="Freeform 313"/>
                <p:cNvSpPr>
                  <a:spLocks/>
                </p:cNvSpPr>
                <p:nvPr/>
              </p:nvSpPr>
              <p:spPr bwMode="auto">
                <a:xfrm>
                  <a:off x="506" y="303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5C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7" name="Freeform 314"/>
                <p:cNvSpPr>
                  <a:spLocks/>
                </p:cNvSpPr>
                <p:nvPr/>
              </p:nvSpPr>
              <p:spPr bwMode="auto">
                <a:xfrm>
                  <a:off x="506" y="3033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8" name="Freeform 315"/>
                <p:cNvSpPr>
                  <a:spLocks/>
                </p:cNvSpPr>
                <p:nvPr/>
              </p:nvSpPr>
              <p:spPr bwMode="auto">
                <a:xfrm>
                  <a:off x="506" y="3035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9" name="Freeform 316"/>
                <p:cNvSpPr>
                  <a:spLocks/>
                </p:cNvSpPr>
                <p:nvPr/>
              </p:nvSpPr>
              <p:spPr bwMode="auto">
                <a:xfrm>
                  <a:off x="506" y="303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9C9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0" name="Freeform 317"/>
                <p:cNvSpPr>
                  <a:spLocks/>
                </p:cNvSpPr>
                <p:nvPr/>
              </p:nvSpPr>
              <p:spPr bwMode="auto">
                <a:xfrm>
                  <a:off x="506" y="3041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1" name="Freeform 318"/>
                <p:cNvSpPr>
                  <a:spLocks/>
                </p:cNvSpPr>
                <p:nvPr/>
              </p:nvSpPr>
              <p:spPr bwMode="auto">
                <a:xfrm>
                  <a:off x="506" y="3043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4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2" name="Freeform 319"/>
                <p:cNvSpPr>
                  <a:spLocks/>
                </p:cNvSpPr>
                <p:nvPr/>
              </p:nvSpPr>
              <p:spPr bwMode="auto">
                <a:xfrm>
                  <a:off x="506" y="3047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3" name="Freeform 320"/>
                <p:cNvSpPr>
                  <a:spLocks/>
                </p:cNvSpPr>
                <p:nvPr/>
              </p:nvSpPr>
              <p:spPr bwMode="auto">
                <a:xfrm>
                  <a:off x="506" y="3049"/>
                  <a:ext cx="106" cy="65"/>
                </a:xfrm>
                <a:custGeom>
                  <a:avLst/>
                  <a:gdLst>
                    <a:gd name="T0" fmla="*/ 106 w 106"/>
                    <a:gd name="T1" fmla="*/ 63 h 65"/>
                    <a:gd name="T2" fmla="*/ 0 w 106"/>
                    <a:gd name="T3" fmla="*/ 0 h 65"/>
                    <a:gd name="T4" fmla="*/ 0 w 106"/>
                    <a:gd name="T5" fmla="*/ 2 h 65"/>
                    <a:gd name="T6" fmla="*/ 106 w 106"/>
                    <a:gd name="T7" fmla="*/ 65 h 65"/>
                    <a:gd name="T8" fmla="*/ 106 w 106"/>
                    <a:gd name="T9" fmla="*/ 6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5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5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4" name="Freeform 321"/>
                <p:cNvSpPr>
                  <a:spLocks/>
                </p:cNvSpPr>
                <p:nvPr/>
              </p:nvSpPr>
              <p:spPr bwMode="auto">
                <a:xfrm>
                  <a:off x="506" y="3051"/>
                  <a:ext cx="106" cy="67"/>
                </a:xfrm>
                <a:custGeom>
                  <a:avLst/>
                  <a:gdLst>
                    <a:gd name="T0" fmla="*/ 106 w 106"/>
                    <a:gd name="T1" fmla="*/ 63 h 67"/>
                    <a:gd name="T2" fmla="*/ 0 w 106"/>
                    <a:gd name="T3" fmla="*/ 0 h 67"/>
                    <a:gd name="T4" fmla="*/ 0 w 106"/>
                    <a:gd name="T5" fmla="*/ 3 h 67"/>
                    <a:gd name="T6" fmla="*/ 106 w 106"/>
                    <a:gd name="T7" fmla="*/ 67 h 67"/>
                    <a:gd name="T8" fmla="*/ 106 w 106"/>
                    <a:gd name="T9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7">
                      <a:moveTo>
                        <a:pt x="106" y="63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06" y="67"/>
                      </a:lnTo>
                      <a:lnTo>
                        <a:pt x="106" y="63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5" name="Freeform 322"/>
                <p:cNvSpPr>
                  <a:spLocks/>
                </p:cNvSpPr>
                <p:nvPr/>
              </p:nvSpPr>
              <p:spPr bwMode="auto">
                <a:xfrm>
                  <a:off x="506" y="3054"/>
                  <a:ext cx="106" cy="66"/>
                </a:xfrm>
                <a:custGeom>
                  <a:avLst/>
                  <a:gdLst>
                    <a:gd name="T0" fmla="*/ 106 w 106"/>
                    <a:gd name="T1" fmla="*/ 64 h 66"/>
                    <a:gd name="T2" fmla="*/ 0 w 106"/>
                    <a:gd name="T3" fmla="*/ 0 h 66"/>
                    <a:gd name="T4" fmla="*/ 0 w 106"/>
                    <a:gd name="T5" fmla="*/ 2 h 66"/>
                    <a:gd name="T6" fmla="*/ 106 w 106"/>
                    <a:gd name="T7" fmla="*/ 66 h 66"/>
                    <a:gd name="T8" fmla="*/ 106 w 106"/>
                    <a:gd name="T9" fmla="*/ 6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" h="66">
                      <a:moveTo>
                        <a:pt x="106" y="6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06" y="66"/>
                      </a:lnTo>
                      <a:lnTo>
                        <a:pt x="106" y="6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37" name="Freeform 323"/>
              <p:cNvSpPr>
                <a:spLocks/>
              </p:cNvSpPr>
              <p:nvPr/>
            </p:nvSpPr>
            <p:spPr bwMode="auto">
              <a:xfrm>
                <a:off x="506" y="2993"/>
                <a:ext cx="102" cy="61"/>
              </a:xfrm>
              <a:custGeom>
                <a:avLst/>
                <a:gdLst>
                  <a:gd name="T0" fmla="*/ 0 w 102"/>
                  <a:gd name="T1" fmla="*/ 61 h 61"/>
                  <a:gd name="T2" fmla="*/ 70 w 102"/>
                  <a:gd name="T3" fmla="*/ 0 h 61"/>
                  <a:gd name="T4" fmla="*/ 102 w 102"/>
                  <a:gd name="T5" fmla="*/ 0 h 61"/>
                  <a:gd name="T6" fmla="*/ 36 w 102"/>
                  <a:gd name="T7" fmla="*/ 59 h 61"/>
                  <a:gd name="T8" fmla="*/ 0 w 102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61">
                    <a:moveTo>
                      <a:pt x="0" y="61"/>
                    </a:moveTo>
                    <a:lnTo>
                      <a:pt x="70" y="0"/>
                    </a:lnTo>
                    <a:lnTo>
                      <a:pt x="102" y="0"/>
                    </a:lnTo>
                    <a:lnTo>
                      <a:pt x="36" y="59"/>
                    </a:lnTo>
                    <a:lnTo>
                      <a:pt x="0" y="61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07" name="Rectangle 324"/>
            <p:cNvSpPr>
              <a:spLocks noChangeArrowheads="1"/>
            </p:cNvSpPr>
            <p:nvPr/>
          </p:nvSpPr>
          <p:spPr bwMode="auto">
            <a:xfrm>
              <a:off x="510" y="3054"/>
              <a:ext cx="30" cy="4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308" name="Group 325"/>
            <p:cNvGrpSpPr>
              <a:grpSpLocks/>
            </p:cNvGrpSpPr>
            <p:nvPr/>
          </p:nvGrpSpPr>
          <p:grpSpPr bwMode="auto">
            <a:xfrm>
              <a:off x="544" y="2993"/>
              <a:ext cx="66" cy="61"/>
              <a:chOff x="544" y="2993"/>
              <a:chExt cx="66" cy="61"/>
            </a:xfrm>
          </p:grpSpPr>
          <p:sp>
            <p:nvSpPr>
              <p:cNvPr id="1334" name="Freeform 326"/>
              <p:cNvSpPr>
                <a:spLocks/>
              </p:cNvSpPr>
              <p:nvPr/>
            </p:nvSpPr>
            <p:spPr bwMode="auto">
              <a:xfrm>
                <a:off x="544" y="2993"/>
                <a:ext cx="66" cy="61"/>
              </a:xfrm>
              <a:custGeom>
                <a:avLst/>
                <a:gdLst>
                  <a:gd name="T0" fmla="*/ 0 w 66"/>
                  <a:gd name="T1" fmla="*/ 58 h 61"/>
                  <a:gd name="T2" fmla="*/ 0 w 66"/>
                  <a:gd name="T3" fmla="*/ 61 h 61"/>
                  <a:gd name="T4" fmla="*/ 66 w 66"/>
                  <a:gd name="T5" fmla="*/ 4 h 61"/>
                  <a:gd name="T6" fmla="*/ 66 w 66"/>
                  <a:gd name="T7" fmla="*/ 0 h 61"/>
                  <a:gd name="T8" fmla="*/ 0 w 66"/>
                  <a:gd name="T9" fmla="*/ 5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0" y="58"/>
                    </a:moveTo>
                    <a:lnTo>
                      <a:pt x="0" y="61"/>
                    </a:lnTo>
                    <a:lnTo>
                      <a:pt x="66" y="4"/>
                    </a:lnTo>
                    <a:lnTo>
                      <a:pt x="66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5" name="Freeform 327"/>
              <p:cNvSpPr>
                <a:spLocks/>
              </p:cNvSpPr>
              <p:nvPr/>
            </p:nvSpPr>
            <p:spPr bwMode="auto">
              <a:xfrm>
                <a:off x="544" y="2993"/>
                <a:ext cx="66" cy="61"/>
              </a:xfrm>
              <a:custGeom>
                <a:avLst/>
                <a:gdLst>
                  <a:gd name="T0" fmla="*/ 0 w 66"/>
                  <a:gd name="T1" fmla="*/ 58 h 61"/>
                  <a:gd name="T2" fmla="*/ 0 w 66"/>
                  <a:gd name="T3" fmla="*/ 61 h 61"/>
                  <a:gd name="T4" fmla="*/ 66 w 66"/>
                  <a:gd name="T5" fmla="*/ 4 h 61"/>
                  <a:gd name="T6" fmla="*/ 66 w 66"/>
                  <a:gd name="T7" fmla="*/ 0 h 61"/>
                  <a:gd name="T8" fmla="*/ 0 w 66"/>
                  <a:gd name="T9" fmla="*/ 5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1">
                    <a:moveTo>
                      <a:pt x="0" y="58"/>
                    </a:moveTo>
                    <a:lnTo>
                      <a:pt x="0" y="61"/>
                    </a:lnTo>
                    <a:lnTo>
                      <a:pt x="66" y="4"/>
                    </a:lnTo>
                    <a:lnTo>
                      <a:pt x="66" y="0"/>
                    </a:lnTo>
                    <a:lnTo>
                      <a:pt x="0" y="58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09" name="Line 328"/>
            <p:cNvSpPr>
              <a:spLocks noChangeShapeType="1"/>
            </p:cNvSpPr>
            <p:nvPr/>
          </p:nvSpPr>
          <p:spPr bwMode="auto">
            <a:xfrm flipV="1">
              <a:off x="536" y="2991"/>
              <a:ext cx="16" cy="28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310" name="Group 329"/>
            <p:cNvGrpSpPr>
              <a:grpSpLocks/>
            </p:cNvGrpSpPr>
            <p:nvPr/>
          </p:nvGrpSpPr>
          <p:grpSpPr bwMode="auto">
            <a:xfrm>
              <a:off x="532" y="2971"/>
              <a:ext cx="26" cy="58"/>
              <a:chOff x="532" y="2971"/>
              <a:chExt cx="26" cy="58"/>
            </a:xfrm>
          </p:grpSpPr>
          <p:sp>
            <p:nvSpPr>
              <p:cNvPr id="1332" name="Freeform 330"/>
              <p:cNvSpPr>
                <a:spLocks/>
              </p:cNvSpPr>
              <p:nvPr/>
            </p:nvSpPr>
            <p:spPr bwMode="auto">
              <a:xfrm>
                <a:off x="532" y="2971"/>
                <a:ext cx="26" cy="58"/>
              </a:xfrm>
              <a:custGeom>
                <a:avLst/>
                <a:gdLst>
                  <a:gd name="T0" fmla="*/ 0 w 26"/>
                  <a:gd name="T1" fmla="*/ 18 h 58"/>
                  <a:gd name="T2" fmla="*/ 0 w 26"/>
                  <a:gd name="T3" fmla="*/ 58 h 58"/>
                  <a:gd name="T4" fmla="*/ 26 w 26"/>
                  <a:gd name="T5" fmla="*/ 36 h 58"/>
                  <a:gd name="T6" fmla="*/ 26 w 26"/>
                  <a:gd name="T7" fmla="*/ 0 h 58"/>
                  <a:gd name="T8" fmla="*/ 0 w 26"/>
                  <a:gd name="T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18"/>
                    </a:moveTo>
                    <a:lnTo>
                      <a:pt x="0" y="58"/>
                    </a:lnTo>
                    <a:lnTo>
                      <a:pt x="26" y="36"/>
                    </a:lnTo>
                    <a:lnTo>
                      <a:pt x="26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3" name="Freeform 331"/>
              <p:cNvSpPr>
                <a:spLocks/>
              </p:cNvSpPr>
              <p:nvPr/>
            </p:nvSpPr>
            <p:spPr bwMode="auto">
              <a:xfrm>
                <a:off x="532" y="2971"/>
                <a:ext cx="26" cy="58"/>
              </a:xfrm>
              <a:custGeom>
                <a:avLst/>
                <a:gdLst>
                  <a:gd name="T0" fmla="*/ 0 w 26"/>
                  <a:gd name="T1" fmla="*/ 18 h 58"/>
                  <a:gd name="T2" fmla="*/ 0 w 26"/>
                  <a:gd name="T3" fmla="*/ 58 h 58"/>
                  <a:gd name="T4" fmla="*/ 26 w 26"/>
                  <a:gd name="T5" fmla="*/ 36 h 58"/>
                  <a:gd name="T6" fmla="*/ 26 w 26"/>
                  <a:gd name="T7" fmla="*/ 0 h 58"/>
                  <a:gd name="T8" fmla="*/ 0 w 26"/>
                  <a:gd name="T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18"/>
                    </a:moveTo>
                    <a:lnTo>
                      <a:pt x="0" y="58"/>
                    </a:lnTo>
                    <a:lnTo>
                      <a:pt x="26" y="36"/>
                    </a:lnTo>
                    <a:lnTo>
                      <a:pt x="26" y="0"/>
                    </a:lnTo>
                    <a:lnTo>
                      <a:pt x="0" y="18"/>
                    </a:lnTo>
                  </a:path>
                </a:pathLst>
              </a:custGeom>
              <a:noFill/>
              <a:ln w="254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11" name="Group 332"/>
            <p:cNvGrpSpPr>
              <a:grpSpLocks/>
            </p:cNvGrpSpPr>
            <p:nvPr/>
          </p:nvGrpSpPr>
          <p:grpSpPr bwMode="auto">
            <a:xfrm>
              <a:off x="532" y="2971"/>
              <a:ext cx="26" cy="58"/>
              <a:chOff x="532" y="2971"/>
              <a:chExt cx="26" cy="58"/>
            </a:xfrm>
          </p:grpSpPr>
          <p:sp>
            <p:nvSpPr>
              <p:cNvPr id="1330" name="Freeform 333"/>
              <p:cNvSpPr>
                <a:spLocks/>
              </p:cNvSpPr>
              <p:nvPr/>
            </p:nvSpPr>
            <p:spPr bwMode="auto">
              <a:xfrm>
                <a:off x="532" y="2971"/>
                <a:ext cx="26" cy="58"/>
              </a:xfrm>
              <a:custGeom>
                <a:avLst/>
                <a:gdLst>
                  <a:gd name="T0" fmla="*/ 0 w 26"/>
                  <a:gd name="T1" fmla="*/ 16 h 58"/>
                  <a:gd name="T2" fmla="*/ 0 w 26"/>
                  <a:gd name="T3" fmla="*/ 58 h 58"/>
                  <a:gd name="T4" fmla="*/ 26 w 26"/>
                  <a:gd name="T5" fmla="*/ 34 h 58"/>
                  <a:gd name="T6" fmla="*/ 26 w 26"/>
                  <a:gd name="T7" fmla="*/ 0 h 58"/>
                  <a:gd name="T8" fmla="*/ 0 w 26"/>
                  <a:gd name="T9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16"/>
                    </a:moveTo>
                    <a:lnTo>
                      <a:pt x="0" y="58"/>
                    </a:lnTo>
                    <a:lnTo>
                      <a:pt x="26" y="34"/>
                    </a:lnTo>
                    <a:lnTo>
                      <a:pt x="26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1" name="Freeform 334"/>
              <p:cNvSpPr>
                <a:spLocks/>
              </p:cNvSpPr>
              <p:nvPr/>
            </p:nvSpPr>
            <p:spPr bwMode="auto">
              <a:xfrm>
                <a:off x="532" y="2971"/>
                <a:ext cx="26" cy="58"/>
              </a:xfrm>
              <a:custGeom>
                <a:avLst/>
                <a:gdLst>
                  <a:gd name="T0" fmla="*/ 0 w 26"/>
                  <a:gd name="T1" fmla="*/ 16 h 58"/>
                  <a:gd name="T2" fmla="*/ 0 w 26"/>
                  <a:gd name="T3" fmla="*/ 58 h 58"/>
                  <a:gd name="T4" fmla="*/ 26 w 26"/>
                  <a:gd name="T5" fmla="*/ 34 h 58"/>
                  <a:gd name="T6" fmla="*/ 26 w 26"/>
                  <a:gd name="T7" fmla="*/ 0 h 58"/>
                  <a:gd name="T8" fmla="*/ 0 w 26"/>
                  <a:gd name="T9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58">
                    <a:moveTo>
                      <a:pt x="0" y="16"/>
                    </a:moveTo>
                    <a:lnTo>
                      <a:pt x="0" y="58"/>
                    </a:lnTo>
                    <a:lnTo>
                      <a:pt x="26" y="34"/>
                    </a:lnTo>
                    <a:lnTo>
                      <a:pt x="26" y="0"/>
                    </a:lnTo>
                    <a:lnTo>
                      <a:pt x="0" y="16"/>
                    </a:lnTo>
                  </a:path>
                </a:pathLst>
              </a:custGeom>
              <a:noFill/>
              <a:ln w="254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12" name="Line 335"/>
            <p:cNvSpPr>
              <a:spLocks noChangeShapeType="1"/>
            </p:cNvSpPr>
            <p:nvPr/>
          </p:nvSpPr>
          <p:spPr bwMode="auto">
            <a:xfrm flipV="1">
              <a:off x="536" y="2979"/>
              <a:ext cx="16" cy="2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3" name="Line 336"/>
            <p:cNvSpPr>
              <a:spLocks noChangeShapeType="1"/>
            </p:cNvSpPr>
            <p:nvPr/>
          </p:nvSpPr>
          <p:spPr bwMode="auto">
            <a:xfrm flipV="1">
              <a:off x="534" y="2985"/>
              <a:ext cx="18" cy="30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4" name="Line 337"/>
            <p:cNvSpPr>
              <a:spLocks noChangeShapeType="1"/>
            </p:cNvSpPr>
            <p:nvPr/>
          </p:nvSpPr>
          <p:spPr bwMode="auto">
            <a:xfrm flipV="1">
              <a:off x="536" y="2991"/>
              <a:ext cx="16" cy="30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5" name="Rectangle 338"/>
            <p:cNvSpPr>
              <a:spLocks noChangeArrowheads="1"/>
            </p:cNvSpPr>
            <p:nvPr/>
          </p:nvSpPr>
          <p:spPr bwMode="auto">
            <a:xfrm>
              <a:off x="476" y="3037"/>
              <a:ext cx="26" cy="35"/>
            </a:xfrm>
            <a:prstGeom prst="rect">
              <a:avLst/>
            </a:prstGeom>
            <a:solidFill>
              <a:srgbClr val="99D8D8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6" name="Rectangle 339"/>
            <p:cNvSpPr>
              <a:spLocks noChangeArrowheads="1"/>
            </p:cNvSpPr>
            <p:nvPr/>
          </p:nvSpPr>
          <p:spPr bwMode="auto">
            <a:xfrm>
              <a:off x="482" y="3041"/>
              <a:ext cx="2" cy="27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7" name="Rectangle 340"/>
            <p:cNvSpPr>
              <a:spLocks noChangeArrowheads="1"/>
            </p:cNvSpPr>
            <p:nvPr/>
          </p:nvSpPr>
          <p:spPr bwMode="auto">
            <a:xfrm>
              <a:off x="492" y="3041"/>
              <a:ext cx="6" cy="27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8" name="Oval 341"/>
            <p:cNvSpPr>
              <a:spLocks noChangeArrowheads="1"/>
            </p:cNvSpPr>
            <p:nvPr/>
          </p:nvSpPr>
          <p:spPr bwMode="auto">
            <a:xfrm>
              <a:off x="482" y="3051"/>
              <a:ext cx="6" cy="5"/>
            </a:xfrm>
            <a:prstGeom prst="ellipse">
              <a:avLst/>
            </a:prstGeom>
            <a:solidFill>
              <a:srgbClr val="063DE8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19" name="Oval 342"/>
            <p:cNvSpPr>
              <a:spLocks noChangeArrowheads="1"/>
            </p:cNvSpPr>
            <p:nvPr/>
          </p:nvSpPr>
          <p:spPr bwMode="auto">
            <a:xfrm>
              <a:off x="490" y="3051"/>
              <a:ext cx="8" cy="5"/>
            </a:xfrm>
            <a:prstGeom prst="ellipse">
              <a:avLst/>
            </a:prstGeom>
            <a:solidFill>
              <a:srgbClr val="063DE8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0" name="Rectangle 343"/>
            <p:cNvSpPr>
              <a:spLocks noChangeArrowheads="1"/>
            </p:cNvSpPr>
            <p:nvPr/>
          </p:nvSpPr>
          <p:spPr bwMode="auto">
            <a:xfrm>
              <a:off x="464" y="3047"/>
              <a:ext cx="14" cy="1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1" name="Rectangle 344"/>
            <p:cNvSpPr>
              <a:spLocks noChangeArrowheads="1"/>
            </p:cNvSpPr>
            <p:nvPr/>
          </p:nvSpPr>
          <p:spPr bwMode="auto">
            <a:xfrm>
              <a:off x="460" y="3043"/>
              <a:ext cx="8" cy="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2" name="Rectangle 345"/>
            <p:cNvSpPr>
              <a:spLocks noChangeArrowheads="1"/>
            </p:cNvSpPr>
            <p:nvPr/>
          </p:nvSpPr>
          <p:spPr bwMode="auto">
            <a:xfrm>
              <a:off x="460" y="3039"/>
              <a:ext cx="8" cy="6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3" name="Rectangle 346"/>
            <p:cNvSpPr>
              <a:spLocks noChangeArrowheads="1"/>
            </p:cNvSpPr>
            <p:nvPr/>
          </p:nvSpPr>
          <p:spPr bwMode="auto">
            <a:xfrm>
              <a:off x="460" y="3047"/>
              <a:ext cx="6" cy="5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4" name="Freeform 347"/>
            <p:cNvSpPr>
              <a:spLocks/>
            </p:cNvSpPr>
            <p:nvPr/>
          </p:nvSpPr>
          <p:spPr bwMode="auto">
            <a:xfrm>
              <a:off x="534" y="2977"/>
              <a:ext cx="20" cy="48"/>
            </a:xfrm>
            <a:custGeom>
              <a:avLst/>
              <a:gdLst>
                <a:gd name="T0" fmla="*/ 0 w 20"/>
                <a:gd name="T1" fmla="*/ 14 h 48"/>
                <a:gd name="T2" fmla="*/ 20 w 20"/>
                <a:gd name="T3" fmla="*/ 0 h 48"/>
                <a:gd name="T4" fmla="*/ 20 w 20"/>
                <a:gd name="T5" fmla="*/ 28 h 48"/>
                <a:gd name="T6" fmla="*/ 0 w 20"/>
                <a:gd name="T7" fmla="*/ 48 h 48"/>
                <a:gd name="T8" fmla="*/ 0 w 20"/>
                <a:gd name="T9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8">
                  <a:moveTo>
                    <a:pt x="0" y="14"/>
                  </a:moveTo>
                  <a:lnTo>
                    <a:pt x="20" y="0"/>
                  </a:lnTo>
                  <a:lnTo>
                    <a:pt x="20" y="28"/>
                  </a:lnTo>
                  <a:lnTo>
                    <a:pt x="0" y="48"/>
                  </a:lnTo>
                  <a:lnTo>
                    <a:pt x="0" y="14"/>
                  </a:lnTo>
                </a:path>
              </a:pathLst>
            </a:custGeom>
            <a:noFill/>
            <a:ln w="25400">
              <a:solidFill>
                <a:srgbClr val="CECE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5" name="Line 348"/>
            <p:cNvSpPr>
              <a:spLocks noChangeShapeType="1"/>
            </p:cNvSpPr>
            <p:nvPr/>
          </p:nvSpPr>
          <p:spPr bwMode="auto">
            <a:xfrm flipV="1">
              <a:off x="536" y="2977"/>
              <a:ext cx="16" cy="2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326" name="Rectangle 349"/>
            <p:cNvSpPr>
              <a:spLocks noChangeArrowheads="1"/>
            </p:cNvSpPr>
            <p:nvPr/>
          </p:nvSpPr>
          <p:spPr bwMode="auto">
            <a:xfrm>
              <a:off x="257" y="3104"/>
              <a:ext cx="293" cy="10"/>
            </a:xfrm>
            <a:prstGeom prst="rect">
              <a:avLst/>
            </a:prstGeom>
            <a:solidFill>
              <a:srgbClr val="16AFA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327" name="Group 350"/>
            <p:cNvGrpSpPr>
              <a:grpSpLocks/>
            </p:cNvGrpSpPr>
            <p:nvPr/>
          </p:nvGrpSpPr>
          <p:grpSpPr bwMode="auto">
            <a:xfrm>
              <a:off x="552" y="2983"/>
              <a:ext cx="125" cy="131"/>
              <a:chOff x="552" y="2983"/>
              <a:chExt cx="125" cy="131"/>
            </a:xfrm>
          </p:grpSpPr>
          <p:sp>
            <p:nvSpPr>
              <p:cNvPr id="1328" name="Freeform 351"/>
              <p:cNvSpPr>
                <a:spLocks/>
              </p:cNvSpPr>
              <p:nvPr/>
            </p:nvSpPr>
            <p:spPr bwMode="auto">
              <a:xfrm>
                <a:off x="552" y="2983"/>
                <a:ext cx="125" cy="131"/>
              </a:xfrm>
              <a:custGeom>
                <a:avLst/>
                <a:gdLst>
                  <a:gd name="T0" fmla="*/ 0 w 125"/>
                  <a:gd name="T1" fmla="*/ 117 h 131"/>
                  <a:gd name="T2" fmla="*/ 0 w 125"/>
                  <a:gd name="T3" fmla="*/ 131 h 131"/>
                  <a:gd name="T4" fmla="*/ 125 w 125"/>
                  <a:gd name="T5" fmla="*/ 16 h 131"/>
                  <a:gd name="T6" fmla="*/ 125 w 125"/>
                  <a:gd name="T7" fmla="*/ 0 h 131"/>
                  <a:gd name="T8" fmla="*/ 0 w 125"/>
                  <a:gd name="T9" fmla="*/ 11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31">
                    <a:moveTo>
                      <a:pt x="0" y="117"/>
                    </a:moveTo>
                    <a:lnTo>
                      <a:pt x="0" y="131"/>
                    </a:lnTo>
                    <a:lnTo>
                      <a:pt x="125" y="16"/>
                    </a:lnTo>
                    <a:lnTo>
                      <a:pt x="125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16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329" name="Freeform 352"/>
              <p:cNvSpPr>
                <a:spLocks/>
              </p:cNvSpPr>
              <p:nvPr/>
            </p:nvSpPr>
            <p:spPr bwMode="auto">
              <a:xfrm>
                <a:off x="552" y="2983"/>
                <a:ext cx="125" cy="131"/>
              </a:xfrm>
              <a:custGeom>
                <a:avLst/>
                <a:gdLst>
                  <a:gd name="T0" fmla="*/ 0 w 125"/>
                  <a:gd name="T1" fmla="*/ 117 h 131"/>
                  <a:gd name="T2" fmla="*/ 0 w 125"/>
                  <a:gd name="T3" fmla="*/ 131 h 131"/>
                  <a:gd name="T4" fmla="*/ 125 w 125"/>
                  <a:gd name="T5" fmla="*/ 16 h 131"/>
                  <a:gd name="T6" fmla="*/ 125 w 125"/>
                  <a:gd name="T7" fmla="*/ 0 h 131"/>
                  <a:gd name="T8" fmla="*/ 0 w 125"/>
                  <a:gd name="T9" fmla="*/ 11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31">
                    <a:moveTo>
                      <a:pt x="0" y="117"/>
                    </a:moveTo>
                    <a:lnTo>
                      <a:pt x="0" y="131"/>
                    </a:lnTo>
                    <a:lnTo>
                      <a:pt x="125" y="16"/>
                    </a:lnTo>
                    <a:lnTo>
                      <a:pt x="125" y="0"/>
                    </a:lnTo>
                    <a:lnTo>
                      <a:pt x="0" y="117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87" name="Rectangle 353"/>
          <p:cNvSpPr>
            <a:spLocks noChangeArrowheads="1"/>
          </p:cNvSpPr>
          <p:nvPr/>
        </p:nvSpPr>
        <p:spPr bwMode="auto">
          <a:xfrm>
            <a:off x="623392" y="5058140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88" name="Group 354"/>
          <p:cNvGrpSpPr>
            <a:grpSpLocks/>
          </p:cNvGrpSpPr>
          <p:nvPr/>
        </p:nvGrpSpPr>
        <p:grpSpPr bwMode="auto">
          <a:xfrm>
            <a:off x="695246" y="5179333"/>
            <a:ext cx="614284" cy="315101"/>
            <a:chOff x="243" y="3445"/>
            <a:chExt cx="436" cy="221"/>
          </a:xfrm>
        </p:grpSpPr>
        <p:grpSp>
          <p:nvGrpSpPr>
            <p:cNvPr id="1144" name="Group 355"/>
            <p:cNvGrpSpPr>
              <a:grpSpLocks/>
            </p:cNvGrpSpPr>
            <p:nvPr/>
          </p:nvGrpSpPr>
          <p:grpSpPr bwMode="auto">
            <a:xfrm>
              <a:off x="380" y="3479"/>
              <a:ext cx="297" cy="81"/>
              <a:chOff x="380" y="3479"/>
              <a:chExt cx="297" cy="81"/>
            </a:xfrm>
          </p:grpSpPr>
          <p:sp>
            <p:nvSpPr>
              <p:cNvPr id="1282" name="Freeform 356"/>
              <p:cNvSpPr>
                <a:spLocks/>
              </p:cNvSpPr>
              <p:nvPr/>
            </p:nvSpPr>
            <p:spPr bwMode="auto">
              <a:xfrm>
                <a:off x="380" y="3479"/>
                <a:ext cx="297" cy="81"/>
              </a:xfrm>
              <a:custGeom>
                <a:avLst/>
                <a:gdLst>
                  <a:gd name="T0" fmla="*/ 0 w 297"/>
                  <a:gd name="T1" fmla="*/ 81 h 81"/>
                  <a:gd name="T2" fmla="*/ 130 w 297"/>
                  <a:gd name="T3" fmla="*/ 0 h 81"/>
                  <a:gd name="T4" fmla="*/ 297 w 297"/>
                  <a:gd name="T5" fmla="*/ 0 h 81"/>
                  <a:gd name="T6" fmla="*/ 210 w 297"/>
                  <a:gd name="T7" fmla="*/ 81 h 81"/>
                  <a:gd name="T8" fmla="*/ 0 w 297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81">
                    <a:moveTo>
                      <a:pt x="0" y="81"/>
                    </a:moveTo>
                    <a:lnTo>
                      <a:pt x="130" y="0"/>
                    </a:lnTo>
                    <a:lnTo>
                      <a:pt x="297" y="0"/>
                    </a:lnTo>
                    <a:lnTo>
                      <a:pt x="210" y="81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83" name="Freeform 357"/>
              <p:cNvSpPr>
                <a:spLocks/>
              </p:cNvSpPr>
              <p:nvPr/>
            </p:nvSpPr>
            <p:spPr bwMode="auto">
              <a:xfrm>
                <a:off x="380" y="3479"/>
                <a:ext cx="297" cy="81"/>
              </a:xfrm>
              <a:custGeom>
                <a:avLst/>
                <a:gdLst>
                  <a:gd name="T0" fmla="*/ 0 w 297"/>
                  <a:gd name="T1" fmla="*/ 81 h 81"/>
                  <a:gd name="T2" fmla="*/ 130 w 297"/>
                  <a:gd name="T3" fmla="*/ 0 h 81"/>
                  <a:gd name="T4" fmla="*/ 297 w 297"/>
                  <a:gd name="T5" fmla="*/ 0 h 81"/>
                  <a:gd name="T6" fmla="*/ 210 w 297"/>
                  <a:gd name="T7" fmla="*/ 81 h 81"/>
                  <a:gd name="T8" fmla="*/ 0 w 297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81">
                    <a:moveTo>
                      <a:pt x="0" y="81"/>
                    </a:moveTo>
                    <a:lnTo>
                      <a:pt x="130" y="0"/>
                    </a:lnTo>
                    <a:lnTo>
                      <a:pt x="297" y="0"/>
                    </a:lnTo>
                    <a:lnTo>
                      <a:pt x="210" y="81"/>
                    </a:lnTo>
                    <a:lnTo>
                      <a:pt x="0" y="81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45" name="Group 358"/>
            <p:cNvGrpSpPr>
              <a:grpSpLocks/>
            </p:cNvGrpSpPr>
            <p:nvPr/>
          </p:nvGrpSpPr>
          <p:grpSpPr bwMode="auto">
            <a:xfrm>
              <a:off x="454" y="3449"/>
              <a:ext cx="156" cy="32"/>
              <a:chOff x="454" y="3449"/>
              <a:chExt cx="156" cy="32"/>
            </a:xfrm>
          </p:grpSpPr>
          <p:sp>
            <p:nvSpPr>
              <p:cNvPr id="1280" name="Freeform 359"/>
              <p:cNvSpPr>
                <a:spLocks/>
              </p:cNvSpPr>
              <p:nvPr/>
            </p:nvSpPr>
            <p:spPr bwMode="auto">
              <a:xfrm>
                <a:off x="454" y="3449"/>
                <a:ext cx="156" cy="32"/>
              </a:xfrm>
              <a:custGeom>
                <a:avLst/>
                <a:gdLst>
                  <a:gd name="T0" fmla="*/ 56 w 156"/>
                  <a:gd name="T1" fmla="*/ 0 h 32"/>
                  <a:gd name="T2" fmla="*/ 0 w 156"/>
                  <a:gd name="T3" fmla="*/ 32 h 32"/>
                  <a:gd name="T4" fmla="*/ 106 w 156"/>
                  <a:gd name="T5" fmla="*/ 32 h 32"/>
                  <a:gd name="T6" fmla="*/ 156 w 156"/>
                  <a:gd name="T7" fmla="*/ 0 h 32"/>
                  <a:gd name="T8" fmla="*/ 56 w 15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32">
                    <a:moveTo>
                      <a:pt x="56" y="0"/>
                    </a:moveTo>
                    <a:lnTo>
                      <a:pt x="0" y="32"/>
                    </a:lnTo>
                    <a:lnTo>
                      <a:pt x="106" y="32"/>
                    </a:lnTo>
                    <a:lnTo>
                      <a:pt x="1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81" name="Freeform 360"/>
              <p:cNvSpPr>
                <a:spLocks/>
              </p:cNvSpPr>
              <p:nvPr/>
            </p:nvSpPr>
            <p:spPr bwMode="auto">
              <a:xfrm>
                <a:off x="454" y="3449"/>
                <a:ext cx="156" cy="32"/>
              </a:xfrm>
              <a:custGeom>
                <a:avLst/>
                <a:gdLst>
                  <a:gd name="T0" fmla="*/ 56 w 156"/>
                  <a:gd name="T1" fmla="*/ 0 h 32"/>
                  <a:gd name="T2" fmla="*/ 0 w 156"/>
                  <a:gd name="T3" fmla="*/ 32 h 32"/>
                  <a:gd name="T4" fmla="*/ 106 w 156"/>
                  <a:gd name="T5" fmla="*/ 32 h 32"/>
                  <a:gd name="T6" fmla="*/ 156 w 156"/>
                  <a:gd name="T7" fmla="*/ 0 h 32"/>
                  <a:gd name="T8" fmla="*/ 56 w 15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32">
                    <a:moveTo>
                      <a:pt x="56" y="0"/>
                    </a:moveTo>
                    <a:lnTo>
                      <a:pt x="0" y="32"/>
                    </a:lnTo>
                    <a:lnTo>
                      <a:pt x="106" y="32"/>
                    </a:lnTo>
                    <a:lnTo>
                      <a:pt x="156" y="0"/>
                    </a:lnTo>
                    <a:lnTo>
                      <a:pt x="56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46" name="Rectangle 361"/>
            <p:cNvSpPr>
              <a:spLocks noChangeArrowheads="1"/>
            </p:cNvSpPr>
            <p:nvPr/>
          </p:nvSpPr>
          <p:spPr bwMode="auto">
            <a:xfrm>
              <a:off x="456" y="3487"/>
              <a:ext cx="102" cy="6"/>
            </a:xfrm>
            <a:prstGeom prst="rect">
              <a:avLst/>
            </a:prstGeom>
            <a:solidFill>
              <a:srgbClr val="002B99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47" name="Group 362"/>
            <p:cNvGrpSpPr>
              <a:grpSpLocks/>
            </p:cNvGrpSpPr>
            <p:nvPr/>
          </p:nvGrpSpPr>
          <p:grpSpPr bwMode="auto">
            <a:xfrm>
              <a:off x="562" y="3449"/>
              <a:ext cx="48" cy="44"/>
              <a:chOff x="562" y="3449"/>
              <a:chExt cx="48" cy="44"/>
            </a:xfrm>
          </p:grpSpPr>
          <p:sp>
            <p:nvSpPr>
              <p:cNvPr id="1278" name="Freeform 363"/>
              <p:cNvSpPr>
                <a:spLocks/>
              </p:cNvSpPr>
              <p:nvPr/>
            </p:nvSpPr>
            <p:spPr bwMode="auto">
              <a:xfrm>
                <a:off x="562" y="3449"/>
                <a:ext cx="48" cy="44"/>
              </a:xfrm>
              <a:custGeom>
                <a:avLst/>
                <a:gdLst>
                  <a:gd name="T0" fmla="*/ 0 w 48"/>
                  <a:gd name="T1" fmla="*/ 34 h 44"/>
                  <a:gd name="T2" fmla="*/ 0 w 48"/>
                  <a:gd name="T3" fmla="*/ 44 h 44"/>
                  <a:gd name="T4" fmla="*/ 48 w 48"/>
                  <a:gd name="T5" fmla="*/ 8 h 44"/>
                  <a:gd name="T6" fmla="*/ 48 w 48"/>
                  <a:gd name="T7" fmla="*/ 0 h 44"/>
                  <a:gd name="T8" fmla="*/ 0 w 48"/>
                  <a:gd name="T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34"/>
                    </a:moveTo>
                    <a:lnTo>
                      <a:pt x="0" y="44"/>
                    </a:lnTo>
                    <a:lnTo>
                      <a:pt x="48" y="8"/>
                    </a:lnTo>
                    <a:lnTo>
                      <a:pt x="4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2B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79" name="Freeform 364"/>
              <p:cNvSpPr>
                <a:spLocks/>
              </p:cNvSpPr>
              <p:nvPr/>
            </p:nvSpPr>
            <p:spPr bwMode="auto">
              <a:xfrm>
                <a:off x="562" y="3449"/>
                <a:ext cx="48" cy="44"/>
              </a:xfrm>
              <a:custGeom>
                <a:avLst/>
                <a:gdLst>
                  <a:gd name="T0" fmla="*/ 0 w 48"/>
                  <a:gd name="T1" fmla="*/ 34 h 44"/>
                  <a:gd name="T2" fmla="*/ 0 w 48"/>
                  <a:gd name="T3" fmla="*/ 44 h 44"/>
                  <a:gd name="T4" fmla="*/ 48 w 48"/>
                  <a:gd name="T5" fmla="*/ 8 h 44"/>
                  <a:gd name="T6" fmla="*/ 48 w 48"/>
                  <a:gd name="T7" fmla="*/ 0 h 44"/>
                  <a:gd name="T8" fmla="*/ 0 w 48"/>
                  <a:gd name="T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4">
                    <a:moveTo>
                      <a:pt x="0" y="34"/>
                    </a:moveTo>
                    <a:lnTo>
                      <a:pt x="0" y="44"/>
                    </a:lnTo>
                    <a:lnTo>
                      <a:pt x="48" y="8"/>
                    </a:lnTo>
                    <a:lnTo>
                      <a:pt x="48" y="0"/>
                    </a:lnTo>
                    <a:lnTo>
                      <a:pt x="0" y="34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48" name="Rectangle 365"/>
            <p:cNvSpPr>
              <a:spLocks noChangeArrowheads="1"/>
            </p:cNvSpPr>
            <p:nvPr/>
          </p:nvSpPr>
          <p:spPr bwMode="auto">
            <a:xfrm>
              <a:off x="458" y="3499"/>
              <a:ext cx="102" cy="43"/>
            </a:xfrm>
            <a:prstGeom prst="rect">
              <a:avLst/>
            </a:prstGeom>
            <a:solidFill>
              <a:srgbClr val="919191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49" name="Group 366"/>
            <p:cNvGrpSpPr>
              <a:grpSpLocks/>
            </p:cNvGrpSpPr>
            <p:nvPr/>
          </p:nvGrpSpPr>
          <p:grpSpPr bwMode="auto">
            <a:xfrm>
              <a:off x="560" y="3461"/>
              <a:ext cx="50" cy="81"/>
              <a:chOff x="560" y="3461"/>
              <a:chExt cx="50" cy="81"/>
            </a:xfrm>
          </p:grpSpPr>
          <p:sp>
            <p:nvSpPr>
              <p:cNvPr id="1276" name="Freeform 367"/>
              <p:cNvSpPr>
                <a:spLocks/>
              </p:cNvSpPr>
              <p:nvPr/>
            </p:nvSpPr>
            <p:spPr bwMode="auto">
              <a:xfrm>
                <a:off x="560" y="3461"/>
                <a:ext cx="50" cy="81"/>
              </a:xfrm>
              <a:custGeom>
                <a:avLst/>
                <a:gdLst>
                  <a:gd name="T0" fmla="*/ 0 w 50"/>
                  <a:gd name="T1" fmla="*/ 32 h 81"/>
                  <a:gd name="T2" fmla="*/ 0 w 50"/>
                  <a:gd name="T3" fmla="*/ 81 h 81"/>
                  <a:gd name="T4" fmla="*/ 50 w 50"/>
                  <a:gd name="T5" fmla="*/ 40 h 81"/>
                  <a:gd name="T6" fmla="*/ 50 w 50"/>
                  <a:gd name="T7" fmla="*/ 0 h 81"/>
                  <a:gd name="T8" fmla="*/ 0 w 50"/>
                  <a:gd name="T9" fmla="*/ 3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1">
                    <a:moveTo>
                      <a:pt x="0" y="32"/>
                    </a:moveTo>
                    <a:lnTo>
                      <a:pt x="0" y="81"/>
                    </a:lnTo>
                    <a:lnTo>
                      <a:pt x="50" y="40"/>
                    </a:lnTo>
                    <a:lnTo>
                      <a:pt x="5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77" name="Freeform 368"/>
              <p:cNvSpPr>
                <a:spLocks/>
              </p:cNvSpPr>
              <p:nvPr/>
            </p:nvSpPr>
            <p:spPr bwMode="auto">
              <a:xfrm>
                <a:off x="560" y="3461"/>
                <a:ext cx="50" cy="81"/>
              </a:xfrm>
              <a:custGeom>
                <a:avLst/>
                <a:gdLst>
                  <a:gd name="T0" fmla="*/ 0 w 50"/>
                  <a:gd name="T1" fmla="*/ 32 h 81"/>
                  <a:gd name="T2" fmla="*/ 0 w 50"/>
                  <a:gd name="T3" fmla="*/ 81 h 81"/>
                  <a:gd name="T4" fmla="*/ 50 w 50"/>
                  <a:gd name="T5" fmla="*/ 40 h 81"/>
                  <a:gd name="T6" fmla="*/ 50 w 50"/>
                  <a:gd name="T7" fmla="*/ 0 h 81"/>
                  <a:gd name="T8" fmla="*/ 0 w 50"/>
                  <a:gd name="T9" fmla="*/ 3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81">
                    <a:moveTo>
                      <a:pt x="0" y="32"/>
                    </a:moveTo>
                    <a:lnTo>
                      <a:pt x="0" y="81"/>
                    </a:lnTo>
                    <a:lnTo>
                      <a:pt x="50" y="40"/>
                    </a:lnTo>
                    <a:lnTo>
                      <a:pt x="50" y="0"/>
                    </a:lnTo>
                    <a:lnTo>
                      <a:pt x="0" y="32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50" name="Rectangle 369"/>
            <p:cNvSpPr>
              <a:spLocks noChangeArrowheads="1"/>
            </p:cNvSpPr>
            <p:nvPr/>
          </p:nvSpPr>
          <p:spPr bwMode="auto">
            <a:xfrm>
              <a:off x="460" y="3499"/>
              <a:ext cx="20" cy="9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51" name="Rectangle 370"/>
            <p:cNvSpPr>
              <a:spLocks noChangeArrowheads="1"/>
            </p:cNvSpPr>
            <p:nvPr/>
          </p:nvSpPr>
          <p:spPr bwMode="auto">
            <a:xfrm>
              <a:off x="486" y="3499"/>
              <a:ext cx="20" cy="9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52" name="Rectangle 371"/>
            <p:cNvSpPr>
              <a:spLocks noChangeArrowheads="1"/>
            </p:cNvSpPr>
            <p:nvPr/>
          </p:nvSpPr>
          <p:spPr bwMode="auto">
            <a:xfrm>
              <a:off x="512" y="3499"/>
              <a:ext cx="18" cy="9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53" name="Rectangle 372"/>
            <p:cNvSpPr>
              <a:spLocks noChangeArrowheads="1"/>
            </p:cNvSpPr>
            <p:nvPr/>
          </p:nvSpPr>
          <p:spPr bwMode="auto">
            <a:xfrm>
              <a:off x="536" y="3499"/>
              <a:ext cx="20" cy="9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54" name="Group 373"/>
            <p:cNvGrpSpPr>
              <a:grpSpLocks/>
            </p:cNvGrpSpPr>
            <p:nvPr/>
          </p:nvGrpSpPr>
          <p:grpSpPr bwMode="auto">
            <a:xfrm>
              <a:off x="562" y="3489"/>
              <a:ext cx="12" cy="19"/>
              <a:chOff x="562" y="3489"/>
              <a:chExt cx="12" cy="19"/>
            </a:xfrm>
          </p:grpSpPr>
          <p:sp>
            <p:nvSpPr>
              <p:cNvPr id="1274" name="Freeform 374"/>
              <p:cNvSpPr>
                <a:spLocks/>
              </p:cNvSpPr>
              <p:nvPr/>
            </p:nvSpPr>
            <p:spPr bwMode="auto">
              <a:xfrm>
                <a:off x="562" y="3489"/>
                <a:ext cx="12" cy="19"/>
              </a:xfrm>
              <a:custGeom>
                <a:avLst/>
                <a:gdLst>
                  <a:gd name="T0" fmla="*/ 0 w 12"/>
                  <a:gd name="T1" fmla="*/ 8 h 19"/>
                  <a:gd name="T2" fmla="*/ 0 w 12"/>
                  <a:gd name="T3" fmla="*/ 19 h 19"/>
                  <a:gd name="T4" fmla="*/ 12 w 12"/>
                  <a:gd name="T5" fmla="*/ 10 h 19"/>
                  <a:gd name="T6" fmla="*/ 12 w 12"/>
                  <a:gd name="T7" fmla="*/ 0 h 19"/>
                  <a:gd name="T8" fmla="*/ 0 w 12"/>
                  <a:gd name="T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0" y="8"/>
                    </a:moveTo>
                    <a:lnTo>
                      <a:pt x="0" y="19"/>
                    </a:lnTo>
                    <a:lnTo>
                      <a:pt x="12" y="10"/>
                    </a:lnTo>
                    <a:lnTo>
                      <a:pt x="12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75" name="Freeform 375"/>
              <p:cNvSpPr>
                <a:spLocks/>
              </p:cNvSpPr>
              <p:nvPr/>
            </p:nvSpPr>
            <p:spPr bwMode="auto">
              <a:xfrm>
                <a:off x="562" y="3489"/>
                <a:ext cx="12" cy="19"/>
              </a:xfrm>
              <a:custGeom>
                <a:avLst/>
                <a:gdLst>
                  <a:gd name="T0" fmla="*/ 0 w 12"/>
                  <a:gd name="T1" fmla="*/ 8 h 19"/>
                  <a:gd name="T2" fmla="*/ 0 w 12"/>
                  <a:gd name="T3" fmla="*/ 19 h 19"/>
                  <a:gd name="T4" fmla="*/ 12 w 12"/>
                  <a:gd name="T5" fmla="*/ 10 h 19"/>
                  <a:gd name="T6" fmla="*/ 12 w 12"/>
                  <a:gd name="T7" fmla="*/ 0 h 19"/>
                  <a:gd name="T8" fmla="*/ 0 w 12"/>
                  <a:gd name="T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0" y="8"/>
                    </a:moveTo>
                    <a:lnTo>
                      <a:pt x="0" y="19"/>
                    </a:lnTo>
                    <a:lnTo>
                      <a:pt x="12" y="10"/>
                    </a:lnTo>
                    <a:lnTo>
                      <a:pt x="12" y="0"/>
                    </a:lnTo>
                    <a:lnTo>
                      <a:pt x="0" y="8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55" name="Group 376"/>
            <p:cNvGrpSpPr>
              <a:grpSpLocks/>
            </p:cNvGrpSpPr>
            <p:nvPr/>
          </p:nvGrpSpPr>
          <p:grpSpPr bwMode="auto">
            <a:xfrm>
              <a:off x="598" y="3463"/>
              <a:ext cx="10" cy="18"/>
              <a:chOff x="598" y="3463"/>
              <a:chExt cx="10" cy="18"/>
            </a:xfrm>
          </p:grpSpPr>
          <p:sp>
            <p:nvSpPr>
              <p:cNvPr id="1272" name="Freeform 377"/>
              <p:cNvSpPr>
                <a:spLocks/>
              </p:cNvSpPr>
              <p:nvPr/>
            </p:nvSpPr>
            <p:spPr bwMode="auto">
              <a:xfrm>
                <a:off x="598" y="3463"/>
                <a:ext cx="10" cy="18"/>
              </a:xfrm>
              <a:custGeom>
                <a:avLst/>
                <a:gdLst>
                  <a:gd name="T0" fmla="*/ 0 w 10"/>
                  <a:gd name="T1" fmla="*/ 8 h 18"/>
                  <a:gd name="T2" fmla="*/ 0 w 10"/>
                  <a:gd name="T3" fmla="*/ 18 h 18"/>
                  <a:gd name="T4" fmla="*/ 10 w 10"/>
                  <a:gd name="T5" fmla="*/ 8 h 18"/>
                  <a:gd name="T6" fmla="*/ 10 w 10"/>
                  <a:gd name="T7" fmla="*/ 0 h 18"/>
                  <a:gd name="T8" fmla="*/ 0 w 10"/>
                  <a:gd name="T9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0" y="8"/>
                    </a:moveTo>
                    <a:lnTo>
                      <a:pt x="0" y="18"/>
                    </a:lnTo>
                    <a:lnTo>
                      <a:pt x="10" y="8"/>
                    </a:lnTo>
                    <a:lnTo>
                      <a:pt x="1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73" name="Freeform 378"/>
              <p:cNvSpPr>
                <a:spLocks/>
              </p:cNvSpPr>
              <p:nvPr/>
            </p:nvSpPr>
            <p:spPr bwMode="auto">
              <a:xfrm>
                <a:off x="598" y="3463"/>
                <a:ext cx="10" cy="18"/>
              </a:xfrm>
              <a:custGeom>
                <a:avLst/>
                <a:gdLst>
                  <a:gd name="T0" fmla="*/ 0 w 10"/>
                  <a:gd name="T1" fmla="*/ 8 h 18"/>
                  <a:gd name="T2" fmla="*/ 0 w 10"/>
                  <a:gd name="T3" fmla="*/ 18 h 18"/>
                  <a:gd name="T4" fmla="*/ 10 w 10"/>
                  <a:gd name="T5" fmla="*/ 8 h 18"/>
                  <a:gd name="T6" fmla="*/ 10 w 10"/>
                  <a:gd name="T7" fmla="*/ 0 h 18"/>
                  <a:gd name="T8" fmla="*/ 0 w 10"/>
                  <a:gd name="T9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0" y="8"/>
                    </a:moveTo>
                    <a:lnTo>
                      <a:pt x="0" y="18"/>
                    </a:lnTo>
                    <a:lnTo>
                      <a:pt x="10" y="8"/>
                    </a:lnTo>
                    <a:lnTo>
                      <a:pt x="10" y="0"/>
                    </a:lnTo>
                    <a:lnTo>
                      <a:pt x="0" y="8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56" name="Freeform 379"/>
            <p:cNvSpPr>
              <a:spLocks/>
            </p:cNvSpPr>
            <p:nvPr/>
          </p:nvSpPr>
          <p:spPr bwMode="auto">
            <a:xfrm>
              <a:off x="574" y="3534"/>
              <a:ext cx="18" cy="16"/>
            </a:xfrm>
            <a:custGeom>
              <a:avLst/>
              <a:gdLst>
                <a:gd name="T0" fmla="*/ 16 w 18"/>
                <a:gd name="T1" fmla="*/ 0 h 16"/>
                <a:gd name="T2" fmla="*/ 0 w 18"/>
                <a:gd name="T3" fmla="*/ 2 h 16"/>
                <a:gd name="T4" fmla="*/ 2 w 18"/>
                <a:gd name="T5" fmla="*/ 16 h 16"/>
                <a:gd name="T6" fmla="*/ 18 w 18"/>
                <a:gd name="T7" fmla="*/ 14 h 16"/>
                <a:gd name="T8" fmla="*/ 16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0"/>
                  </a:moveTo>
                  <a:lnTo>
                    <a:pt x="0" y="2"/>
                  </a:lnTo>
                  <a:lnTo>
                    <a:pt x="2" y="16"/>
                  </a:lnTo>
                  <a:lnTo>
                    <a:pt x="18" y="1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57" name="Line 380"/>
            <p:cNvSpPr>
              <a:spLocks noChangeShapeType="1"/>
            </p:cNvSpPr>
            <p:nvPr/>
          </p:nvSpPr>
          <p:spPr bwMode="auto">
            <a:xfrm>
              <a:off x="584" y="3534"/>
              <a:ext cx="2" cy="10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58" name="Freeform 381"/>
            <p:cNvSpPr>
              <a:spLocks/>
            </p:cNvSpPr>
            <p:nvPr/>
          </p:nvSpPr>
          <p:spPr bwMode="auto">
            <a:xfrm>
              <a:off x="588" y="3522"/>
              <a:ext cx="14" cy="14"/>
            </a:xfrm>
            <a:custGeom>
              <a:avLst/>
              <a:gdLst>
                <a:gd name="T0" fmla="*/ 12 w 14"/>
                <a:gd name="T1" fmla="*/ 0 h 14"/>
                <a:gd name="T2" fmla="*/ 0 w 14"/>
                <a:gd name="T3" fmla="*/ 12 h 14"/>
                <a:gd name="T4" fmla="*/ 2 w 14"/>
                <a:gd name="T5" fmla="*/ 14 h 14"/>
                <a:gd name="T6" fmla="*/ 14 w 14"/>
                <a:gd name="T7" fmla="*/ 2 h 14"/>
                <a:gd name="T8" fmla="*/ 12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2" y="0"/>
                  </a:moveTo>
                  <a:lnTo>
                    <a:pt x="0" y="12"/>
                  </a:lnTo>
                  <a:lnTo>
                    <a:pt x="2" y="14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59" name="Line 382"/>
            <p:cNvSpPr>
              <a:spLocks noChangeShapeType="1"/>
            </p:cNvSpPr>
            <p:nvPr/>
          </p:nvSpPr>
          <p:spPr bwMode="auto">
            <a:xfrm>
              <a:off x="596" y="3524"/>
              <a:ext cx="2" cy="8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60" name="Line 383"/>
            <p:cNvSpPr>
              <a:spLocks noChangeShapeType="1"/>
            </p:cNvSpPr>
            <p:nvPr/>
          </p:nvSpPr>
          <p:spPr bwMode="auto">
            <a:xfrm>
              <a:off x="620" y="3504"/>
              <a:ext cx="1" cy="8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61" name="Line 384"/>
            <p:cNvSpPr>
              <a:spLocks noChangeShapeType="1"/>
            </p:cNvSpPr>
            <p:nvPr/>
          </p:nvSpPr>
          <p:spPr bwMode="auto">
            <a:xfrm>
              <a:off x="608" y="3514"/>
              <a:ext cx="2" cy="8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62" name="Rectangle 385"/>
            <p:cNvSpPr>
              <a:spLocks noChangeArrowheads="1"/>
            </p:cNvSpPr>
            <p:nvPr/>
          </p:nvSpPr>
          <p:spPr bwMode="auto">
            <a:xfrm>
              <a:off x="627" y="3491"/>
              <a:ext cx="2" cy="15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63" name="Line 386"/>
            <p:cNvSpPr>
              <a:spLocks noChangeShapeType="1"/>
            </p:cNvSpPr>
            <p:nvPr/>
          </p:nvSpPr>
          <p:spPr bwMode="auto">
            <a:xfrm>
              <a:off x="629" y="3495"/>
              <a:ext cx="2" cy="6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64" name="Group 387"/>
            <p:cNvGrpSpPr>
              <a:grpSpLocks/>
            </p:cNvGrpSpPr>
            <p:nvPr/>
          </p:nvGrpSpPr>
          <p:grpSpPr bwMode="auto">
            <a:xfrm>
              <a:off x="560" y="3445"/>
              <a:ext cx="73" cy="131"/>
              <a:chOff x="560" y="3445"/>
              <a:chExt cx="73" cy="131"/>
            </a:xfrm>
          </p:grpSpPr>
          <p:grpSp>
            <p:nvGrpSpPr>
              <p:cNvPr id="1204" name="Group 388"/>
              <p:cNvGrpSpPr>
                <a:grpSpLocks/>
              </p:cNvGrpSpPr>
              <p:nvPr/>
            </p:nvGrpSpPr>
            <p:grpSpPr bwMode="auto">
              <a:xfrm>
                <a:off x="560" y="3445"/>
                <a:ext cx="73" cy="131"/>
                <a:chOff x="560" y="3445"/>
                <a:chExt cx="73" cy="131"/>
              </a:xfrm>
            </p:grpSpPr>
            <p:sp>
              <p:nvSpPr>
                <p:cNvPr id="1206" name="Freeform 389"/>
                <p:cNvSpPr>
                  <a:spLocks/>
                </p:cNvSpPr>
                <p:nvPr/>
              </p:nvSpPr>
              <p:spPr bwMode="auto">
                <a:xfrm>
                  <a:off x="560" y="3445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7" name="Freeform 390"/>
                <p:cNvSpPr>
                  <a:spLocks/>
                </p:cNvSpPr>
                <p:nvPr/>
              </p:nvSpPr>
              <p:spPr bwMode="auto">
                <a:xfrm>
                  <a:off x="560" y="3447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8" name="Freeform 391"/>
                <p:cNvSpPr>
                  <a:spLocks/>
                </p:cNvSpPr>
                <p:nvPr/>
              </p:nvSpPr>
              <p:spPr bwMode="auto">
                <a:xfrm>
                  <a:off x="560" y="3451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9" name="Freeform 392"/>
                <p:cNvSpPr>
                  <a:spLocks/>
                </p:cNvSpPr>
                <p:nvPr/>
              </p:nvSpPr>
              <p:spPr bwMode="auto">
                <a:xfrm>
                  <a:off x="560" y="3453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0" name="Freeform 393"/>
                <p:cNvSpPr>
                  <a:spLocks/>
                </p:cNvSpPr>
                <p:nvPr/>
              </p:nvSpPr>
              <p:spPr bwMode="auto">
                <a:xfrm>
                  <a:off x="560" y="3455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1" name="Freeform 394"/>
                <p:cNvSpPr>
                  <a:spLocks/>
                </p:cNvSpPr>
                <p:nvPr/>
              </p:nvSpPr>
              <p:spPr bwMode="auto">
                <a:xfrm>
                  <a:off x="560" y="3459"/>
                  <a:ext cx="73" cy="45"/>
                </a:xfrm>
                <a:custGeom>
                  <a:avLst/>
                  <a:gdLst>
                    <a:gd name="T0" fmla="*/ 73 w 73"/>
                    <a:gd name="T1" fmla="*/ 44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2" name="Freeform 395"/>
                <p:cNvSpPr>
                  <a:spLocks/>
                </p:cNvSpPr>
                <p:nvPr/>
              </p:nvSpPr>
              <p:spPr bwMode="auto">
                <a:xfrm>
                  <a:off x="560" y="3461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6565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3" name="Freeform 396"/>
                <p:cNvSpPr>
                  <a:spLocks/>
                </p:cNvSpPr>
                <p:nvPr/>
              </p:nvSpPr>
              <p:spPr bwMode="auto">
                <a:xfrm>
                  <a:off x="560" y="3465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4" name="Freeform 397"/>
                <p:cNvSpPr>
                  <a:spLocks/>
                </p:cNvSpPr>
                <p:nvPr/>
              </p:nvSpPr>
              <p:spPr bwMode="auto">
                <a:xfrm>
                  <a:off x="560" y="3467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5" name="Freeform 398"/>
                <p:cNvSpPr>
                  <a:spLocks/>
                </p:cNvSpPr>
                <p:nvPr/>
              </p:nvSpPr>
              <p:spPr bwMode="auto">
                <a:xfrm>
                  <a:off x="560" y="3469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7474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6" name="Freeform 399"/>
                <p:cNvSpPr>
                  <a:spLocks/>
                </p:cNvSpPr>
                <p:nvPr/>
              </p:nvSpPr>
              <p:spPr bwMode="auto">
                <a:xfrm>
                  <a:off x="560" y="3473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7B7B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7" name="Freeform 400"/>
                <p:cNvSpPr>
                  <a:spLocks/>
                </p:cNvSpPr>
                <p:nvPr/>
              </p:nvSpPr>
              <p:spPr bwMode="auto">
                <a:xfrm>
                  <a:off x="560" y="3475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8" name="Freeform 401"/>
                <p:cNvSpPr>
                  <a:spLocks/>
                </p:cNvSpPr>
                <p:nvPr/>
              </p:nvSpPr>
              <p:spPr bwMode="auto">
                <a:xfrm>
                  <a:off x="560" y="3477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9" name="Freeform 402"/>
                <p:cNvSpPr>
                  <a:spLocks/>
                </p:cNvSpPr>
                <p:nvPr/>
              </p:nvSpPr>
              <p:spPr bwMode="auto">
                <a:xfrm>
                  <a:off x="560" y="3481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0" name="Freeform 403"/>
                <p:cNvSpPr>
                  <a:spLocks/>
                </p:cNvSpPr>
                <p:nvPr/>
              </p:nvSpPr>
              <p:spPr bwMode="auto">
                <a:xfrm>
                  <a:off x="560" y="3483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1" name="Freeform 404"/>
                <p:cNvSpPr>
                  <a:spLocks/>
                </p:cNvSpPr>
                <p:nvPr/>
              </p:nvSpPr>
              <p:spPr bwMode="auto">
                <a:xfrm>
                  <a:off x="560" y="3487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2" name="Freeform 405"/>
                <p:cNvSpPr>
                  <a:spLocks/>
                </p:cNvSpPr>
                <p:nvPr/>
              </p:nvSpPr>
              <p:spPr bwMode="auto">
                <a:xfrm>
                  <a:off x="560" y="3489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3" name="Freeform 406"/>
                <p:cNvSpPr>
                  <a:spLocks/>
                </p:cNvSpPr>
                <p:nvPr/>
              </p:nvSpPr>
              <p:spPr bwMode="auto">
                <a:xfrm>
                  <a:off x="560" y="3491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4" name="Freeform 407"/>
                <p:cNvSpPr>
                  <a:spLocks/>
                </p:cNvSpPr>
                <p:nvPr/>
              </p:nvSpPr>
              <p:spPr bwMode="auto">
                <a:xfrm>
                  <a:off x="560" y="3495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5" name="Freeform 408"/>
                <p:cNvSpPr>
                  <a:spLocks/>
                </p:cNvSpPr>
                <p:nvPr/>
              </p:nvSpPr>
              <p:spPr bwMode="auto">
                <a:xfrm>
                  <a:off x="560" y="3497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AEAE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6" name="Freeform 409"/>
                <p:cNvSpPr>
                  <a:spLocks/>
                </p:cNvSpPr>
                <p:nvPr/>
              </p:nvSpPr>
              <p:spPr bwMode="auto">
                <a:xfrm>
                  <a:off x="560" y="3499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7" name="Freeform 410"/>
                <p:cNvSpPr>
                  <a:spLocks/>
                </p:cNvSpPr>
                <p:nvPr/>
              </p:nvSpPr>
              <p:spPr bwMode="auto">
                <a:xfrm>
                  <a:off x="560" y="3503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1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8" name="Freeform 411"/>
                <p:cNvSpPr>
                  <a:spLocks/>
                </p:cNvSpPr>
                <p:nvPr/>
              </p:nvSpPr>
              <p:spPr bwMode="auto">
                <a:xfrm>
                  <a:off x="560" y="3504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9" name="Freeform 412"/>
                <p:cNvSpPr>
                  <a:spLocks/>
                </p:cNvSpPr>
                <p:nvPr/>
              </p:nvSpPr>
              <p:spPr bwMode="auto">
                <a:xfrm>
                  <a:off x="560" y="3508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0" name="Freeform 413"/>
                <p:cNvSpPr>
                  <a:spLocks/>
                </p:cNvSpPr>
                <p:nvPr/>
              </p:nvSpPr>
              <p:spPr bwMode="auto">
                <a:xfrm>
                  <a:off x="560" y="3510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1" name="Freeform 414"/>
                <p:cNvSpPr>
                  <a:spLocks/>
                </p:cNvSpPr>
                <p:nvPr/>
              </p:nvSpPr>
              <p:spPr bwMode="auto">
                <a:xfrm>
                  <a:off x="560" y="3512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5C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2" name="Freeform 415"/>
                <p:cNvSpPr>
                  <a:spLocks/>
                </p:cNvSpPr>
                <p:nvPr/>
              </p:nvSpPr>
              <p:spPr bwMode="auto">
                <a:xfrm>
                  <a:off x="560" y="3516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3" name="Freeform 416"/>
                <p:cNvSpPr>
                  <a:spLocks/>
                </p:cNvSpPr>
                <p:nvPr/>
              </p:nvSpPr>
              <p:spPr bwMode="auto">
                <a:xfrm>
                  <a:off x="560" y="3518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4" name="Freeform 417"/>
                <p:cNvSpPr>
                  <a:spLocks/>
                </p:cNvSpPr>
                <p:nvPr/>
              </p:nvSpPr>
              <p:spPr bwMode="auto">
                <a:xfrm>
                  <a:off x="560" y="3520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5" name="Freeform 418"/>
                <p:cNvSpPr>
                  <a:spLocks/>
                </p:cNvSpPr>
                <p:nvPr/>
              </p:nvSpPr>
              <p:spPr bwMode="auto">
                <a:xfrm>
                  <a:off x="560" y="3524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6" name="Freeform 419"/>
                <p:cNvSpPr>
                  <a:spLocks/>
                </p:cNvSpPr>
                <p:nvPr/>
              </p:nvSpPr>
              <p:spPr bwMode="auto">
                <a:xfrm>
                  <a:off x="560" y="3526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7" name="Freeform 420"/>
                <p:cNvSpPr>
                  <a:spLocks/>
                </p:cNvSpPr>
                <p:nvPr/>
              </p:nvSpPr>
              <p:spPr bwMode="auto">
                <a:xfrm>
                  <a:off x="560" y="3530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8" name="Freeform 421"/>
                <p:cNvSpPr>
                  <a:spLocks/>
                </p:cNvSpPr>
                <p:nvPr/>
              </p:nvSpPr>
              <p:spPr bwMode="auto">
                <a:xfrm>
                  <a:off x="560" y="3489"/>
                  <a:ext cx="69" cy="41"/>
                </a:xfrm>
                <a:custGeom>
                  <a:avLst/>
                  <a:gdLst>
                    <a:gd name="T0" fmla="*/ 0 w 69"/>
                    <a:gd name="T1" fmla="*/ 41 h 41"/>
                    <a:gd name="T2" fmla="*/ 48 w 69"/>
                    <a:gd name="T3" fmla="*/ 0 h 41"/>
                    <a:gd name="T4" fmla="*/ 69 w 69"/>
                    <a:gd name="T5" fmla="*/ 0 h 41"/>
                    <a:gd name="T6" fmla="*/ 24 w 69"/>
                    <a:gd name="T7" fmla="*/ 39 h 41"/>
                    <a:gd name="T8" fmla="*/ 0 w 69"/>
                    <a:gd name="T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41">
                      <a:moveTo>
                        <a:pt x="0" y="41"/>
                      </a:moveTo>
                      <a:lnTo>
                        <a:pt x="48" y="0"/>
                      </a:lnTo>
                      <a:lnTo>
                        <a:pt x="69" y="0"/>
                      </a:lnTo>
                      <a:lnTo>
                        <a:pt x="24" y="39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9" name="Freeform 422"/>
                <p:cNvSpPr>
                  <a:spLocks/>
                </p:cNvSpPr>
                <p:nvPr/>
              </p:nvSpPr>
              <p:spPr bwMode="auto">
                <a:xfrm>
                  <a:off x="560" y="3489"/>
                  <a:ext cx="69" cy="41"/>
                </a:xfrm>
                <a:custGeom>
                  <a:avLst/>
                  <a:gdLst>
                    <a:gd name="T0" fmla="*/ 0 w 69"/>
                    <a:gd name="T1" fmla="*/ 41 h 41"/>
                    <a:gd name="T2" fmla="*/ 48 w 69"/>
                    <a:gd name="T3" fmla="*/ 0 h 41"/>
                    <a:gd name="T4" fmla="*/ 69 w 69"/>
                    <a:gd name="T5" fmla="*/ 0 h 41"/>
                    <a:gd name="T6" fmla="*/ 24 w 69"/>
                    <a:gd name="T7" fmla="*/ 39 h 41"/>
                    <a:gd name="T8" fmla="*/ 0 w 69"/>
                    <a:gd name="T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41">
                      <a:moveTo>
                        <a:pt x="0" y="41"/>
                      </a:moveTo>
                      <a:lnTo>
                        <a:pt x="48" y="0"/>
                      </a:lnTo>
                      <a:lnTo>
                        <a:pt x="69" y="0"/>
                      </a:lnTo>
                      <a:lnTo>
                        <a:pt x="24" y="39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0" name="Freeform 423"/>
                <p:cNvSpPr>
                  <a:spLocks/>
                </p:cNvSpPr>
                <p:nvPr/>
              </p:nvSpPr>
              <p:spPr bwMode="auto">
                <a:xfrm>
                  <a:off x="560" y="3445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25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1" name="Freeform 424"/>
                <p:cNvSpPr>
                  <a:spLocks/>
                </p:cNvSpPr>
                <p:nvPr/>
              </p:nvSpPr>
              <p:spPr bwMode="auto">
                <a:xfrm>
                  <a:off x="560" y="3447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454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2" name="Freeform 425"/>
                <p:cNvSpPr>
                  <a:spLocks/>
                </p:cNvSpPr>
                <p:nvPr/>
              </p:nvSpPr>
              <p:spPr bwMode="auto">
                <a:xfrm>
                  <a:off x="560" y="3451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757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3" name="Freeform 426"/>
                <p:cNvSpPr>
                  <a:spLocks/>
                </p:cNvSpPr>
                <p:nvPr/>
              </p:nvSpPr>
              <p:spPr bwMode="auto">
                <a:xfrm>
                  <a:off x="560" y="3453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4" name="Freeform 427"/>
                <p:cNvSpPr>
                  <a:spLocks/>
                </p:cNvSpPr>
                <p:nvPr/>
              </p:nvSpPr>
              <p:spPr bwMode="auto">
                <a:xfrm>
                  <a:off x="560" y="3455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5C5C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5" name="Freeform 428"/>
                <p:cNvSpPr>
                  <a:spLocks/>
                </p:cNvSpPr>
                <p:nvPr/>
              </p:nvSpPr>
              <p:spPr bwMode="auto">
                <a:xfrm>
                  <a:off x="560" y="3459"/>
                  <a:ext cx="73" cy="45"/>
                </a:xfrm>
                <a:custGeom>
                  <a:avLst/>
                  <a:gdLst>
                    <a:gd name="T0" fmla="*/ 73 w 73"/>
                    <a:gd name="T1" fmla="*/ 44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4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6" name="Freeform 429"/>
                <p:cNvSpPr>
                  <a:spLocks/>
                </p:cNvSpPr>
                <p:nvPr/>
              </p:nvSpPr>
              <p:spPr bwMode="auto">
                <a:xfrm>
                  <a:off x="560" y="3461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6565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7" name="Freeform 430"/>
                <p:cNvSpPr>
                  <a:spLocks/>
                </p:cNvSpPr>
                <p:nvPr/>
              </p:nvSpPr>
              <p:spPr bwMode="auto">
                <a:xfrm>
                  <a:off x="560" y="3465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6A6A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8" name="Freeform 431"/>
                <p:cNvSpPr>
                  <a:spLocks/>
                </p:cNvSpPr>
                <p:nvPr/>
              </p:nvSpPr>
              <p:spPr bwMode="auto">
                <a:xfrm>
                  <a:off x="560" y="3467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9" name="Freeform 432"/>
                <p:cNvSpPr>
                  <a:spLocks/>
                </p:cNvSpPr>
                <p:nvPr/>
              </p:nvSpPr>
              <p:spPr bwMode="auto">
                <a:xfrm>
                  <a:off x="560" y="3469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7474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0" name="Freeform 433"/>
                <p:cNvSpPr>
                  <a:spLocks/>
                </p:cNvSpPr>
                <p:nvPr/>
              </p:nvSpPr>
              <p:spPr bwMode="auto">
                <a:xfrm>
                  <a:off x="560" y="3473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7B7B7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1" name="Freeform 434"/>
                <p:cNvSpPr>
                  <a:spLocks/>
                </p:cNvSpPr>
                <p:nvPr/>
              </p:nvSpPr>
              <p:spPr bwMode="auto">
                <a:xfrm>
                  <a:off x="560" y="3475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2" name="Freeform 435"/>
                <p:cNvSpPr>
                  <a:spLocks/>
                </p:cNvSpPr>
                <p:nvPr/>
              </p:nvSpPr>
              <p:spPr bwMode="auto">
                <a:xfrm>
                  <a:off x="560" y="3477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85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3" name="Freeform 436"/>
                <p:cNvSpPr>
                  <a:spLocks/>
                </p:cNvSpPr>
                <p:nvPr/>
              </p:nvSpPr>
              <p:spPr bwMode="auto">
                <a:xfrm>
                  <a:off x="560" y="3481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4" name="Freeform 437"/>
                <p:cNvSpPr>
                  <a:spLocks/>
                </p:cNvSpPr>
                <p:nvPr/>
              </p:nvSpPr>
              <p:spPr bwMode="auto">
                <a:xfrm>
                  <a:off x="560" y="3483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5" name="Freeform 438"/>
                <p:cNvSpPr>
                  <a:spLocks/>
                </p:cNvSpPr>
                <p:nvPr/>
              </p:nvSpPr>
              <p:spPr bwMode="auto">
                <a:xfrm>
                  <a:off x="560" y="3487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6" name="Freeform 439"/>
                <p:cNvSpPr>
                  <a:spLocks/>
                </p:cNvSpPr>
                <p:nvPr/>
              </p:nvSpPr>
              <p:spPr bwMode="auto">
                <a:xfrm>
                  <a:off x="560" y="3489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7" name="Freeform 440"/>
                <p:cNvSpPr>
                  <a:spLocks/>
                </p:cNvSpPr>
                <p:nvPr/>
              </p:nvSpPr>
              <p:spPr bwMode="auto">
                <a:xfrm>
                  <a:off x="560" y="3491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8" name="Freeform 441"/>
                <p:cNvSpPr>
                  <a:spLocks/>
                </p:cNvSpPr>
                <p:nvPr/>
              </p:nvSpPr>
              <p:spPr bwMode="auto">
                <a:xfrm>
                  <a:off x="560" y="3495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ABA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9" name="Freeform 442"/>
                <p:cNvSpPr>
                  <a:spLocks/>
                </p:cNvSpPr>
                <p:nvPr/>
              </p:nvSpPr>
              <p:spPr bwMode="auto">
                <a:xfrm>
                  <a:off x="560" y="3497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2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AEAEA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0" name="Freeform 443"/>
                <p:cNvSpPr>
                  <a:spLocks/>
                </p:cNvSpPr>
                <p:nvPr/>
              </p:nvSpPr>
              <p:spPr bwMode="auto">
                <a:xfrm>
                  <a:off x="560" y="3499"/>
                  <a:ext cx="73" cy="47"/>
                </a:xfrm>
                <a:custGeom>
                  <a:avLst/>
                  <a:gdLst>
                    <a:gd name="T0" fmla="*/ 73 w 73"/>
                    <a:gd name="T1" fmla="*/ 43 h 47"/>
                    <a:gd name="T2" fmla="*/ 0 w 73"/>
                    <a:gd name="T3" fmla="*/ 0 h 47"/>
                    <a:gd name="T4" fmla="*/ 0 w 73"/>
                    <a:gd name="T5" fmla="*/ 4 h 47"/>
                    <a:gd name="T6" fmla="*/ 73 w 73"/>
                    <a:gd name="T7" fmla="*/ 47 h 47"/>
                    <a:gd name="T8" fmla="*/ 73 w 73"/>
                    <a:gd name="T9" fmla="*/ 4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7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7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1" name="Freeform 444"/>
                <p:cNvSpPr>
                  <a:spLocks/>
                </p:cNvSpPr>
                <p:nvPr/>
              </p:nvSpPr>
              <p:spPr bwMode="auto">
                <a:xfrm>
                  <a:off x="560" y="3503"/>
                  <a:ext cx="73" cy="45"/>
                </a:xfrm>
                <a:custGeom>
                  <a:avLst/>
                  <a:gdLst>
                    <a:gd name="T0" fmla="*/ 73 w 73"/>
                    <a:gd name="T1" fmla="*/ 43 h 45"/>
                    <a:gd name="T2" fmla="*/ 0 w 73"/>
                    <a:gd name="T3" fmla="*/ 0 h 45"/>
                    <a:gd name="T4" fmla="*/ 0 w 73"/>
                    <a:gd name="T5" fmla="*/ 1 h 45"/>
                    <a:gd name="T6" fmla="*/ 73 w 73"/>
                    <a:gd name="T7" fmla="*/ 45 h 45"/>
                    <a:gd name="T8" fmla="*/ 73 w 73"/>
                    <a:gd name="T9" fmla="*/ 4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5">
                      <a:moveTo>
                        <a:pt x="73" y="43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73" y="45"/>
                      </a:lnTo>
                      <a:lnTo>
                        <a:pt x="73" y="43"/>
                      </a:lnTo>
                      <a:close/>
                    </a:path>
                  </a:pathLst>
                </a:custGeom>
                <a:solidFill>
                  <a:srgbClr val="B8B8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2" name="Freeform 445"/>
                <p:cNvSpPr>
                  <a:spLocks/>
                </p:cNvSpPr>
                <p:nvPr/>
              </p:nvSpPr>
              <p:spPr bwMode="auto">
                <a:xfrm>
                  <a:off x="560" y="3504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3" name="Freeform 446"/>
                <p:cNvSpPr>
                  <a:spLocks/>
                </p:cNvSpPr>
                <p:nvPr/>
              </p:nvSpPr>
              <p:spPr bwMode="auto">
                <a:xfrm>
                  <a:off x="560" y="3508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4" name="Freeform 447"/>
                <p:cNvSpPr>
                  <a:spLocks/>
                </p:cNvSpPr>
                <p:nvPr/>
              </p:nvSpPr>
              <p:spPr bwMode="auto">
                <a:xfrm>
                  <a:off x="560" y="3510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2C2C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5" name="Freeform 448"/>
                <p:cNvSpPr>
                  <a:spLocks/>
                </p:cNvSpPr>
                <p:nvPr/>
              </p:nvSpPr>
              <p:spPr bwMode="auto">
                <a:xfrm>
                  <a:off x="560" y="3512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5C5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6" name="Freeform 449"/>
                <p:cNvSpPr>
                  <a:spLocks/>
                </p:cNvSpPr>
                <p:nvPr/>
              </p:nvSpPr>
              <p:spPr bwMode="auto">
                <a:xfrm>
                  <a:off x="560" y="3516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7" name="Freeform 450"/>
                <p:cNvSpPr>
                  <a:spLocks/>
                </p:cNvSpPr>
                <p:nvPr/>
              </p:nvSpPr>
              <p:spPr bwMode="auto">
                <a:xfrm>
                  <a:off x="560" y="3518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8C8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8" name="Freeform 451"/>
                <p:cNvSpPr>
                  <a:spLocks/>
                </p:cNvSpPr>
                <p:nvPr/>
              </p:nvSpPr>
              <p:spPr bwMode="auto">
                <a:xfrm>
                  <a:off x="560" y="3520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ACA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9" name="Freeform 452"/>
                <p:cNvSpPr>
                  <a:spLocks/>
                </p:cNvSpPr>
                <p:nvPr/>
              </p:nvSpPr>
              <p:spPr bwMode="auto">
                <a:xfrm>
                  <a:off x="560" y="3524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0" name="Freeform 453"/>
                <p:cNvSpPr>
                  <a:spLocks/>
                </p:cNvSpPr>
                <p:nvPr/>
              </p:nvSpPr>
              <p:spPr bwMode="auto">
                <a:xfrm>
                  <a:off x="560" y="3526"/>
                  <a:ext cx="73" cy="48"/>
                </a:xfrm>
                <a:custGeom>
                  <a:avLst/>
                  <a:gdLst>
                    <a:gd name="T0" fmla="*/ 73 w 73"/>
                    <a:gd name="T1" fmla="*/ 44 h 48"/>
                    <a:gd name="T2" fmla="*/ 0 w 73"/>
                    <a:gd name="T3" fmla="*/ 0 h 48"/>
                    <a:gd name="T4" fmla="*/ 0 w 73"/>
                    <a:gd name="T5" fmla="*/ 4 h 48"/>
                    <a:gd name="T6" fmla="*/ 73 w 73"/>
                    <a:gd name="T7" fmla="*/ 48 h 48"/>
                    <a:gd name="T8" fmla="*/ 73 w 73"/>
                    <a:gd name="T9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8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73" y="48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1" name="Freeform 454"/>
                <p:cNvSpPr>
                  <a:spLocks/>
                </p:cNvSpPr>
                <p:nvPr/>
              </p:nvSpPr>
              <p:spPr bwMode="auto">
                <a:xfrm>
                  <a:off x="560" y="3530"/>
                  <a:ext cx="73" cy="46"/>
                </a:xfrm>
                <a:custGeom>
                  <a:avLst/>
                  <a:gdLst>
                    <a:gd name="T0" fmla="*/ 73 w 73"/>
                    <a:gd name="T1" fmla="*/ 44 h 46"/>
                    <a:gd name="T2" fmla="*/ 0 w 73"/>
                    <a:gd name="T3" fmla="*/ 0 h 46"/>
                    <a:gd name="T4" fmla="*/ 0 w 73"/>
                    <a:gd name="T5" fmla="*/ 2 h 46"/>
                    <a:gd name="T6" fmla="*/ 73 w 73"/>
                    <a:gd name="T7" fmla="*/ 46 h 46"/>
                    <a:gd name="T8" fmla="*/ 73 w 73"/>
                    <a:gd name="T9" fmla="*/ 44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46">
                      <a:moveTo>
                        <a:pt x="73" y="4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3" y="46"/>
                      </a:lnTo>
                      <a:lnTo>
                        <a:pt x="73" y="44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05" name="Freeform 455"/>
              <p:cNvSpPr>
                <a:spLocks/>
              </p:cNvSpPr>
              <p:nvPr/>
            </p:nvSpPr>
            <p:spPr bwMode="auto">
              <a:xfrm>
                <a:off x="560" y="3489"/>
                <a:ext cx="69" cy="41"/>
              </a:xfrm>
              <a:custGeom>
                <a:avLst/>
                <a:gdLst>
                  <a:gd name="T0" fmla="*/ 0 w 69"/>
                  <a:gd name="T1" fmla="*/ 41 h 41"/>
                  <a:gd name="T2" fmla="*/ 48 w 69"/>
                  <a:gd name="T3" fmla="*/ 0 h 41"/>
                  <a:gd name="T4" fmla="*/ 69 w 69"/>
                  <a:gd name="T5" fmla="*/ 0 h 41"/>
                  <a:gd name="T6" fmla="*/ 24 w 69"/>
                  <a:gd name="T7" fmla="*/ 39 h 41"/>
                  <a:gd name="T8" fmla="*/ 0 w 69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1">
                    <a:moveTo>
                      <a:pt x="0" y="41"/>
                    </a:moveTo>
                    <a:lnTo>
                      <a:pt x="48" y="0"/>
                    </a:lnTo>
                    <a:lnTo>
                      <a:pt x="69" y="0"/>
                    </a:lnTo>
                    <a:lnTo>
                      <a:pt x="24" y="39"/>
                    </a:lnTo>
                    <a:lnTo>
                      <a:pt x="0" y="41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65" name="Rectangle 456"/>
            <p:cNvSpPr>
              <a:spLocks noChangeArrowheads="1"/>
            </p:cNvSpPr>
            <p:nvPr/>
          </p:nvSpPr>
          <p:spPr bwMode="auto">
            <a:xfrm>
              <a:off x="564" y="3530"/>
              <a:ext cx="18" cy="6"/>
            </a:xfrm>
            <a:prstGeom prst="rect">
              <a:avLst/>
            </a:prstGeom>
            <a:solidFill>
              <a:srgbClr val="DADADA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66" name="Group 457"/>
            <p:cNvGrpSpPr>
              <a:grpSpLocks/>
            </p:cNvGrpSpPr>
            <p:nvPr/>
          </p:nvGrpSpPr>
          <p:grpSpPr bwMode="auto">
            <a:xfrm>
              <a:off x="586" y="3489"/>
              <a:ext cx="43" cy="43"/>
              <a:chOff x="586" y="3489"/>
              <a:chExt cx="43" cy="43"/>
            </a:xfrm>
          </p:grpSpPr>
          <p:sp>
            <p:nvSpPr>
              <p:cNvPr id="1202" name="Freeform 458"/>
              <p:cNvSpPr>
                <a:spLocks/>
              </p:cNvSpPr>
              <p:nvPr/>
            </p:nvSpPr>
            <p:spPr bwMode="auto">
              <a:xfrm>
                <a:off x="586" y="3489"/>
                <a:ext cx="43" cy="43"/>
              </a:xfrm>
              <a:custGeom>
                <a:avLst/>
                <a:gdLst>
                  <a:gd name="T0" fmla="*/ 0 w 43"/>
                  <a:gd name="T1" fmla="*/ 39 h 43"/>
                  <a:gd name="T2" fmla="*/ 0 w 43"/>
                  <a:gd name="T3" fmla="*/ 43 h 43"/>
                  <a:gd name="T4" fmla="*/ 43 w 43"/>
                  <a:gd name="T5" fmla="*/ 2 h 43"/>
                  <a:gd name="T6" fmla="*/ 43 w 43"/>
                  <a:gd name="T7" fmla="*/ 0 h 43"/>
                  <a:gd name="T8" fmla="*/ 0 w 43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0" y="39"/>
                    </a:moveTo>
                    <a:lnTo>
                      <a:pt x="0" y="43"/>
                    </a:lnTo>
                    <a:lnTo>
                      <a:pt x="43" y="2"/>
                    </a:lnTo>
                    <a:lnTo>
                      <a:pt x="43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03" name="Freeform 459"/>
              <p:cNvSpPr>
                <a:spLocks/>
              </p:cNvSpPr>
              <p:nvPr/>
            </p:nvSpPr>
            <p:spPr bwMode="auto">
              <a:xfrm>
                <a:off x="586" y="3489"/>
                <a:ext cx="43" cy="43"/>
              </a:xfrm>
              <a:custGeom>
                <a:avLst/>
                <a:gdLst>
                  <a:gd name="T0" fmla="*/ 0 w 43"/>
                  <a:gd name="T1" fmla="*/ 39 h 43"/>
                  <a:gd name="T2" fmla="*/ 0 w 43"/>
                  <a:gd name="T3" fmla="*/ 43 h 43"/>
                  <a:gd name="T4" fmla="*/ 43 w 43"/>
                  <a:gd name="T5" fmla="*/ 2 h 43"/>
                  <a:gd name="T6" fmla="*/ 43 w 43"/>
                  <a:gd name="T7" fmla="*/ 0 h 43"/>
                  <a:gd name="T8" fmla="*/ 0 w 43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0" y="39"/>
                    </a:moveTo>
                    <a:lnTo>
                      <a:pt x="0" y="43"/>
                    </a:lnTo>
                    <a:lnTo>
                      <a:pt x="43" y="2"/>
                    </a:lnTo>
                    <a:lnTo>
                      <a:pt x="43" y="0"/>
                    </a:lnTo>
                    <a:lnTo>
                      <a:pt x="0" y="39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67" name="Line 460"/>
            <p:cNvSpPr>
              <a:spLocks noChangeShapeType="1"/>
            </p:cNvSpPr>
            <p:nvPr/>
          </p:nvSpPr>
          <p:spPr bwMode="auto">
            <a:xfrm flipV="1">
              <a:off x="582" y="3485"/>
              <a:ext cx="10" cy="21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68" name="Group 461"/>
            <p:cNvGrpSpPr>
              <a:grpSpLocks/>
            </p:cNvGrpSpPr>
            <p:nvPr/>
          </p:nvGrpSpPr>
          <p:grpSpPr bwMode="auto">
            <a:xfrm>
              <a:off x="578" y="3473"/>
              <a:ext cx="18" cy="37"/>
              <a:chOff x="578" y="3473"/>
              <a:chExt cx="18" cy="37"/>
            </a:xfrm>
          </p:grpSpPr>
          <p:sp>
            <p:nvSpPr>
              <p:cNvPr id="1200" name="Freeform 462"/>
              <p:cNvSpPr>
                <a:spLocks/>
              </p:cNvSpPr>
              <p:nvPr/>
            </p:nvSpPr>
            <p:spPr bwMode="auto">
              <a:xfrm>
                <a:off x="578" y="3473"/>
                <a:ext cx="18" cy="37"/>
              </a:xfrm>
              <a:custGeom>
                <a:avLst/>
                <a:gdLst>
                  <a:gd name="T0" fmla="*/ 0 w 18"/>
                  <a:gd name="T1" fmla="*/ 12 h 37"/>
                  <a:gd name="T2" fmla="*/ 0 w 18"/>
                  <a:gd name="T3" fmla="*/ 37 h 37"/>
                  <a:gd name="T4" fmla="*/ 18 w 18"/>
                  <a:gd name="T5" fmla="*/ 24 h 37"/>
                  <a:gd name="T6" fmla="*/ 18 w 18"/>
                  <a:gd name="T7" fmla="*/ 0 h 37"/>
                  <a:gd name="T8" fmla="*/ 0 w 18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7">
                    <a:moveTo>
                      <a:pt x="0" y="12"/>
                    </a:moveTo>
                    <a:lnTo>
                      <a:pt x="0" y="37"/>
                    </a:lnTo>
                    <a:lnTo>
                      <a:pt x="18" y="24"/>
                    </a:lnTo>
                    <a:lnTo>
                      <a:pt x="1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201" name="Freeform 463"/>
              <p:cNvSpPr>
                <a:spLocks/>
              </p:cNvSpPr>
              <p:nvPr/>
            </p:nvSpPr>
            <p:spPr bwMode="auto">
              <a:xfrm>
                <a:off x="578" y="3473"/>
                <a:ext cx="18" cy="37"/>
              </a:xfrm>
              <a:custGeom>
                <a:avLst/>
                <a:gdLst>
                  <a:gd name="T0" fmla="*/ 0 w 18"/>
                  <a:gd name="T1" fmla="*/ 12 h 37"/>
                  <a:gd name="T2" fmla="*/ 0 w 18"/>
                  <a:gd name="T3" fmla="*/ 37 h 37"/>
                  <a:gd name="T4" fmla="*/ 18 w 18"/>
                  <a:gd name="T5" fmla="*/ 24 h 37"/>
                  <a:gd name="T6" fmla="*/ 18 w 18"/>
                  <a:gd name="T7" fmla="*/ 0 h 37"/>
                  <a:gd name="T8" fmla="*/ 0 w 18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7">
                    <a:moveTo>
                      <a:pt x="0" y="12"/>
                    </a:moveTo>
                    <a:lnTo>
                      <a:pt x="0" y="37"/>
                    </a:lnTo>
                    <a:lnTo>
                      <a:pt x="18" y="24"/>
                    </a:lnTo>
                    <a:lnTo>
                      <a:pt x="18" y="0"/>
                    </a:lnTo>
                    <a:lnTo>
                      <a:pt x="0" y="12"/>
                    </a:lnTo>
                  </a:path>
                </a:pathLst>
              </a:custGeom>
              <a:noFill/>
              <a:ln w="254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69" name="Group 464"/>
            <p:cNvGrpSpPr>
              <a:grpSpLocks/>
            </p:cNvGrpSpPr>
            <p:nvPr/>
          </p:nvGrpSpPr>
          <p:grpSpPr bwMode="auto">
            <a:xfrm>
              <a:off x="578" y="3473"/>
              <a:ext cx="18" cy="37"/>
              <a:chOff x="578" y="3473"/>
              <a:chExt cx="18" cy="37"/>
            </a:xfrm>
          </p:grpSpPr>
          <p:sp>
            <p:nvSpPr>
              <p:cNvPr id="1198" name="Freeform 465"/>
              <p:cNvSpPr>
                <a:spLocks/>
              </p:cNvSpPr>
              <p:nvPr/>
            </p:nvSpPr>
            <p:spPr bwMode="auto">
              <a:xfrm>
                <a:off x="578" y="3473"/>
                <a:ext cx="18" cy="37"/>
              </a:xfrm>
              <a:custGeom>
                <a:avLst/>
                <a:gdLst>
                  <a:gd name="T0" fmla="*/ 0 w 18"/>
                  <a:gd name="T1" fmla="*/ 12 h 37"/>
                  <a:gd name="T2" fmla="*/ 0 w 18"/>
                  <a:gd name="T3" fmla="*/ 37 h 37"/>
                  <a:gd name="T4" fmla="*/ 18 w 18"/>
                  <a:gd name="T5" fmla="*/ 24 h 37"/>
                  <a:gd name="T6" fmla="*/ 18 w 18"/>
                  <a:gd name="T7" fmla="*/ 0 h 37"/>
                  <a:gd name="T8" fmla="*/ 0 w 18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7">
                    <a:moveTo>
                      <a:pt x="0" y="12"/>
                    </a:moveTo>
                    <a:lnTo>
                      <a:pt x="0" y="37"/>
                    </a:lnTo>
                    <a:lnTo>
                      <a:pt x="18" y="24"/>
                    </a:lnTo>
                    <a:lnTo>
                      <a:pt x="1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99" name="Freeform 466"/>
              <p:cNvSpPr>
                <a:spLocks/>
              </p:cNvSpPr>
              <p:nvPr/>
            </p:nvSpPr>
            <p:spPr bwMode="auto">
              <a:xfrm>
                <a:off x="578" y="3473"/>
                <a:ext cx="18" cy="37"/>
              </a:xfrm>
              <a:custGeom>
                <a:avLst/>
                <a:gdLst>
                  <a:gd name="T0" fmla="*/ 0 w 18"/>
                  <a:gd name="T1" fmla="*/ 12 h 37"/>
                  <a:gd name="T2" fmla="*/ 0 w 18"/>
                  <a:gd name="T3" fmla="*/ 37 h 37"/>
                  <a:gd name="T4" fmla="*/ 18 w 18"/>
                  <a:gd name="T5" fmla="*/ 24 h 37"/>
                  <a:gd name="T6" fmla="*/ 18 w 18"/>
                  <a:gd name="T7" fmla="*/ 0 h 37"/>
                  <a:gd name="T8" fmla="*/ 0 w 18"/>
                  <a:gd name="T9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7">
                    <a:moveTo>
                      <a:pt x="0" y="12"/>
                    </a:moveTo>
                    <a:lnTo>
                      <a:pt x="0" y="37"/>
                    </a:lnTo>
                    <a:lnTo>
                      <a:pt x="18" y="24"/>
                    </a:lnTo>
                    <a:lnTo>
                      <a:pt x="18" y="0"/>
                    </a:lnTo>
                    <a:lnTo>
                      <a:pt x="0" y="12"/>
                    </a:lnTo>
                  </a:path>
                </a:pathLst>
              </a:custGeom>
              <a:noFill/>
              <a:ln w="254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70" name="Line 467"/>
            <p:cNvSpPr>
              <a:spLocks noChangeShapeType="1"/>
            </p:cNvSpPr>
            <p:nvPr/>
          </p:nvSpPr>
          <p:spPr bwMode="auto">
            <a:xfrm flipV="1">
              <a:off x="582" y="3475"/>
              <a:ext cx="8" cy="22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1" name="Line 468"/>
            <p:cNvSpPr>
              <a:spLocks noChangeShapeType="1"/>
            </p:cNvSpPr>
            <p:nvPr/>
          </p:nvSpPr>
          <p:spPr bwMode="auto">
            <a:xfrm flipV="1">
              <a:off x="580" y="3483"/>
              <a:ext cx="10" cy="20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2" name="Line 469"/>
            <p:cNvSpPr>
              <a:spLocks noChangeShapeType="1"/>
            </p:cNvSpPr>
            <p:nvPr/>
          </p:nvSpPr>
          <p:spPr bwMode="auto">
            <a:xfrm flipV="1">
              <a:off x="582" y="3487"/>
              <a:ext cx="8" cy="21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3" name="Rectangle 470"/>
            <p:cNvSpPr>
              <a:spLocks noChangeArrowheads="1"/>
            </p:cNvSpPr>
            <p:nvPr/>
          </p:nvSpPr>
          <p:spPr bwMode="auto">
            <a:xfrm>
              <a:off x="540" y="3518"/>
              <a:ext cx="16" cy="24"/>
            </a:xfrm>
            <a:prstGeom prst="rect">
              <a:avLst/>
            </a:prstGeom>
            <a:solidFill>
              <a:srgbClr val="99D8D8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4" name="Rectangle 471"/>
            <p:cNvSpPr>
              <a:spLocks noChangeArrowheads="1"/>
            </p:cNvSpPr>
            <p:nvPr/>
          </p:nvSpPr>
          <p:spPr bwMode="auto">
            <a:xfrm>
              <a:off x="540" y="3522"/>
              <a:ext cx="8" cy="18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5" name="Rectangle 472"/>
            <p:cNvSpPr>
              <a:spLocks noChangeArrowheads="1"/>
            </p:cNvSpPr>
            <p:nvPr/>
          </p:nvSpPr>
          <p:spPr bwMode="auto">
            <a:xfrm>
              <a:off x="548" y="3522"/>
              <a:ext cx="10" cy="18"/>
            </a:xfrm>
            <a:prstGeom prst="rect">
              <a:avLst/>
            </a:prstGeom>
            <a:solidFill>
              <a:srgbClr val="CCEA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6" name="Oval 473"/>
            <p:cNvSpPr>
              <a:spLocks noChangeArrowheads="1"/>
            </p:cNvSpPr>
            <p:nvPr/>
          </p:nvSpPr>
          <p:spPr bwMode="auto">
            <a:xfrm>
              <a:off x="542" y="3528"/>
              <a:ext cx="6" cy="4"/>
            </a:xfrm>
            <a:prstGeom prst="ellipse">
              <a:avLst/>
            </a:prstGeom>
            <a:solidFill>
              <a:srgbClr val="063DE8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7" name="Oval 474"/>
            <p:cNvSpPr>
              <a:spLocks noChangeArrowheads="1"/>
            </p:cNvSpPr>
            <p:nvPr/>
          </p:nvSpPr>
          <p:spPr bwMode="auto">
            <a:xfrm>
              <a:off x="548" y="3528"/>
              <a:ext cx="6" cy="4"/>
            </a:xfrm>
            <a:prstGeom prst="ellipse">
              <a:avLst/>
            </a:prstGeom>
            <a:solidFill>
              <a:srgbClr val="063DE8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8" name="Rectangle 475"/>
            <p:cNvSpPr>
              <a:spLocks noChangeArrowheads="1"/>
            </p:cNvSpPr>
            <p:nvPr/>
          </p:nvSpPr>
          <p:spPr bwMode="auto">
            <a:xfrm>
              <a:off x="532" y="3526"/>
              <a:ext cx="10" cy="1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79" name="Rectangle 476"/>
            <p:cNvSpPr>
              <a:spLocks noChangeArrowheads="1"/>
            </p:cNvSpPr>
            <p:nvPr/>
          </p:nvSpPr>
          <p:spPr bwMode="auto">
            <a:xfrm>
              <a:off x="528" y="3522"/>
              <a:ext cx="4" cy="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80" name="Rectangle 477"/>
            <p:cNvSpPr>
              <a:spLocks noChangeArrowheads="1"/>
            </p:cNvSpPr>
            <p:nvPr/>
          </p:nvSpPr>
          <p:spPr bwMode="auto">
            <a:xfrm>
              <a:off x="526" y="3520"/>
              <a:ext cx="6" cy="4"/>
            </a:xfrm>
            <a:prstGeom prst="rect">
              <a:avLst/>
            </a:prstGeom>
            <a:solidFill>
              <a:srgbClr val="0000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81" name="Rectangle 478"/>
            <p:cNvSpPr>
              <a:spLocks noChangeArrowheads="1"/>
            </p:cNvSpPr>
            <p:nvPr/>
          </p:nvSpPr>
          <p:spPr bwMode="auto">
            <a:xfrm>
              <a:off x="528" y="3526"/>
              <a:ext cx="4" cy="4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82" name="Freeform 479"/>
            <p:cNvSpPr>
              <a:spLocks/>
            </p:cNvSpPr>
            <p:nvPr/>
          </p:nvSpPr>
          <p:spPr bwMode="auto">
            <a:xfrm>
              <a:off x="578" y="3477"/>
              <a:ext cx="16" cy="31"/>
            </a:xfrm>
            <a:custGeom>
              <a:avLst/>
              <a:gdLst>
                <a:gd name="T0" fmla="*/ 0 w 16"/>
                <a:gd name="T1" fmla="*/ 10 h 31"/>
                <a:gd name="T2" fmla="*/ 16 w 16"/>
                <a:gd name="T3" fmla="*/ 0 h 31"/>
                <a:gd name="T4" fmla="*/ 16 w 16"/>
                <a:gd name="T5" fmla="*/ 20 h 31"/>
                <a:gd name="T6" fmla="*/ 0 w 16"/>
                <a:gd name="T7" fmla="*/ 31 h 31"/>
                <a:gd name="T8" fmla="*/ 0 w 16"/>
                <a:gd name="T9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1">
                  <a:moveTo>
                    <a:pt x="0" y="10"/>
                  </a:moveTo>
                  <a:lnTo>
                    <a:pt x="16" y="0"/>
                  </a:lnTo>
                  <a:lnTo>
                    <a:pt x="16" y="20"/>
                  </a:lnTo>
                  <a:lnTo>
                    <a:pt x="0" y="31"/>
                  </a:lnTo>
                  <a:lnTo>
                    <a:pt x="0" y="10"/>
                  </a:lnTo>
                </a:path>
              </a:pathLst>
            </a:custGeom>
            <a:noFill/>
            <a:ln w="25400">
              <a:solidFill>
                <a:srgbClr val="CECE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83" name="Line 480"/>
            <p:cNvSpPr>
              <a:spLocks noChangeShapeType="1"/>
            </p:cNvSpPr>
            <p:nvPr/>
          </p:nvSpPr>
          <p:spPr bwMode="auto">
            <a:xfrm flipV="1">
              <a:off x="582" y="3475"/>
              <a:ext cx="8" cy="20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84" name="Rectangle 481"/>
            <p:cNvSpPr>
              <a:spLocks noChangeArrowheads="1"/>
            </p:cNvSpPr>
            <p:nvPr/>
          </p:nvSpPr>
          <p:spPr bwMode="auto">
            <a:xfrm>
              <a:off x="386" y="3566"/>
              <a:ext cx="202" cy="4"/>
            </a:xfrm>
            <a:prstGeom prst="rect">
              <a:avLst/>
            </a:prstGeom>
            <a:solidFill>
              <a:srgbClr val="A4AACE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85" name="Group 482"/>
            <p:cNvGrpSpPr>
              <a:grpSpLocks/>
            </p:cNvGrpSpPr>
            <p:nvPr/>
          </p:nvGrpSpPr>
          <p:grpSpPr bwMode="auto">
            <a:xfrm>
              <a:off x="590" y="3479"/>
              <a:ext cx="89" cy="93"/>
              <a:chOff x="590" y="3479"/>
              <a:chExt cx="89" cy="93"/>
            </a:xfrm>
          </p:grpSpPr>
          <p:sp>
            <p:nvSpPr>
              <p:cNvPr id="1196" name="Freeform 483"/>
              <p:cNvSpPr>
                <a:spLocks/>
              </p:cNvSpPr>
              <p:nvPr/>
            </p:nvSpPr>
            <p:spPr bwMode="auto">
              <a:xfrm>
                <a:off x="590" y="3479"/>
                <a:ext cx="89" cy="93"/>
              </a:xfrm>
              <a:custGeom>
                <a:avLst/>
                <a:gdLst>
                  <a:gd name="T0" fmla="*/ 0 w 89"/>
                  <a:gd name="T1" fmla="*/ 83 h 93"/>
                  <a:gd name="T2" fmla="*/ 0 w 89"/>
                  <a:gd name="T3" fmla="*/ 93 h 93"/>
                  <a:gd name="T4" fmla="*/ 89 w 89"/>
                  <a:gd name="T5" fmla="*/ 12 h 93"/>
                  <a:gd name="T6" fmla="*/ 89 w 89"/>
                  <a:gd name="T7" fmla="*/ 0 h 93"/>
                  <a:gd name="T8" fmla="*/ 0 w 89"/>
                  <a:gd name="T9" fmla="*/ 8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3">
                    <a:moveTo>
                      <a:pt x="0" y="83"/>
                    </a:moveTo>
                    <a:lnTo>
                      <a:pt x="0" y="93"/>
                    </a:lnTo>
                    <a:lnTo>
                      <a:pt x="89" y="12"/>
                    </a:lnTo>
                    <a:lnTo>
                      <a:pt x="89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16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97" name="Freeform 484"/>
              <p:cNvSpPr>
                <a:spLocks/>
              </p:cNvSpPr>
              <p:nvPr/>
            </p:nvSpPr>
            <p:spPr bwMode="auto">
              <a:xfrm>
                <a:off x="590" y="3479"/>
                <a:ext cx="89" cy="93"/>
              </a:xfrm>
              <a:custGeom>
                <a:avLst/>
                <a:gdLst>
                  <a:gd name="T0" fmla="*/ 0 w 89"/>
                  <a:gd name="T1" fmla="*/ 83 h 93"/>
                  <a:gd name="T2" fmla="*/ 0 w 89"/>
                  <a:gd name="T3" fmla="*/ 93 h 93"/>
                  <a:gd name="T4" fmla="*/ 89 w 89"/>
                  <a:gd name="T5" fmla="*/ 12 h 93"/>
                  <a:gd name="T6" fmla="*/ 89 w 89"/>
                  <a:gd name="T7" fmla="*/ 0 h 93"/>
                  <a:gd name="T8" fmla="*/ 0 w 89"/>
                  <a:gd name="T9" fmla="*/ 8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3">
                    <a:moveTo>
                      <a:pt x="0" y="83"/>
                    </a:moveTo>
                    <a:lnTo>
                      <a:pt x="0" y="93"/>
                    </a:lnTo>
                    <a:lnTo>
                      <a:pt x="89" y="12"/>
                    </a:lnTo>
                    <a:lnTo>
                      <a:pt x="89" y="0"/>
                    </a:lnTo>
                    <a:lnTo>
                      <a:pt x="0" y="83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86" name="Group 485"/>
            <p:cNvGrpSpPr>
              <a:grpSpLocks/>
            </p:cNvGrpSpPr>
            <p:nvPr/>
          </p:nvGrpSpPr>
          <p:grpSpPr bwMode="auto">
            <a:xfrm>
              <a:off x="271" y="3467"/>
              <a:ext cx="145" cy="133"/>
              <a:chOff x="271" y="3467"/>
              <a:chExt cx="145" cy="133"/>
            </a:xfrm>
          </p:grpSpPr>
          <p:sp>
            <p:nvSpPr>
              <p:cNvPr id="1193" name="Rectangle 486"/>
              <p:cNvSpPr>
                <a:spLocks noChangeArrowheads="1"/>
              </p:cNvSpPr>
              <p:nvPr/>
            </p:nvSpPr>
            <p:spPr bwMode="auto">
              <a:xfrm>
                <a:off x="271" y="3467"/>
                <a:ext cx="129" cy="117"/>
              </a:xfrm>
              <a:prstGeom prst="rect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94" name="Rectangle 487"/>
              <p:cNvSpPr>
                <a:spLocks noChangeArrowheads="1"/>
              </p:cNvSpPr>
              <p:nvPr/>
            </p:nvSpPr>
            <p:spPr bwMode="auto">
              <a:xfrm>
                <a:off x="287" y="3483"/>
                <a:ext cx="129" cy="117"/>
              </a:xfrm>
              <a:prstGeom prst="rect">
                <a:avLst/>
              </a:pr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95" name="Rectangle 488"/>
              <p:cNvSpPr>
                <a:spLocks noChangeArrowheads="1"/>
              </p:cNvSpPr>
              <p:nvPr/>
            </p:nvSpPr>
            <p:spPr bwMode="auto">
              <a:xfrm>
                <a:off x="279" y="3475"/>
                <a:ext cx="131" cy="119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rgbClr val="CECE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87" name="Rectangle 489"/>
            <p:cNvSpPr>
              <a:spLocks noChangeArrowheads="1"/>
            </p:cNvSpPr>
            <p:nvPr/>
          </p:nvSpPr>
          <p:spPr bwMode="auto">
            <a:xfrm>
              <a:off x="293" y="3491"/>
              <a:ext cx="105" cy="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88" name="Group 490"/>
            <p:cNvGrpSpPr>
              <a:grpSpLocks/>
            </p:cNvGrpSpPr>
            <p:nvPr/>
          </p:nvGrpSpPr>
          <p:grpSpPr bwMode="auto">
            <a:xfrm>
              <a:off x="243" y="3610"/>
              <a:ext cx="201" cy="56"/>
              <a:chOff x="243" y="3610"/>
              <a:chExt cx="201" cy="56"/>
            </a:xfrm>
          </p:grpSpPr>
          <p:sp>
            <p:nvSpPr>
              <p:cNvPr id="1190" name="Rectangle 491"/>
              <p:cNvSpPr>
                <a:spLocks noChangeArrowheads="1"/>
              </p:cNvSpPr>
              <p:nvPr/>
            </p:nvSpPr>
            <p:spPr bwMode="auto">
              <a:xfrm>
                <a:off x="243" y="3610"/>
                <a:ext cx="185" cy="40"/>
              </a:xfrm>
              <a:prstGeom prst="rect">
                <a:avLst/>
              </a:pr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91" name="Rectangle 492"/>
              <p:cNvSpPr>
                <a:spLocks noChangeArrowheads="1"/>
              </p:cNvSpPr>
              <p:nvPr/>
            </p:nvSpPr>
            <p:spPr bwMode="auto">
              <a:xfrm>
                <a:off x="259" y="3626"/>
                <a:ext cx="185" cy="40"/>
              </a:xfrm>
              <a:prstGeom prst="rect">
                <a:avLst/>
              </a:pr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92" name="Rectangle 493"/>
              <p:cNvSpPr>
                <a:spLocks noChangeArrowheads="1"/>
              </p:cNvSpPr>
              <p:nvPr/>
            </p:nvSpPr>
            <p:spPr bwMode="auto">
              <a:xfrm>
                <a:off x="251" y="3618"/>
                <a:ext cx="187" cy="42"/>
              </a:xfrm>
              <a:prstGeom prst="rect">
                <a:avLst/>
              </a:prstGeom>
              <a:solidFill>
                <a:srgbClr val="919191"/>
              </a:solidFill>
              <a:ln w="12700">
                <a:solidFill>
                  <a:srgbClr val="CECE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89" name="Rectangle 494"/>
            <p:cNvSpPr>
              <a:spLocks noChangeArrowheads="1"/>
            </p:cNvSpPr>
            <p:nvPr/>
          </p:nvSpPr>
          <p:spPr bwMode="auto">
            <a:xfrm>
              <a:off x="309" y="3606"/>
              <a:ext cx="77" cy="6"/>
            </a:xfrm>
            <a:prstGeom prst="rect">
              <a:avLst/>
            </a:prstGeom>
            <a:solidFill>
              <a:srgbClr val="676767"/>
            </a:solidFill>
            <a:ln w="12700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89" name="Rectangle 495"/>
          <p:cNvSpPr>
            <a:spLocks noChangeArrowheads="1"/>
          </p:cNvSpPr>
          <p:nvPr/>
        </p:nvSpPr>
        <p:spPr bwMode="auto">
          <a:xfrm>
            <a:off x="7386161" y="5041216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sp>
        <p:nvSpPr>
          <p:cNvPr id="990" name="Rectangle 496"/>
          <p:cNvSpPr>
            <a:spLocks noChangeArrowheads="1"/>
          </p:cNvSpPr>
          <p:nvPr/>
        </p:nvSpPr>
        <p:spPr bwMode="auto">
          <a:xfrm>
            <a:off x="7386161" y="4288395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91" name="Group 497"/>
          <p:cNvGrpSpPr>
            <a:grpSpLocks/>
          </p:cNvGrpSpPr>
          <p:nvPr/>
        </p:nvGrpSpPr>
        <p:grpSpPr bwMode="auto">
          <a:xfrm>
            <a:off x="7417157" y="5136744"/>
            <a:ext cx="524114" cy="360726"/>
            <a:chOff x="5014" y="3427"/>
            <a:chExt cx="372" cy="253"/>
          </a:xfrm>
        </p:grpSpPr>
        <p:sp>
          <p:nvSpPr>
            <p:cNvPr id="1139" name="Rectangle 498"/>
            <p:cNvSpPr>
              <a:spLocks noChangeArrowheads="1"/>
            </p:cNvSpPr>
            <p:nvPr/>
          </p:nvSpPr>
          <p:spPr bwMode="auto">
            <a:xfrm>
              <a:off x="5203" y="3427"/>
              <a:ext cx="183" cy="253"/>
            </a:xfrm>
            <a:prstGeom prst="rect">
              <a:avLst/>
            </a:prstGeom>
            <a:solidFill>
              <a:srgbClr val="FCFEB9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40" name="Freeform 499"/>
            <p:cNvSpPr>
              <a:spLocks/>
            </p:cNvSpPr>
            <p:nvPr/>
          </p:nvSpPr>
          <p:spPr bwMode="auto">
            <a:xfrm>
              <a:off x="5313" y="3574"/>
              <a:ext cx="41" cy="22"/>
            </a:xfrm>
            <a:custGeom>
              <a:avLst/>
              <a:gdLst>
                <a:gd name="T0" fmla="*/ 41 w 41"/>
                <a:gd name="T1" fmla="*/ 10 h 22"/>
                <a:gd name="T2" fmla="*/ 0 w 41"/>
                <a:gd name="T3" fmla="*/ 0 h 22"/>
                <a:gd name="T4" fmla="*/ 0 w 41"/>
                <a:gd name="T5" fmla="*/ 22 h 22"/>
                <a:gd name="T6" fmla="*/ 41 w 41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22">
                  <a:moveTo>
                    <a:pt x="41" y="1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41" y="1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91919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41" name="Freeform 500"/>
            <p:cNvSpPr>
              <a:spLocks/>
            </p:cNvSpPr>
            <p:nvPr/>
          </p:nvSpPr>
          <p:spPr bwMode="auto">
            <a:xfrm>
              <a:off x="5307" y="3504"/>
              <a:ext cx="42" cy="22"/>
            </a:xfrm>
            <a:custGeom>
              <a:avLst/>
              <a:gdLst>
                <a:gd name="T0" fmla="*/ 42 w 42"/>
                <a:gd name="T1" fmla="*/ 10 h 22"/>
                <a:gd name="T2" fmla="*/ 0 w 42"/>
                <a:gd name="T3" fmla="*/ 0 h 22"/>
                <a:gd name="T4" fmla="*/ 0 w 42"/>
                <a:gd name="T5" fmla="*/ 22 h 22"/>
                <a:gd name="T6" fmla="*/ 42 w 42"/>
                <a:gd name="T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42" y="1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91919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42" name="Line 501"/>
            <p:cNvSpPr>
              <a:spLocks noChangeShapeType="1"/>
            </p:cNvSpPr>
            <p:nvPr/>
          </p:nvSpPr>
          <p:spPr bwMode="auto">
            <a:xfrm flipH="1">
              <a:off x="5020" y="3588"/>
              <a:ext cx="293" cy="1"/>
            </a:xfrm>
            <a:prstGeom prst="line">
              <a:avLst/>
            </a:prstGeom>
            <a:noFill/>
            <a:ln w="127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43" name="Line 502"/>
            <p:cNvSpPr>
              <a:spLocks noChangeShapeType="1"/>
            </p:cNvSpPr>
            <p:nvPr/>
          </p:nvSpPr>
          <p:spPr bwMode="auto">
            <a:xfrm flipH="1">
              <a:off x="5014" y="3512"/>
              <a:ext cx="293" cy="2"/>
            </a:xfrm>
            <a:prstGeom prst="line">
              <a:avLst/>
            </a:prstGeom>
            <a:noFill/>
            <a:ln w="127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92" name="Rectangle 503"/>
          <p:cNvSpPr>
            <a:spLocks noChangeArrowheads="1"/>
          </p:cNvSpPr>
          <p:nvPr/>
        </p:nvSpPr>
        <p:spPr bwMode="auto">
          <a:xfrm>
            <a:off x="7386161" y="3535575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93" name="Group 504"/>
          <p:cNvGrpSpPr>
            <a:grpSpLocks/>
          </p:cNvGrpSpPr>
          <p:nvPr/>
        </p:nvGrpSpPr>
        <p:grpSpPr bwMode="auto">
          <a:xfrm>
            <a:off x="7403068" y="4352556"/>
            <a:ext cx="549475" cy="426313"/>
            <a:chOff x="5004" y="2877"/>
            <a:chExt cx="390" cy="299"/>
          </a:xfrm>
        </p:grpSpPr>
        <p:sp>
          <p:nvSpPr>
            <p:cNvPr id="1108" name="Rectangle 505"/>
            <p:cNvSpPr>
              <a:spLocks noChangeArrowheads="1"/>
            </p:cNvSpPr>
            <p:nvPr/>
          </p:nvSpPr>
          <p:spPr bwMode="auto">
            <a:xfrm>
              <a:off x="5018" y="2971"/>
              <a:ext cx="295" cy="193"/>
            </a:xfrm>
            <a:prstGeom prst="rect">
              <a:avLst/>
            </a:prstGeom>
            <a:solidFill>
              <a:srgbClr val="273C83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09" name="Line 506"/>
            <p:cNvSpPr>
              <a:spLocks noChangeShapeType="1"/>
            </p:cNvSpPr>
            <p:nvPr/>
          </p:nvSpPr>
          <p:spPr bwMode="auto">
            <a:xfrm flipV="1">
              <a:off x="5016" y="2915"/>
              <a:ext cx="1" cy="251"/>
            </a:xfrm>
            <a:prstGeom prst="line">
              <a:avLst/>
            </a:prstGeom>
            <a:noFill/>
            <a:ln w="127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10" name="Line 507"/>
            <p:cNvSpPr>
              <a:spLocks noChangeShapeType="1"/>
            </p:cNvSpPr>
            <p:nvPr/>
          </p:nvSpPr>
          <p:spPr bwMode="auto">
            <a:xfrm>
              <a:off x="5014" y="3164"/>
              <a:ext cx="368" cy="2"/>
            </a:xfrm>
            <a:prstGeom prst="line">
              <a:avLst/>
            </a:prstGeom>
            <a:noFill/>
            <a:ln w="12700">
              <a:solidFill>
                <a:srgbClr val="91919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11" name="Group 508"/>
            <p:cNvGrpSpPr>
              <a:grpSpLocks/>
            </p:cNvGrpSpPr>
            <p:nvPr/>
          </p:nvGrpSpPr>
          <p:grpSpPr bwMode="auto">
            <a:xfrm>
              <a:off x="5187" y="2993"/>
              <a:ext cx="56" cy="34"/>
              <a:chOff x="5187" y="2993"/>
              <a:chExt cx="56" cy="34"/>
            </a:xfrm>
          </p:grpSpPr>
          <p:sp>
            <p:nvSpPr>
              <p:cNvPr id="1134" name="Freeform 509"/>
              <p:cNvSpPr>
                <a:spLocks/>
              </p:cNvSpPr>
              <p:nvPr/>
            </p:nvSpPr>
            <p:spPr bwMode="auto">
              <a:xfrm>
                <a:off x="5187" y="3019"/>
                <a:ext cx="8" cy="8"/>
              </a:xfrm>
              <a:custGeom>
                <a:avLst/>
                <a:gdLst>
                  <a:gd name="T0" fmla="*/ 6 w 8"/>
                  <a:gd name="T1" fmla="*/ 0 h 8"/>
                  <a:gd name="T2" fmla="*/ 4 w 8"/>
                  <a:gd name="T3" fmla="*/ 0 h 8"/>
                  <a:gd name="T4" fmla="*/ 2 w 8"/>
                  <a:gd name="T5" fmla="*/ 2 h 8"/>
                  <a:gd name="T6" fmla="*/ 0 w 8"/>
                  <a:gd name="T7" fmla="*/ 4 h 8"/>
                  <a:gd name="T8" fmla="*/ 0 w 8"/>
                  <a:gd name="T9" fmla="*/ 4 h 8"/>
                  <a:gd name="T10" fmla="*/ 2 w 8"/>
                  <a:gd name="T11" fmla="*/ 6 h 8"/>
                  <a:gd name="T12" fmla="*/ 4 w 8"/>
                  <a:gd name="T13" fmla="*/ 8 h 8"/>
                  <a:gd name="T14" fmla="*/ 4 w 8"/>
                  <a:gd name="T15" fmla="*/ 8 h 8"/>
                  <a:gd name="T16" fmla="*/ 4 w 8"/>
                  <a:gd name="T17" fmla="*/ 8 h 8"/>
                  <a:gd name="T18" fmla="*/ 6 w 8"/>
                  <a:gd name="T19" fmla="*/ 6 h 8"/>
                  <a:gd name="T20" fmla="*/ 8 w 8"/>
                  <a:gd name="T21" fmla="*/ 4 h 8"/>
                  <a:gd name="T22" fmla="*/ 8 w 8"/>
                  <a:gd name="T23" fmla="*/ 4 h 8"/>
                  <a:gd name="T24" fmla="*/ 6 w 8"/>
                  <a:gd name="T25" fmla="*/ 2 h 8"/>
                  <a:gd name="T26" fmla="*/ 6 w 8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6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5" name="Freeform 510"/>
              <p:cNvSpPr>
                <a:spLocks/>
              </p:cNvSpPr>
              <p:nvPr/>
            </p:nvSpPr>
            <p:spPr bwMode="auto">
              <a:xfrm>
                <a:off x="5203" y="3019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0 h 8"/>
                  <a:gd name="T4" fmla="*/ 0 w 8"/>
                  <a:gd name="T5" fmla="*/ 2 h 8"/>
                  <a:gd name="T6" fmla="*/ 0 w 8"/>
                  <a:gd name="T7" fmla="*/ 4 h 8"/>
                  <a:gd name="T8" fmla="*/ 0 w 8"/>
                  <a:gd name="T9" fmla="*/ 6 h 8"/>
                  <a:gd name="T10" fmla="*/ 0 w 8"/>
                  <a:gd name="T11" fmla="*/ 8 h 8"/>
                  <a:gd name="T12" fmla="*/ 2 w 8"/>
                  <a:gd name="T13" fmla="*/ 8 h 8"/>
                  <a:gd name="T14" fmla="*/ 4 w 8"/>
                  <a:gd name="T15" fmla="*/ 8 h 8"/>
                  <a:gd name="T16" fmla="*/ 4 w 8"/>
                  <a:gd name="T17" fmla="*/ 8 h 8"/>
                  <a:gd name="T18" fmla="*/ 6 w 8"/>
                  <a:gd name="T19" fmla="*/ 6 h 8"/>
                  <a:gd name="T20" fmla="*/ 8 w 8"/>
                  <a:gd name="T21" fmla="*/ 4 h 8"/>
                  <a:gd name="T22" fmla="*/ 8 w 8"/>
                  <a:gd name="T23" fmla="*/ 4 h 8"/>
                  <a:gd name="T24" fmla="*/ 6 w 8"/>
                  <a:gd name="T25" fmla="*/ 2 h 8"/>
                  <a:gd name="T26" fmla="*/ 6 w 8"/>
                  <a:gd name="T27" fmla="*/ 0 h 8"/>
                  <a:gd name="T28" fmla="*/ 4 w 8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6" name="Freeform 511"/>
              <p:cNvSpPr>
                <a:spLocks/>
              </p:cNvSpPr>
              <p:nvPr/>
            </p:nvSpPr>
            <p:spPr bwMode="auto">
              <a:xfrm>
                <a:off x="5211" y="3009"/>
                <a:ext cx="8" cy="8"/>
              </a:xfrm>
              <a:custGeom>
                <a:avLst/>
                <a:gdLst>
                  <a:gd name="T0" fmla="*/ 0 w 8"/>
                  <a:gd name="T1" fmla="*/ 4 h 8"/>
                  <a:gd name="T2" fmla="*/ 0 w 8"/>
                  <a:gd name="T3" fmla="*/ 6 h 8"/>
                  <a:gd name="T4" fmla="*/ 2 w 8"/>
                  <a:gd name="T5" fmla="*/ 8 h 8"/>
                  <a:gd name="T6" fmla="*/ 4 w 8"/>
                  <a:gd name="T7" fmla="*/ 8 h 8"/>
                  <a:gd name="T8" fmla="*/ 6 w 8"/>
                  <a:gd name="T9" fmla="*/ 8 h 8"/>
                  <a:gd name="T10" fmla="*/ 8 w 8"/>
                  <a:gd name="T11" fmla="*/ 8 h 8"/>
                  <a:gd name="T12" fmla="*/ 8 w 8"/>
                  <a:gd name="T13" fmla="*/ 6 h 8"/>
                  <a:gd name="T14" fmla="*/ 8 w 8"/>
                  <a:gd name="T15" fmla="*/ 6 h 8"/>
                  <a:gd name="T16" fmla="*/ 8 w 8"/>
                  <a:gd name="T17" fmla="*/ 4 h 8"/>
                  <a:gd name="T18" fmla="*/ 8 w 8"/>
                  <a:gd name="T19" fmla="*/ 2 h 8"/>
                  <a:gd name="T20" fmla="*/ 6 w 8"/>
                  <a:gd name="T21" fmla="*/ 0 h 8"/>
                  <a:gd name="T22" fmla="*/ 4 w 8"/>
                  <a:gd name="T23" fmla="*/ 0 h 8"/>
                  <a:gd name="T24" fmla="*/ 2 w 8"/>
                  <a:gd name="T25" fmla="*/ 2 h 8"/>
                  <a:gd name="T26" fmla="*/ 0 w 8"/>
                  <a:gd name="T2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7" name="Freeform 512"/>
              <p:cNvSpPr>
                <a:spLocks/>
              </p:cNvSpPr>
              <p:nvPr/>
            </p:nvSpPr>
            <p:spPr bwMode="auto">
              <a:xfrm>
                <a:off x="5223" y="3001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0 h 8"/>
                  <a:gd name="T4" fmla="*/ 0 w 8"/>
                  <a:gd name="T5" fmla="*/ 2 h 8"/>
                  <a:gd name="T6" fmla="*/ 0 w 8"/>
                  <a:gd name="T7" fmla="*/ 4 h 8"/>
                  <a:gd name="T8" fmla="*/ 0 w 8"/>
                  <a:gd name="T9" fmla="*/ 6 h 8"/>
                  <a:gd name="T10" fmla="*/ 2 w 8"/>
                  <a:gd name="T11" fmla="*/ 8 h 8"/>
                  <a:gd name="T12" fmla="*/ 4 w 8"/>
                  <a:gd name="T13" fmla="*/ 8 h 8"/>
                  <a:gd name="T14" fmla="*/ 4 w 8"/>
                  <a:gd name="T15" fmla="*/ 8 h 8"/>
                  <a:gd name="T16" fmla="*/ 6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6 w 8"/>
                  <a:gd name="T23" fmla="*/ 0 h 8"/>
                  <a:gd name="T24" fmla="*/ 4 w 8"/>
                  <a:gd name="T25" fmla="*/ 0 h 8"/>
                  <a:gd name="T26" fmla="*/ 2 w 8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8" name="Freeform 513"/>
              <p:cNvSpPr>
                <a:spLocks/>
              </p:cNvSpPr>
              <p:nvPr/>
            </p:nvSpPr>
            <p:spPr bwMode="auto">
              <a:xfrm>
                <a:off x="5235" y="2993"/>
                <a:ext cx="8" cy="8"/>
              </a:xfrm>
              <a:custGeom>
                <a:avLst/>
                <a:gdLst>
                  <a:gd name="T0" fmla="*/ 2 w 8"/>
                  <a:gd name="T1" fmla="*/ 2 h 8"/>
                  <a:gd name="T2" fmla="*/ 0 w 8"/>
                  <a:gd name="T3" fmla="*/ 4 h 8"/>
                  <a:gd name="T4" fmla="*/ 0 w 8"/>
                  <a:gd name="T5" fmla="*/ 6 h 8"/>
                  <a:gd name="T6" fmla="*/ 2 w 8"/>
                  <a:gd name="T7" fmla="*/ 8 h 8"/>
                  <a:gd name="T8" fmla="*/ 4 w 8"/>
                  <a:gd name="T9" fmla="*/ 8 h 8"/>
                  <a:gd name="T10" fmla="*/ 6 w 8"/>
                  <a:gd name="T11" fmla="*/ 8 h 8"/>
                  <a:gd name="T12" fmla="*/ 8 w 8"/>
                  <a:gd name="T13" fmla="*/ 8 h 8"/>
                  <a:gd name="T14" fmla="*/ 8 w 8"/>
                  <a:gd name="T15" fmla="*/ 8 h 8"/>
                  <a:gd name="T16" fmla="*/ 8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6 w 8"/>
                  <a:gd name="T23" fmla="*/ 0 h 8"/>
                  <a:gd name="T24" fmla="*/ 4 w 8"/>
                  <a:gd name="T25" fmla="*/ 0 h 8"/>
                  <a:gd name="T26" fmla="*/ 2 w 8"/>
                  <a:gd name="T2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2" y="2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12" name="Freeform 514"/>
            <p:cNvSpPr>
              <a:spLocks/>
            </p:cNvSpPr>
            <p:nvPr/>
          </p:nvSpPr>
          <p:spPr bwMode="auto">
            <a:xfrm>
              <a:off x="5352" y="3150"/>
              <a:ext cx="42" cy="26"/>
            </a:xfrm>
            <a:custGeom>
              <a:avLst/>
              <a:gdLst>
                <a:gd name="T0" fmla="*/ 42 w 42"/>
                <a:gd name="T1" fmla="*/ 12 h 26"/>
                <a:gd name="T2" fmla="*/ 0 w 42"/>
                <a:gd name="T3" fmla="*/ 0 h 26"/>
                <a:gd name="T4" fmla="*/ 0 w 42"/>
                <a:gd name="T5" fmla="*/ 26 h 26"/>
                <a:gd name="T6" fmla="*/ 42 w 42"/>
                <a:gd name="T7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6">
                  <a:moveTo>
                    <a:pt x="42" y="12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91919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13" name="Freeform 515"/>
            <p:cNvSpPr>
              <a:spLocks/>
            </p:cNvSpPr>
            <p:nvPr/>
          </p:nvSpPr>
          <p:spPr bwMode="auto">
            <a:xfrm>
              <a:off x="5004" y="2877"/>
              <a:ext cx="22" cy="44"/>
            </a:xfrm>
            <a:custGeom>
              <a:avLst/>
              <a:gdLst>
                <a:gd name="T0" fmla="*/ 12 w 22"/>
                <a:gd name="T1" fmla="*/ 0 h 44"/>
                <a:gd name="T2" fmla="*/ 0 w 22"/>
                <a:gd name="T3" fmla="*/ 44 h 44"/>
                <a:gd name="T4" fmla="*/ 22 w 22"/>
                <a:gd name="T5" fmla="*/ 44 h 44"/>
                <a:gd name="T6" fmla="*/ 12 w 22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12" y="0"/>
                  </a:moveTo>
                  <a:lnTo>
                    <a:pt x="0" y="44"/>
                  </a:lnTo>
                  <a:lnTo>
                    <a:pt x="22" y="4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91919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14" name="Freeform 516"/>
            <p:cNvSpPr>
              <a:spLocks/>
            </p:cNvSpPr>
            <p:nvPr/>
          </p:nvSpPr>
          <p:spPr bwMode="auto">
            <a:xfrm>
              <a:off x="5016" y="3025"/>
              <a:ext cx="171" cy="139"/>
            </a:xfrm>
            <a:custGeom>
              <a:avLst/>
              <a:gdLst>
                <a:gd name="T0" fmla="*/ 0 w 171"/>
                <a:gd name="T1" fmla="*/ 139 h 139"/>
                <a:gd name="T2" fmla="*/ 34 w 171"/>
                <a:gd name="T3" fmla="*/ 85 h 139"/>
                <a:gd name="T4" fmla="*/ 50 w 171"/>
                <a:gd name="T5" fmla="*/ 105 h 139"/>
                <a:gd name="T6" fmla="*/ 82 w 171"/>
                <a:gd name="T7" fmla="*/ 26 h 139"/>
                <a:gd name="T8" fmla="*/ 103 w 171"/>
                <a:gd name="T9" fmla="*/ 49 h 139"/>
                <a:gd name="T10" fmla="*/ 137 w 171"/>
                <a:gd name="T11" fmla="*/ 8 h 139"/>
                <a:gd name="T12" fmla="*/ 159 w 171"/>
                <a:gd name="T13" fmla="*/ 26 h 139"/>
                <a:gd name="T14" fmla="*/ 171 w 171"/>
                <a:gd name="T1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39">
                  <a:moveTo>
                    <a:pt x="0" y="139"/>
                  </a:moveTo>
                  <a:lnTo>
                    <a:pt x="34" y="85"/>
                  </a:lnTo>
                  <a:lnTo>
                    <a:pt x="50" y="105"/>
                  </a:lnTo>
                  <a:lnTo>
                    <a:pt x="82" y="26"/>
                  </a:lnTo>
                  <a:lnTo>
                    <a:pt x="103" y="49"/>
                  </a:lnTo>
                  <a:lnTo>
                    <a:pt x="137" y="8"/>
                  </a:lnTo>
                  <a:lnTo>
                    <a:pt x="159" y="26"/>
                  </a:lnTo>
                  <a:lnTo>
                    <a:pt x="171" y="0"/>
                  </a:lnTo>
                </a:path>
              </a:pathLst>
            </a:custGeom>
            <a:noFill/>
            <a:ln w="12700">
              <a:solidFill>
                <a:srgbClr val="CECE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115" name="Group 517"/>
            <p:cNvGrpSpPr>
              <a:grpSpLocks/>
            </p:cNvGrpSpPr>
            <p:nvPr/>
          </p:nvGrpSpPr>
          <p:grpSpPr bwMode="auto">
            <a:xfrm>
              <a:off x="5018" y="3051"/>
              <a:ext cx="255" cy="119"/>
              <a:chOff x="5018" y="3051"/>
              <a:chExt cx="255" cy="119"/>
            </a:xfrm>
          </p:grpSpPr>
          <p:sp>
            <p:nvSpPr>
              <p:cNvPr id="1116" name="Freeform 518"/>
              <p:cNvSpPr>
                <a:spLocks/>
              </p:cNvSpPr>
              <p:nvPr/>
            </p:nvSpPr>
            <p:spPr bwMode="auto">
              <a:xfrm>
                <a:off x="5018" y="3158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17" name="Freeform 519"/>
              <p:cNvSpPr>
                <a:spLocks/>
              </p:cNvSpPr>
              <p:nvPr/>
            </p:nvSpPr>
            <p:spPr bwMode="auto">
              <a:xfrm>
                <a:off x="5032" y="3152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18" name="Freeform 520"/>
              <p:cNvSpPr>
                <a:spLocks/>
              </p:cNvSpPr>
              <p:nvPr/>
            </p:nvSpPr>
            <p:spPr bwMode="auto">
              <a:xfrm>
                <a:off x="5048" y="3146"/>
                <a:ext cx="10" cy="12"/>
              </a:xfrm>
              <a:custGeom>
                <a:avLst/>
                <a:gdLst>
                  <a:gd name="T0" fmla="*/ 0 w 10"/>
                  <a:gd name="T1" fmla="*/ 4 h 12"/>
                  <a:gd name="T2" fmla="*/ 4 w 10"/>
                  <a:gd name="T3" fmla="*/ 12 h 12"/>
                  <a:gd name="T4" fmla="*/ 10 w 10"/>
                  <a:gd name="T5" fmla="*/ 8 h 12"/>
                  <a:gd name="T6" fmla="*/ 6 w 10"/>
                  <a:gd name="T7" fmla="*/ 0 h 12"/>
                  <a:gd name="T8" fmla="*/ 0 w 10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4"/>
                    </a:moveTo>
                    <a:lnTo>
                      <a:pt x="4" y="12"/>
                    </a:lnTo>
                    <a:lnTo>
                      <a:pt x="10" y="8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19" name="Freeform 521"/>
              <p:cNvSpPr>
                <a:spLocks/>
              </p:cNvSpPr>
              <p:nvPr/>
            </p:nvSpPr>
            <p:spPr bwMode="auto">
              <a:xfrm>
                <a:off x="5062" y="3140"/>
                <a:ext cx="12" cy="10"/>
              </a:xfrm>
              <a:custGeom>
                <a:avLst/>
                <a:gdLst>
                  <a:gd name="T0" fmla="*/ 0 w 12"/>
                  <a:gd name="T1" fmla="*/ 2 h 10"/>
                  <a:gd name="T2" fmla="*/ 4 w 12"/>
                  <a:gd name="T3" fmla="*/ 10 h 10"/>
                  <a:gd name="T4" fmla="*/ 12 w 12"/>
                  <a:gd name="T5" fmla="*/ 8 h 10"/>
                  <a:gd name="T6" fmla="*/ 8 w 12"/>
                  <a:gd name="T7" fmla="*/ 0 h 10"/>
                  <a:gd name="T8" fmla="*/ 0 w 1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2"/>
                    </a:moveTo>
                    <a:lnTo>
                      <a:pt x="4" y="10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0" name="Freeform 522"/>
              <p:cNvSpPr>
                <a:spLocks/>
              </p:cNvSpPr>
              <p:nvPr/>
            </p:nvSpPr>
            <p:spPr bwMode="auto">
              <a:xfrm>
                <a:off x="5076" y="3132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1" name="Freeform 523"/>
              <p:cNvSpPr>
                <a:spLocks/>
              </p:cNvSpPr>
              <p:nvPr/>
            </p:nvSpPr>
            <p:spPr bwMode="auto">
              <a:xfrm>
                <a:off x="5092" y="3126"/>
                <a:ext cx="10" cy="12"/>
              </a:xfrm>
              <a:custGeom>
                <a:avLst/>
                <a:gdLst>
                  <a:gd name="T0" fmla="*/ 0 w 10"/>
                  <a:gd name="T1" fmla="*/ 4 h 12"/>
                  <a:gd name="T2" fmla="*/ 4 w 10"/>
                  <a:gd name="T3" fmla="*/ 12 h 12"/>
                  <a:gd name="T4" fmla="*/ 10 w 10"/>
                  <a:gd name="T5" fmla="*/ 8 h 12"/>
                  <a:gd name="T6" fmla="*/ 6 w 10"/>
                  <a:gd name="T7" fmla="*/ 0 h 12"/>
                  <a:gd name="T8" fmla="*/ 0 w 10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4"/>
                    </a:moveTo>
                    <a:lnTo>
                      <a:pt x="4" y="12"/>
                    </a:lnTo>
                    <a:lnTo>
                      <a:pt x="10" y="8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2" name="Freeform 524"/>
              <p:cNvSpPr>
                <a:spLocks/>
              </p:cNvSpPr>
              <p:nvPr/>
            </p:nvSpPr>
            <p:spPr bwMode="auto">
              <a:xfrm>
                <a:off x="5105" y="3120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3" name="Freeform 525"/>
              <p:cNvSpPr>
                <a:spLocks/>
              </p:cNvSpPr>
              <p:nvPr/>
            </p:nvSpPr>
            <p:spPr bwMode="auto">
              <a:xfrm>
                <a:off x="5119" y="3114"/>
                <a:ext cx="12" cy="10"/>
              </a:xfrm>
              <a:custGeom>
                <a:avLst/>
                <a:gdLst>
                  <a:gd name="T0" fmla="*/ 0 w 12"/>
                  <a:gd name="T1" fmla="*/ 2 h 10"/>
                  <a:gd name="T2" fmla="*/ 4 w 12"/>
                  <a:gd name="T3" fmla="*/ 10 h 10"/>
                  <a:gd name="T4" fmla="*/ 12 w 12"/>
                  <a:gd name="T5" fmla="*/ 8 h 10"/>
                  <a:gd name="T6" fmla="*/ 8 w 12"/>
                  <a:gd name="T7" fmla="*/ 0 h 10"/>
                  <a:gd name="T8" fmla="*/ 0 w 1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2"/>
                    </a:moveTo>
                    <a:lnTo>
                      <a:pt x="4" y="10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4" name="Freeform 526"/>
              <p:cNvSpPr>
                <a:spLocks/>
              </p:cNvSpPr>
              <p:nvPr/>
            </p:nvSpPr>
            <p:spPr bwMode="auto">
              <a:xfrm>
                <a:off x="5133" y="3106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5" name="Freeform 527"/>
              <p:cNvSpPr>
                <a:spLocks/>
              </p:cNvSpPr>
              <p:nvPr/>
            </p:nvSpPr>
            <p:spPr bwMode="auto">
              <a:xfrm>
                <a:off x="5149" y="3100"/>
                <a:ext cx="10" cy="12"/>
              </a:xfrm>
              <a:custGeom>
                <a:avLst/>
                <a:gdLst>
                  <a:gd name="T0" fmla="*/ 0 w 10"/>
                  <a:gd name="T1" fmla="*/ 4 h 12"/>
                  <a:gd name="T2" fmla="*/ 4 w 10"/>
                  <a:gd name="T3" fmla="*/ 12 h 12"/>
                  <a:gd name="T4" fmla="*/ 10 w 10"/>
                  <a:gd name="T5" fmla="*/ 8 h 12"/>
                  <a:gd name="T6" fmla="*/ 6 w 10"/>
                  <a:gd name="T7" fmla="*/ 0 h 12"/>
                  <a:gd name="T8" fmla="*/ 0 w 10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4"/>
                    </a:moveTo>
                    <a:lnTo>
                      <a:pt x="4" y="12"/>
                    </a:lnTo>
                    <a:lnTo>
                      <a:pt x="10" y="8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6" name="Freeform 528"/>
              <p:cNvSpPr>
                <a:spLocks/>
              </p:cNvSpPr>
              <p:nvPr/>
            </p:nvSpPr>
            <p:spPr bwMode="auto">
              <a:xfrm>
                <a:off x="5163" y="3094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7" name="Freeform 529"/>
              <p:cNvSpPr>
                <a:spLocks/>
              </p:cNvSpPr>
              <p:nvPr/>
            </p:nvSpPr>
            <p:spPr bwMode="auto">
              <a:xfrm>
                <a:off x="5177" y="3088"/>
                <a:ext cx="12" cy="10"/>
              </a:xfrm>
              <a:custGeom>
                <a:avLst/>
                <a:gdLst>
                  <a:gd name="T0" fmla="*/ 0 w 12"/>
                  <a:gd name="T1" fmla="*/ 2 h 10"/>
                  <a:gd name="T2" fmla="*/ 4 w 12"/>
                  <a:gd name="T3" fmla="*/ 10 h 10"/>
                  <a:gd name="T4" fmla="*/ 12 w 12"/>
                  <a:gd name="T5" fmla="*/ 8 h 10"/>
                  <a:gd name="T6" fmla="*/ 8 w 12"/>
                  <a:gd name="T7" fmla="*/ 0 h 10"/>
                  <a:gd name="T8" fmla="*/ 0 w 12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2"/>
                    </a:moveTo>
                    <a:lnTo>
                      <a:pt x="4" y="10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8" name="Freeform 530"/>
              <p:cNvSpPr>
                <a:spLocks/>
              </p:cNvSpPr>
              <p:nvPr/>
            </p:nvSpPr>
            <p:spPr bwMode="auto">
              <a:xfrm>
                <a:off x="5193" y="3080"/>
                <a:ext cx="10" cy="12"/>
              </a:xfrm>
              <a:custGeom>
                <a:avLst/>
                <a:gdLst>
                  <a:gd name="T0" fmla="*/ 0 w 10"/>
                  <a:gd name="T1" fmla="*/ 4 h 12"/>
                  <a:gd name="T2" fmla="*/ 4 w 10"/>
                  <a:gd name="T3" fmla="*/ 12 h 12"/>
                  <a:gd name="T4" fmla="*/ 10 w 10"/>
                  <a:gd name="T5" fmla="*/ 8 h 12"/>
                  <a:gd name="T6" fmla="*/ 6 w 10"/>
                  <a:gd name="T7" fmla="*/ 0 h 12"/>
                  <a:gd name="T8" fmla="*/ 0 w 10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4"/>
                    </a:moveTo>
                    <a:lnTo>
                      <a:pt x="4" y="12"/>
                    </a:lnTo>
                    <a:lnTo>
                      <a:pt x="10" y="8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29" name="Freeform 531"/>
              <p:cNvSpPr>
                <a:spLocks/>
              </p:cNvSpPr>
              <p:nvPr/>
            </p:nvSpPr>
            <p:spPr bwMode="auto">
              <a:xfrm>
                <a:off x="5207" y="3074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0" name="Freeform 532"/>
              <p:cNvSpPr>
                <a:spLocks/>
              </p:cNvSpPr>
              <p:nvPr/>
            </p:nvSpPr>
            <p:spPr bwMode="auto">
              <a:xfrm>
                <a:off x="5221" y="3068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1" name="Freeform 533"/>
              <p:cNvSpPr>
                <a:spLocks/>
              </p:cNvSpPr>
              <p:nvPr/>
            </p:nvSpPr>
            <p:spPr bwMode="auto">
              <a:xfrm>
                <a:off x="5237" y="3062"/>
                <a:ext cx="10" cy="10"/>
              </a:xfrm>
              <a:custGeom>
                <a:avLst/>
                <a:gdLst>
                  <a:gd name="T0" fmla="*/ 0 w 10"/>
                  <a:gd name="T1" fmla="*/ 2 h 10"/>
                  <a:gd name="T2" fmla="*/ 4 w 10"/>
                  <a:gd name="T3" fmla="*/ 10 h 10"/>
                  <a:gd name="T4" fmla="*/ 10 w 10"/>
                  <a:gd name="T5" fmla="*/ 8 h 10"/>
                  <a:gd name="T6" fmla="*/ 6 w 10"/>
                  <a:gd name="T7" fmla="*/ 0 h 10"/>
                  <a:gd name="T8" fmla="*/ 0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0" y="2"/>
                    </a:moveTo>
                    <a:lnTo>
                      <a:pt x="4" y="10"/>
                    </a:lnTo>
                    <a:lnTo>
                      <a:pt x="10" y="8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2" name="Freeform 534"/>
              <p:cNvSpPr>
                <a:spLocks/>
              </p:cNvSpPr>
              <p:nvPr/>
            </p:nvSpPr>
            <p:spPr bwMode="auto">
              <a:xfrm>
                <a:off x="5251" y="3054"/>
                <a:ext cx="12" cy="12"/>
              </a:xfrm>
              <a:custGeom>
                <a:avLst/>
                <a:gdLst>
                  <a:gd name="T0" fmla="*/ 0 w 12"/>
                  <a:gd name="T1" fmla="*/ 4 h 12"/>
                  <a:gd name="T2" fmla="*/ 4 w 12"/>
                  <a:gd name="T3" fmla="*/ 12 h 12"/>
                  <a:gd name="T4" fmla="*/ 12 w 12"/>
                  <a:gd name="T5" fmla="*/ 8 h 12"/>
                  <a:gd name="T6" fmla="*/ 8 w 12"/>
                  <a:gd name="T7" fmla="*/ 0 h 12"/>
                  <a:gd name="T8" fmla="*/ 0 w 12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0" y="4"/>
                    </a:moveTo>
                    <a:lnTo>
                      <a:pt x="4" y="12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33" name="Freeform 535"/>
              <p:cNvSpPr>
                <a:spLocks/>
              </p:cNvSpPr>
              <p:nvPr/>
            </p:nvSpPr>
            <p:spPr bwMode="auto">
              <a:xfrm>
                <a:off x="5265" y="3051"/>
                <a:ext cx="8" cy="9"/>
              </a:xfrm>
              <a:custGeom>
                <a:avLst/>
                <a:gdLst>
                  <a:gd name="T0" fmla="*/ 0 w 8"/>
                  <a:gd name="T1" fmla="*/ 1 h 9"/>
                  <a:gd name="T2" fmla="*/ 4 w 8"/>
                  <a:gd name="T3" fmla="*/ 9 h 9"/>
                  <a:gd name="T4" fmla="*/ 8 w 8"/>
                  <a:gd name="T5" fmla="*/ 7 h 9"/>
                  <a:gd name="T6" fmla="*/ 4 w 8"/>
                  <a:gd name="T7" fmla="*/ 0 h 9"/>
                  <a:gd name="T8" fmla="*/ 0 w 8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1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94" name="Group 536"/>
          <p:cNvGrpSpPr>
            <a:grpSpLocks/>
          </p:cNvGrpSpPr>
          <p:nvPr/>
        </p:nvGrpSpPr>
        <p:grpSpPr bwMode="auto">
          <a:xfrm>
            <a:off x="7405886" y="3623974"/>
            <a:ext cx="549475" cy="382113"/>
            <a:chOff x="5006" y="2366"/>
            <a:chExt cx="390" cy="268"/>
          </a:xfrm>
        </p:grpSpPr>
        <p:grpSp>
          <p:nvGrpSpPr>
            <p:cNvPr id="1102" name="Group 537"/>
            <p:cNvGrpSpPr>
              <a:grpSpLocks/>
            </p:cNvGrpSpPr>
            <p:nvPr/>
          </p:nvGrpSpPr>
          <p:grpSpPr bwMode="auto">
            <a:xfrm>
              <a:off x="5006" y="2509"/>
              <a:ext cx="253" cy="125"/>
              <a:chOff x="5006" y="2509"/>
              <a:chExt cx="253" cy="125"/>
            </a:xfrm>
          </p:grpSpPr>
          <p:sp>
            <p:nvSpPr>
              <p:cNvPr id="1106" name="Freeform 538"/>
              <p:cNvSpPr>
                <a:spLocks/>
              </p:cNvSpPr>
              <p:nvPr/>
            </p:nvSpPr>
            <p:spPr bwMode="auto">
              <a:xfrm>
                <a:off x="5006" y="2509"/>
                <a:ext cx="253" cy="125"/>
              </a:xfrm>
              <a:custGeom>
                <a:avLst/>
                <a:gdLst>
                  <a:gd name="T0" fmla="*/ 219 w 253"/>
                  <a:gd name="T1" fmla="*/ 0 h 125"/>
                  <a:gd name="T2" fmla="*/ 0 w 253"/>
                  <a:gd name="T3" fmla="*/ 125 h 125"/>
                  <a:gd name="T4" fmla="*/ 149 w 253"/>
                  <a:gd name="T5" fmla="*/ 123 h 125"/>
                  <a:gd name="T6" fmla="*/ 253 w 253"/>
                  <a:gd name="T7" fmla="*/ 34 h 125"/>
                  <a:gd name="T8" fmla="*/ 219 w 25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25">
                    <a:moveTo>
                      <a:pt x="219" y="0"/>
                    </a:moveTo>
                    <a:lnTo>
                      <a:pt x="0" y="125"/>
                    </a:lnTo>
                    <a:lnTo>
                      <a:pt x="149" y="123"/>
                    </a:lnTo>
                    <a:lnTo>
                      <a:pt x="253" y="34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07" name="Freeform 539"/>
              <p:cNvSpPr>
                <a:spLocks/>
              </p:cNvSpPr>
              <p:nvPr/>
            </p:nvSpPr>
            <p:spPr bwMode="auto">
              <a:xfrm>
                <a:off x="5006" y="2509"/>
                <a:ext cx="253" cy="125"/>
              </a:xfrm>
              <a:custGeom>
                <a:avLst/>
                <a:gdLst>
                  <a:gd name="T0" fmla="*/ 219 w 253"/>
                  <a:gd name="T1" fmla="*/ 0 h 125"/>
                  <a:gd name="T2" fmla="*/ 0 w 253"/>
                  <a:gd name="T3" fmla="*/ 125 h 125"/>
                  <a:gd name="T4" fmla="*/ 149 w 253"/>
                  <a:gd name="T5" fmla="*/ 123 h 125"/>
                  <a:gd name="T6" fmla="*/ 253 w 253"/>
                  <a:gd name="T7" fmla="*/ 34 h 125"/>
                  <a:gd name="T8" fmla="*/ 219 w 253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125">
                    <a:moveTo>
                      <a:pt x="219" y="0"/>
                    </a:moveTo>
                    <a:lnTo>
                      <a:pt x="0" y="125"/>
                    </a:lnTo>
                    <a:lnTo>
                      <a:pt x="149" y="123"/>
                    </a:lnTo>
                    <a:lnTo>
                      <a:pt x="253" y="34"/>
                    </a:lnTo>
                    <a:lnTo>
                      <a:pt x="219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03" name="Oval 540"/>
            <p:cNvSpPr>
              <a:spLocks noChangeArrowheads="1"/>
            </p:cNvSpPr>
            <p:nvPr/>
          </p:nvSpPr>
          <p:spPr bwMode="auto">
            <a:xfrm>
              <a:off x="5213" y="2366"/>
              <a:ext cx="183" cy="197"/>
            </a:xfrm>
            <a:prstGeom prst="ellipse">
              <a:avLst/>
            </a:prstGeom>
            <a:solidFill>
              <a:srgbClr val="DADADA"/>
            </a:solidFill>
            <a:ln w="25400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04" name="Freeform 541"/>
            <p:cNvSpPr>
              <a:spLocks/>
            </p:cNvSpPr>
            <p:nvPr/>
          </p:nvSpPr>
          <p:spPr bwMode="auto">
            <a:xfrm>
              <a:off x="5295" y="2387"/>
              <a:ext cx="75" cy="80"/>
            </a:xfrm>
            <a:custGeom>
              <a:avLst/>
              <a:gdLst>
                <a:gd name="T0" fmla="*/ 0 w 75"/>
                <a:gd name="T1" fmla="*/ 0 h 80"/>
                <a:gd name="T2" fmla="*/ 0 w 75"/>
                <a:gd name="T3" fmla="*/ 0 h 80"/>
                <a:gd name="T4" fmla="*/ 16 w 75"/>
                <a:gd name="T5" fmla="*/ 2 h 80"/>
                <a:gd name="T6" fmla="*/ 30 w 75"/>
                <a:gd name="T7" fmla="*/ 6 h 80"/>
                <a:gd name="T8" fmla="*/ 42 w 75"/>
                <a:gd name="T9" fmla="*/ 14 h 80"/>
                <a:gd name="T10" fmla="*/ 54 w 75"/>
                <a:gd name="T11" fmla="*/ 24 h 80"/>
                <a:gd name="T12" fmla="*/ 63 w 75"/>
                <a:gd name="T13" fmla="*/ 36 h 80"/>
                <a:gd name="T14" fmla="*/ 69 w 75"/>
                <a:gd name="T15" fmla="*/ 50 h 80"/>
                <a:gd name="T16" fmla="*/ 73 w 75"/>
                <a:gd name="T17" fmla="*/ 64 h 80"/>
                <a:gd name="T18" fmla="*/ 75 w 75"/>
                <a:gd name="T1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0">
                  <a:moveTo>
                    <a:pt x="0" y="0"/>
                  </a:moveTo>
                  <a:lnTo>
                    <a:pt x="0" y="0"/>
                  </a:lnTo>
                  <a:lnTo>
                    <a:pt x="16" y="2"/>
                  </a:lnTo>
                  <a:lnTo>
                    <a:pt x="30" y="6"/>
                  </a:lnTo>
                  <a:lnTo>
                    <a:pt x="42" y="14"/>
                  </a:lnTo>
                  <a:lnTo>
                    <a:pt x="54" y="24"/>
                  </a:lnTo>
                  <a:lnTo>
                    <a:pt x="63" y="36"/>
                  </a:lnTo>
                  <a:lnTo>
                    <a:pt x="69" y="50"/>
                  </a:lnTo>
                  <a:lnTo>
                    <a:pt x="73" y="64"/>
                  </a:lnTo>
                  <a:lnTo>
                    <a:pt x="75" y="80"/>
                  </a:lnTo>
                </a:path>
              </a:pathLst>
            </a:custGeom>
            <a:noFill/>
            <a:ln w="12700">
              <a:solidFill>
                <a:srgbClr val="91919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105" name="Line 542"/>
            <p:cNvSpPr>
              <a:spLocks noChangeShapeType="1"/>
            </p:cNvSpPr>
            <p:nvPr/>
          </p:nvSpPr>
          <p:spPr bwMode="auto">
            <a:xfrm flipV="1">
              <a:off x="5060" y="2515"/>
              <a:ext cx="161" cy="115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95" name="Rectangle 543"/>
          <p:cNvSpPr>
            <a:spLocks noChangeArrowheads="1"/>
          </p:cNvSpPr>
          <p:nvPr/>
        </p:nvSpPr>
        <p:spPr bwMode="auto">
          <a:xfrm>
            <a:off x="7386161" y="2782754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96" name="Group 544"/>
          <p:cNvGrpSpPr>
            <a:grpSpLocks/>
          </p:cNvGrpSpPr>
          <p:nvPr/>
        </p:nvGrpSpPr>
        <p:grpSpPr bwMode="auto">
          <a:xfrm>
            <a:off x="7414339" y="2854044"/>
            <a:ext cx="532568" cy="429165"/>
            <a:chOff x="5012" y="1826"/>
            <a:chExt cx="378" cy="301"/>
          </a:xfrm>
        </p:grpSpPr>
        <p:sp>
          <p:nvSpPr>
            <p:cNvPr id="1078" name="Rectangle 545"/>
            <p:cNvSpPr>
              <a:spLocks noChangeArrowheads="1"/>
            </p:cNvSpPr>
            <p:nvPr/>
          </p:nvSpPr>
          <p:spPr bwMode="auto">
            <a:xfrm>
              <a:off x="5183" y="1876"/>
              <a:ext cx="78" cy="26"/>
            </a:xfrm>
            <a:prstGeom prst="rect">
              <a:avLst/>
            </a:prstGeom>
            <a:solidFill>
              <a:srgbClr val="A4AACE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79" name="Rectangle 546"/>
            <p:cNvSpPr>
              <a:spLocks noChangeArrowheads="1"/>
            </p:cNvSpPr>
            <p:nvPr/>
          </p:nvSpPr>
          <p:spPr bwMode="auto">
            <a:xfrm>
              <a:off x="5151" y="2087"/>
              <a:ext cx="12" cy="24"/>
            </a:xfrm>
            <a:prstGeom prst="rect">
              <a:avLst/>
            </a:prstGeom>
            <a:solidFill>
              <a:srgbClr val="006B61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80" name="Group 547"/>
            <p:cNvGrpSpPr>
              <a:grpSpLocks/>
            </p:cNvGrpSpPr>
            <p:nvPr/>
          </p:nvGrpSpPr>
          <p:grpSpPr bwMode="auto">
            <a:xfrm>
              <a:off x="5026" y="1826"/>
              <a:ext cx="83" cy="14"/>
              <a:chOff x="5026" y="1826"/>
              <a:chExt cx="83" cy="14"/>
            </a:xfrm>
          </p:grpSpPr>
          <p:sp>
            <p:nvSpPr>
              <p:cNvPr id="1100" name="Freeform 548"/>
              <p:cNvSpPr>
                <a:spLocks/>
              </p:cNvSpPr>
              <p:nvPr/>
            </p:nvSpPr>
            <p:spPr bwMode="auto">
              <a:xfrm>
                <a:off x="5026" y="1826"/>
                <a:ext cx="83" cy="14"/>
              </a:xfrm>
              <a:custGeom>
                <a:avLst/>
                <a:gdLst>
                  <a:gd name="T0" fmla="*/ 0 w 83"/>
                  <a:gd name="T1" fmla="*/ 14 h 14"/>
                  <a:gd name="T2" fmla="*/ 8 w 83"/>
                  <a:gd name="T3" fmla="*/ 0 h 14"/>
                  <a:gd name="T4" fmla="*/ 74 w 83"/>
                  <a:gd name="T5" fmla="*/ 0 h 14"/>
                  <a:gd name="T6" fmla="*/ 83 w 83"/>
                  <a:gd name="T7" fmla="*/ 14 h 14"/>
                  <a:gd name="T8" fmla="*/ 0 w 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4">
                    <a:moveTo>
                      <a:pt x="0" y="14"/>
                    </a:moveTo>
                    <a:lnTo>
                      <a:pt x="8" y="0"/>
                    </a:lnTo>
                    <a:lnTo>
                      <a:pt x="74" y="0"/>
                    </a:lnTo>
                    <a:lnTo>
                      <a:pt x="83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101" name="Freeform 549"/>
              <p:cNvSpPr>
                <a:spLocks/>
              </p:cNvSpPr>
              <p:nvPr/>
            </p:nvSpPr>
            <p:spPr bwMode="auto">
              <a:xfrm>
                <a:off x="5026" y="1826"/>
                <a:ext cx="83" cy="14"/>
              </a:xfrm>
              <a:custGeom>
                <a:avLst/>
                <a:gdLst>
                  <a:gd name="T0" fmla="*/ 0 w 83"/>
                  <a:gd name="T1" fmla="*/ 14 h 14"/>
                  <a:gd name="T2" fmla="*/ 8 w 83"/>
                  <a:gd name="T3" fmla="*/ 0 h 14"/>
                  <a:gd name="T4" fmla="*/ 74 w 83"/>
                  <a:gd name="T5" fmla="*/ 0 h 14"/>
                  <a:gd name="T6" fmla="*/ 83 w 83"/>
                  <a:gd name="T7" fmla="*/ 14 h 14"/>
                  <a:gd name="T8" fmla="*/ 0 w 83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4">
                    <a:moveTo>
                      <a:pt x="0" y="14"/>
                    </a:moveTo>
                    <a:lnTo>
                      <a:pt x="8" y="0"/>
                    </a:lnTo>
                    <a:lnTo>
                      <a:pt x="74" y="0"/>
                    </a:lnTo>
                    <a:lnTo>
                      <a:pt x="83" y="14"/>
                    </a:lnTo>
                    <a:lnTo>
                      <a:pt x="0" y="14"/>
                    </a:lnTo>
                  </a:path>
                </a:pathLst>
              </a:custGeom>
              <a:noFill/>
              <a:ln w="12700">
                <a:solidFill>
                  <a:srgbClr val="91919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1" name="Group 550"/>
            <p:cNvGrpSpPr>
              <a:grpSpLocks/>
            </p:cNvGrpSpPr>
            <p:nvPr/>
          </p:nvGrpSpPr>
          <p:grpSpPr bwMode="auto">
            <a:xfrm>
              <a:off x="5048" y="1890"/>
              <a:ext cx="40" cy="87"/>
              <a:chOff x="5048" y="1890"/>
              <a:chExt cx="40" cy="87"/>
            </a:xfrm>
          </p:grpSpPr>
          <p:sp>
            <p:nvSpPr>
              <p:cNvPr id="1098" name="Rectangle 551"/>
              <p:cNvSpPr>
                <a:spLocks noChangeArrowheads="1"/>
              </p:cNvSpPr>
              <p:nvPr/>
            </p:nvSpPr>
            <p:spPr bwMode="auto">
              <a:xfrm>
                <a:off x="5048" y="1890"/>
                <a:ext cx="40" cy="87"/>
              </a:xfrm>
              <a:prstGeom prst="rect">
                <a:avLst/>
              </a:pr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99" name="Rectangle 552"/>
              <p:cNvSpPr>
                <a:spLocks noChangeArrowheads="1"/>
              </p:cNvSpPr>
              <p:nvPr/>
            </p:nvSpPr>
            <p:spPr bwMode="auto">
              <a:xfrm>
                <a:off x="5048" y="1890"/>
                <a:ext cx="40" cy="87"/>
              </a:xfrm>
              <a:prstGeom prst="rect">
                <a:avLst/>
              </a:prstGeom>
              <a:noFill/>
              <a:ln w="12700">
                <a:solidFill>
                  <a:srgbClr val="9191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2" name="Group 553"/>
            <p:cNvGrpSpPr>
              <a:grpSpLocks/>
            </p:cNvGrpSpPr>
            <p:nvPr/>
          </p:nvGrpSpPr>
          <p:grpSpPr bwMode="auto">
            <a:xfrm>
              <a:off x="5012" y="1842"/>
              <a:ext cx="350" cy="46"/>
              <a:chOff x="5012" y="1842"/>
              <a:chExt cx="350" cy="46"/>
            </a:xfrm>
          </p:grpSpPr>
          <p:sp>
            <p:nvSpPr>
              <p:cNvPr id="1096" name="Freeform 554"/>
              <p:cNvSpPr>
                <a:spLocks/>
              </p:cNvSpPr>
              <p:nvPr/>
            </p:nvSpPr>
            <p:spPr bwMode="auto">
              <a:xfrm>
                <a:off x="5012" y="1842"/>
                <a:ext cx="350" cy="46"/>
              </a:xfrm>
              <a:custGeom>
                <a:avLst/>
                <a:gdLst>
                  <a:gd name="T0" fmla="*/ 0 w 350"/>
                  <a:gd name="T1" fmla="*/ 0 h 46"/>
                  <a:gd name="T2" fmla="*/ 0 w 350"/>
                  <a:gd name="T3" fmla="*/ 46 h 46"/>
                  <a:gd name="T4" fmla="*/ 350 w 350"/>
                  <a:gd name="T5" fmla="*/ 46 h 46"/>
                  <a:gd name="T6" fmla="*/ 331 w 350"/>
                  <a:gd name="T7" fmla="*/ 0 h 46"/>
                  <a:gd name="T8" fmla="*/ 0 w 350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46">
                    <a:moveTo>
                      <a:pt x="0" y="0"/>
                    </a:moveTo>
                    <a:lnTo>
                      <a:pt x="0" y="46"/>
                    </a:lnTo>
                    <a:lnTo>
                      <a:pt x="350" y="46"/>
                    </a:lnTo>
                    <a:lnTo>
                      <a:pt x="3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97" name="Freeform 555"/>
              <p:cNvSpPr>
                <a:spLocks/>
              </p:cNvSpPr>
              <p:nvPr/>
            </p:nvSpPr>
            <p:spPr bwMode="auto">
              <a:xfrm>
                <a:off x="5012" y="1842"/>
                <a:ext cx="350" cy="46"/>
              </a:xfrm>
              <a:custGeom>
                <a:avLst/>
                <a:gdLst>
                  <a:gd name="T0" fmla="*/ 0 w 350"/>
                  <a:gd name="T1" fmla="*/ 0 h 46"/>
                  <a:gd name="T2" fmla="*/ 0 w 350"/>
                  <a:gd name="T3" fmla="*/ 46 h 46"/>
                  <a:gd name="T4" fmla="*/ 350 w 350"/>
                  <a:gd name="T5" fmla="*/ 46 h 46"/>
                  <a:gd name="T6" fmla="*/ 331 w 350"/>
                  <a:gd name="T7" fmla="*/ 0 h 46"/>
                  <a:gd name="T8" fmla="*/ 0 w 350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46">
                    <a:moveTo>
                      <a:pt x="0" y="0"/>
                    </a:moveTo>
                    <a:lnTo>
                      <a:pt x="0" y="46"/>
                    </a:lnTo>
                    <a:lnTo>
                      <a:pt x="350" y="46"/>
                    </a:lnTo>
                    <a:lnTo>
                      <a:pt x="331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91919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3" name="Group 556"/>
            <p:cNvGrpSpPr>
              <a:grpSpLocks/>
            </p:cNvGrpSpPr>
            <p:nvPr/>
          </p:nvGrpSpPr>
          <p:grpSpPr bwMode="auto">
            <a:xfrm>
              <a:off x="5038" y="1979"/>
              <a:ext cx="62" cy="126"/>
              <a:chOff x="5038" y="1979"/>
              <a:chExt cx="62" cy="126"/>
            </a:xfrm>
          </p:grpSpPr>
          <p:sp>
            <p:nvSpPr>
              <p:cNvPr id="1094" name="Rectangle 557"/>
              <p:cNvSpPr>
                <a:spLocks noChangeArrowheads="1"/>
              </p:cNvSpPr>
              <p:nvPr/>
            </p:nvSpPr>
            <p:spPr bwMode="auto">
              <a:xfrm>
                <a:off x="5038" y="1979"/>
                <a:ext cx="62" cy="126"/>
              </a:xfrm>
              <a:prstGeom prst="rect">
                <a:avLst/>
              </a:pr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95" name="Rectangle 558"/>
              <p:cNvSpPr>
                <a:spLocks noChangeArrowheads="1"/>
              </p:cNvSpPr>
              <p:nvPr/>
            </p:nvSpPr>
            <p:spPr bwMode="auto">
              <a:xfrm>
                <a:off x="5038" y="1979"/>
                <a:ext cx="62" cy="126"/>
              </a:xfrm>
              <a:prstGeom prst="rect">
                <a:avLst/>
              </a:prstGeom>
              <a:noFill/>
              <a:ln w="12700">
                <a:solidFill>
                  <a:srgbClr val="91919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4" name="Group 559"/>
            <p:cNvGrpSpPr>
              <a:grpSpLocks/>
            </p:cNvGrpSpPr>
            <p:nvPr/>
          </p:nvGrpSpPr>
          <p:grpSpPr bwMode="auto">
            <a:xfrm>
              <a:off x="5179" y="1939"/>
              <a:ext cx="96" cy="100"/>
              <a:chOff x="5179" y="1939"/>
              <a:chExt cx="96" cy="100"/>
            </a:xfrm>
          </p:grpSpPr>
          <p:sp>
            <p:nvSpPr>
              <p:cNvPr id="1092" name="Freeform 560"/>
              <p:cNvSpPr>
                <a:spLocks/>
              </p:cNvSpPr>
              <p:nvPr/>
            </p:nvSpPr>
            <p:spPr bwMode="auto">
              <a:xfrm>
                <a:off x="5179" y="1939"/>
                <a:ext cx="96" cy="100"/>
              </a:xfrm>
              <a:custGeom>
                <a:avLst/>
                <a:gdLst>
                  <a:gd name="T0" fmla="*/ 46 w 96"/>
                  <a:gd name="T1" fmla="*/ 6 h 100"/>
                  <a:gd name="T2" fmla="*/ 46 w 96"/>
                  <a:gd name="T3" fmla="*/ 0 h 100"/>
                  <a:gd name="T4" fmla="*/ 32 w 96"/>
                  <a:gd name="T5" fmla="*/ 8 h 100"/>
                  <a:gd name="T6" fmla="*/ 28 w 96"/>
                  <a:gd name="T7" fmla="*/ 2 h 100"/>
                  <a:gd name="T8" fmla="*/ 18 w 96"/>
                  <a:gd name="T9" fmla="*/ 18 h 100"/>
                  <a:gd name="T10" fmla="*/ 12 w 96"/>
                  <a:gd name="T11" fmla="*/ 12 h 100"/>
                  <a:gd name="T12" fmla="*/ 10 w 96"/>
                  <a:gd name="T13" fmla="*/ 32 h 100"/>
                  <a:gd name="T14" fmla="*/ 2 w 96"/>
                  <a:gd name="T15" fmla="*/ 30 h 100"/>
                  <a:gd name="T16" fmla="*/ 6 w 96"/>
                  <a:gd name="T17" fmla="*/ 50 h 100"/>
                  <a:gd name="T18" fmla="*/ 0 w 96"/>
                  <a:gd name="T19" fmla="*/ 50 h 100"/>
                  <a:gd name="T20" fmla="*/ 10 w 96"/>
                  <a:gd name="T21" fmla="*/ 66 h 100"/>
                  <a:gd name="T22" fmla="*/ 2 w 96"/>
                  <a:gd name="T23" fmla="*/ 68 h 100"/>
                  <a:gd name="T24" fmla="*/ 18 w 96"/>
                  <a:gd name="T25" fmla="*/ 80 h 100"/>
                  <a:gd name="T26" fmla="*/ 14 w 96"/>
                  <a:gd name="T27" fmla="*/ 86 h 100"/>
                  <a:gd name="T28" fmla="*/ 32 w 96"/>
                  <a:gd name="T29" fmla="*/ 88 h 100"/>
                  <a:gd name="T30" fmla="*/ 28 w 96"/>
                  <a:gd name="T31" fmla="*/ 96 h 100"/>
                  <a:gd name="T32" fmla="*/ 48 w 96"/>
                  <a:gd name="T33" fmla="*/ 92 h 100"/>
                  <a:gd name="T34" fmla="*/ 48 w 96"/>
                  <a:gd name="T35" fmla="*/ 100 h 100"/>
                  <a:gd name="T36" fmla="*/ 64 w 96"/>
                  <a:gd name="T37" fmla="*/ 88 h 100"/>
                  <a:gd name="T38" fmla="*/ 66 w 96"/>
                  <a:gd name="T39" fmla="*/ 96 h 100"/>
                  <a:gd name="T40" fmla="*/ 76 w 96"/>
                  <a:gd name="T41" fmla="*/ 80 h 100"/>
                  <a:gd name="T42" fmla="*/ 82 w 96"/>
                  <a:gd name="T43" fmla="*/ 86 h 100"/>
                  <a:gd name="T44" fmla="*/ 86 w 96"/>
                  <a:gd name="T45" fmla="*/ 66 h 100"/>
                  <a:gd name="T46" fmla="*/ 92 w 96"/>
                  <a:gd name="T47" fmla="*/ 68 h 100"/>
                  <a:gd name="T48" fmla="*/ 88 w 96"/>
                  <a:gd name="T49" fmla="*/ 48 h 100"/>
                  <a:gd name="T50" fmla="*/ 96 w 96"/>
                  <a:gd name="T51" fmla="*/ 48 h 100"/>
                  <a:gd name="T52" fmla="*/ 86 w 96"/>
                  <a:gd name="T53" fmla="*/ 32 h 100"/>
                  <a:gd name="T54" fmla="*/ 92 w 96"/>
                  <a:gd name="T55" fmla="*/ 28 h 100"/>
                  <a:gd name="T56" fmla="*/ 76 w 96"/>
                  <a:gd name="T57" fmla="*/ 18 h 100"/>
                  <a:gd name="T58" fmla="*/ 82 w 96"/>
                  <a:gd name="T59" fmla="*/ 12 h 100"/>
                  <a:gd name="T60" fmla="*/ 62 w 96"/>
                  <a:gd name="T61" fmla="*/ 8 h 100"/>
                  <a:gd name="T62" fmla="*/ 66 w 96"/>
                  <a:gd name="T63" fmla="*/ 2 h 100"/>
                  <a:gd name="T64" fmla="*/ 46 w 96"/>
                  <a:gd name="T65" fmla="*/ 6 h 100"/>
                  <a:gd name="T66" fmla="*/ 46 w 96"/>
                  <a:gd name="T67" fmla="*/ 40 h 100"/>
                  <a:gd name="T68" fmla="*/ 50 w 96"/>
                  <a:gd name="T69" fmla="*/ 40 h 100"/>
                  <a:gd name="T70" fmla="*/ 52 w 96"/>
                  <a:gd name="T71" fmla="*/ 44 h 100"/>
                  <a:gd name="T72" fmla="*/ 56 w 96"/>
                  <a:gd name="T73" fmla="*/ 46 h 100"/>
                  <a:gd name="T74" fmla="*/ 56 w 96"/>
                  <a:gd name="T75" fmla="*/ 50 h 100"/>
                  <a:gd name="T76" fmla="*/ 56 w 96"/>
                  <a:gd name="T77" fmla="*/ 52 h 100"/>
                  <a:gd name="T78" fmla="*/ 52 w 96"/>
                  <a:gd name="T79" fmla="*/ 54 h 100"/>
                  <a:gd name="T80" fmla="*/ 50 w 96"/>
                  <a:gd name="T81" fmla="*/ 58 h 100"/>
                  <a:gd name="T82" fmla="*/ 46 w 96"/>
                  <a:gd name="T83" fmla="*/ 58 h 100"/>
                  <a:gd name="T84" fmla="*/ 44 w 96"/>
                  <a:gd name="T85" fmla="*/ 58 h 100"/>
                  <a:gd name="T86" fmla="*/ 40 w 96"/>
                  <a:gd name="T87" fmla="*/ 54 h 100"/>
                  <a:gd name="T88" fmla="*/ 38 w 96"/>
                  <a:gd name="T89" fmla="*/ 52 h 100"/>
                  <a:gd name="T90" fmla="*/ 38 w 96"/>
                  <a:gd name="T91" fmla="*/ 50 h 100"/>
                  <a:gd name="T92" fmla="*/ 38 w 96"/>
                  <a:gd name="T93" fmla="*/ 46 h 100"/>
                  <a:gd name="T94" fmla="*/ 40 w 96"/>
                  <a:gd name="T95" fmla="*/ 44 h 100"/>
                  <a:gd name="T96" fmla="*/ 44 w 96"/>
                  <a:gd name="T97" fmla="*/ 40 h 100"/>
                  <a:gd name="T98" fmla="*/ 46 w 96"/>
                  <a:gd name="T99" fmla="*/ 40 h 100"/>
                  <a:gd name="T100" fmla="*/ 46 w 96"/>
                  <a:gd name="T101" fmla="*/ 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0">
                    <a:moveTo>
                      <a:pt x="46" y="6"/>
                    </a:moveTo>
                    <a:lnTo>
                      <a:pt x="46" y="0"/>
                    </a:lnTo>
                    <a:lnTo>
                      <a:pt x="32" y="8"/>
                    </a:lnTo>
                    <a:lnTo>
                      <a:pt x="28" y="2"/>
                    </a:lnTo>
                    <a:lnTo>
                      <a:pt x="18" y="18"/>
                    </a:lnTo>
                    <a:lnTo>
                      <a:pt x="12" y="12"/>
                    </a:lnTo>
                    <a:lnTo>
                      <a:pt x="10" y="32"/>
                    </a:lnTo>
                    <a:lnTo>
                      <a:pt x="2" y="3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10" y="66"/>
                    </a:lnTo>
                    <a:lnTo>
                      <a:pt x="2" y="68"/>
                    </a:lnTo>
                    <a:lnTo>
                      <a:pt x="18" y="80"/>
                    </a:lnTo>
                    <a:lnTo>
                      <a:pt x="14" y="86"/>
                    </a:lnTo>
                    <a:lnTo>
                      <a:pt x="32" y="88"/>
                    </a:lnTo>
                    <a:lnTo>
                      <a:pt x="28" y="96"/>
                    </a:lnTo>
                    <a:lnTo>
                      <a:pt x="48" y="92"/>
                    </a:lnTo>
                    <a:lnTo>
                      <a:pt x="48" y="100"/>
                    </a:lnTo>
                    <a:lnTo>
                      <a:pt x="64" y="88"/>
                    </a:lnTo>
                    <a:lnTo>
                      <a:pt x="66" y="96"/>
                    </a:lnTo>
                    <a:lnTo>
                      <a:pt x="76" y="80"/>
                    </a:lnTo>
                    <a:lnTo>
                      <a:pt x="82" y="86"/>
                    </a:lnTo>
                    <a:lnTo>
                      <a:pt x="86" y="66"/>
                    </a:lnTo>
                    <a:lnTo>
                      <a:pt x="92" y="68"/>
                    </a:lnTo>
                    <a:lnTo>
                      <a:pt x="88" y="48"/>
                    </a:lnTo>
                    <a:lnTo>
                      <a:pt x="96" y="48"/>
                    </a:lnTo>
                    <a:lnTo>
                      <a:pt x="86" y="32"/>
                    </a:lnTo>
                    <a:lnTo>
                      <a:pt x="92" y="28"/>
                    </a:lnTo>
                    <a:lnTo>
                      <a:pt x="76" y="18"/>
                    </a:lnTo>
                    <a:lnTo>
                      <a:pt x="82" y="12"/>
                    </a:lnTo>
                    <a:lnTo>
                      <a:pt x="62" y="8"/>
                    </a:lnTo>
                    <a:lnTo>
                      <a:pt x="66" y="2"/>
                    </a:lnTo>
                    <a:lnTo>
                      <a:pt x="46" y="6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2" y="44"/>
                    </a:lnTo>
                    <a:lnTo>
                      <a:pt x="56" y="46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46" y="58"/>
                    </a:lnTo>
                    <a:lnTo>
                      <a:pt x="44" y="58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4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6" y="6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93" name="Freeform 561"/>
              <p:cNvSpPr>
                <a:spLocks/>
              </p:cNvSpPr>
              <p:nvPr/>
            </p:nvSpPr>
            <p:spPr bwMode="auto">
              <a:xfrm>
                <a:off x="5179" y="1939"/>
                <a:ext cx="96" cy="100"/>
              </a:xfrm>
              <a:custGeom>
                <a:avLst/>
                <a:gdLst>
                  <a:gd name="T0" fmla="*/ 46 w 96"/>
                  <a:gd name="T1" fmla="*/ 6 h 100"/>
                  <a:gd name="T2" fmla="*/ 46 w 96"/>
                  <a:gd name="T3" fmla="*/ 0 h 100"/>
                  <a:gd name="T4" fmla="*/ 32 w 96"/>
                  <a:gd name="T5" fmla="*/ 8 h 100"/>
                  <a:gd name="T6" fmla="*/ 28 w 96"/>
                  <a:gd name="T7" fmla="*/ 2 h 100"/>
                  <a:gd name="T8" fmla="*/ 18 w 96"/>
                  <a:gd name="T9" fmla="*/ 18 h 100"/>
                  <a:gd name="T10" fmla="*/ 12 w 96"/>
                  <a:gd name="T11" fmla="*/ 12 h 100"/>
                  <a:gd name="T12" fmla="*/ 10 w 96"/>
                  <a:gd name="T13" fmla="*/ 32 h 100"/>
                  <a:gd name="T14" fmla="*/ 2 w 96"/>
                  <a:gd name="T15" fmla="*/ 30 h 100"/>
                  <a:gd name="T16" fmla="*/ 6 w 96"/>
                  <a:gd name="T17" fmla="*/ 50 h 100"/>
                  <a:gd name="T18" fmla="*/ 0 w 96"/>
                  <a:gd name="T19" fmla="*/ 50 h 100"/>
                  <a:gd name="T20" fmla="*/ 10 w 96"/>
                  <a:gd name="T21" fmla="*/ 66 h 100"/>
                  <a:gd name="T22" fmla="*/ 2 w 96"/>
                  <a:gd name="T23" fmla="*/ 68 h 100"/>
                  <a:gd name="T24" fmla="*/ 18 w 96"/>
                  <a:gd name="T25" fmla="*/ 80 h 100"/>
                  <a:gd name="T26" fmla="*/ 14 w 96"/>
                  <a:gd name="T27" fmla="*/ 86 h 100"/>
                  <a:gd name="T28" fmla="*/ 32 w 96"/>
                  <a:gd name="T29" fmla="*/ 88 h 100"/>
                  <a:gd name="T30" fmla="*/ 28 w 96"/>
                  <a:gd name="T31" fmla="*/ 96 h 100"/>
                  <a:gd name="T32" fmla="*/ 48 w 96"/>
                  <a:gd name="T33" fmla="*/ 92 h 100"/>
                  <a:gd name="T34" fmla="*/ 48 w 96"/>
                  <a:gd name="T35" fmla="*/ 100 h 100"/>
                  <a:gd name="T36" fmla="*/ 64 w 96"/>
                  <a:gd name="T37" fmla="*/ 88 h 100"/>
                  <a:gd name="T38" fmla="*/ 66 w 96"/>
                  <a:gd name="T39" fmla="*/ 96 h 100"/>
                  <a:gd name="T40" fmla="*/ 76 w 96"/>
                  <a:gd name="T41" fmla="*/ 80 h 100"/>
                  <a:gd name="T42" fmla="*/ 82 w 96"/>
                  <a:gd name="T43" fmla="*/ 86 h 100"/>
                  <a:gd name="T44" fmla="*/ 86 w 96"/>
                  <a:gd name="T45" fmla="*/ 66 h 100"/>
                  <a:gd name="T46" fmla="*/ 92 w 96"/>
                  <a:gd name="T47" fmla="*/ 68 h 100"/>
                  <a:gd name="T48" fmla="*/ 88 w 96"/>
                  <a:gd name="T49" fmla="*/ 48 h 100"/>
                  <a:gd name="T50" fmla="*/ 96 w 96"/>
                  <a:gd name="T51" fmla="*/ 48 h 100"/>
                  <a:gd name="T52" fmla="*/ 86 w 96"/>
                  <a:gd name="T53" fmla="*/ 32 h 100"/>
                  <a:gd name="T54" fmla="*/ 92 w 96"/>
                  <a:gd name="T55" fmla="*/ 28 h 100"/>
                  <a:gd name="T56" fmla="*/ 76 w 96"/>
                  <a:gd name="T57" fmla="*/ 18 h 100"/>
                  <a:gd name="T58" fmla="*/ 82 w 96"/>
                  <a:gd name="T59" fmla="*/ 12 h 100"/>
                  <a:gd name="T60" fmla="*/ 62 w 96"/>
                  <a:gd name="T61" fmla="*/ 8 h 100"/>
                  <a:gd name="T62" fmla="*/ 66 w 96"/>
                  <a:gd name="T63" fmla="*/ 2 h 100"/>
                  <a:gd name="T64" fmla="*/ 46 w 96"/>
                  <a:gd name="T65" fmla="*/ 6 h 100"/>
                  <a:gd name="T66" fmla="*/ 46 w 96"/>
                  <a:gd name="T67" fmla="*/ 40 h 100"/>
                  <a:gd name="T68" fmla="*/ 50 w 96"/>
                  <a:gd name="T69" fmla="*/ 40 h 100"/>
                  <a:gd name="T70" fmla="*/ 52 w 96"/>
                  <a:gd name="T71" fmla="*/ 44 h 100"/>
                  <a:gd name="T72" fmla="*/ 56 w 96"/>
                  <a:gd name="T73" fmla="*/ 46 h 100"/>
                  <a:gd name="T74" fmla="*/ 56 w 96"/>
                  <a:gd name="T75" fmla="*/ 50 h 100"/>
                  <a:gd name="T76" fmla="*/ 56 w 96"/>
                  <a:gd name="T77" fmla="*/ 52 h 100"/>
                  <a:gd name="T78" fmla="*/ 52 w 96"/>
                  <a:gd name="T79" fmla="*/ 54 h 100"/>
                  <a:gd name="T80" fmla="*/ 50 w 96"/>
                  <a:gd name="T81" fmla="*/ 58 h 100"/>
                  <a:gd name="T82" fmla="*/ 46 w 96"/>
                  <a:gd name="T83" fmla="*/ 58 h 100"/>
                  <a:gd name="T84" fmla="*/ 44 w 96"/>
                  <a:gd name="T85" fmla="*/ 58 h 100"/>
                  <a:gd name="T86" fmla="*/ 40 w 96"/>
                  <a:gd name="T87" fmla="*/ 54 h 100"/>
                  <a:gd name="T88" fmla="*/ 38 w 96"/>
                  <a:gd name="T89" fmla="*/ 52 h 100"/>
                  <a:gd name="T90" fmla="*/ 38 w 96"/>
                  <a:gd name="T91" fmla="*/ 50 h 100"/>
                  <a:gd name="T92" fmla="*/ 38 w 96"/>
                  <a:gd name="T93" fmla="*/ 46 h 100"/>
                  <a:gd name="T94" fmla="*/ 40 w 96"/>
                  <a:gd name="T95" fmla="*/ 44 h 100"/>
                  <a:gd name="T96" fmla="*/ 44 w 96"/>
                  <a:gd name="T97" fmla="*/ 40 h 100"/>
                  <a:gd name="T98" fmla="*/ 46 w 96"/>
                  <a:gd name="T99" fmla="*/ 40 h 100"/>
                  <a:gd name="T100" fmla="*/ 46 w 96"/>
                  <a:gd name="T101" fmla="*/ 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0">
                    <a:moveTo>
                      <a:pt x="46" y="6"/>
                    </a:moveTo>
                    <a:lnTo>
                      <a:pt x="46" y="0"/>
                    </a:lnTo>
                    <a:lnTo>
                      <a:pt x="32" y="8"/>
                    </a:lnTo>
                    <a:lnTo>
                      <a:pt x="28" y="2"/>
                    </a:lnTo>
                    <a:lnTo>
                      <a:pt x="18" y="18"/>
                    </a:lnTo>
                    <a:lnTo>
                      <a:pt x="12" y="12"/>
                    </a:lnTo>
                    <a:lnTo>
                      <a:pt x="10" y="32"/>
                    </a:lnTo>
                    <a:lnTo>
                      <a:pt x="2" y="3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10" y="66"/>
                    </a:lnTo>
                    <a:lnTo>
                      <a:pt x="2" y="68"/>
                    </a:lnTo>
                    <a:lnTo>
                      <a:pt x="18" y="80"/>
                    </a:lnTo>
                    <a:lnTo>
                      <a:pt x="14" y="86"/>
                    </a:lnTo>
                    <a:lnTo>
                      <a:pt x="32" y="88"/>
                    </a:lnTo>
                    <a:lnTo>
                      <a:pt x="28" y="96"/>
                    </a:lnTo>
                    <a:lnTo>
                      <a:pt x="48" y="92"/>
                    </a:lnTo>
                    <a:lnTo>
                      <a:pt x="48" y="100"/>
                    </a:lnTo>
                    <a:lnTo>
                      <a:pt x="64" y="88"/>
                    </a:lnTo>
                    <a:lnTo>
                      <a:pt x="66" y="96"/>
                    </a:lnTo>
                    <a:lnTo>
                      <a:pt x="76" y="80"/>
                    </a:lnTo>
                    <a:lnTo>
                      <a:pt x="82" y="86"/>
                    </a:lnTo>
                    <a:lnTo>
                      <a:pt x="86" y="66"/>
                    </a:lnTo>
                    <a:lnTo>
                      <a:pt x="92" y="68"/>
                    </a:lnTo>
                    <a:lnTo>
                      <a:pt x="88" y="48"/>
                    </a:lnTo>
                    <a:lnTo>
                      <a:pt x="96" y="48"/>
                    </a:lnTo>
                    <a:lnTo>
                      <a:pt x="86" y="32"/>
                    </a:lnTo>
                    <a:lnTo>
                      <a:pt x="92" y="28"/>
                    </a:lnTo>
                    <a:lnTo>
                      <a:pt x="76" y="18"/>
                    </a:lnTo>
                    <a:lnTo>
                      <a:pt x="82" y="12"/>
                    </a:lnTo>
                    <a:lnTo>
                      <a:pt x="62" y="8"/>
                    </a:lnTo>
                    <a:lnTo>
                      <a:pt x="66" y="2"/>
                    </a:lnTo>
                    <a:lnTo>
                      <a:pt x="46" y="6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2" y="44"/>
                    </a:lnTo>
                    <a:lnTo>
                      <a:pt x="56" y="46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46" y="58"/>
                    </a:lnTo>
                    <a:lnTo>
                      <a:pt x="44" y="58"/>
                    </a:lnTo>
                    <a:lnTo>
                      <a:pt x="40" y="54"/>
                    </a:lnTo>
                    <a:lnTo>
                      <a:pt x="38" y="52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4"/>
                    </a:lnTo>
                    <a:lnTo>
                      <a:pt x="44" y="40"/>
                    </a:lnTo>
                    <a:lnTo>
                      <a:pt x="46" y="40"/>
                    </a:lnTo>
                    <a:lnTo>
                      <a:pt x="46" y="6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5" name="Group 562"/>
            <p:cNvGrpSpPr>
              <a:grpSpLocks/>
            </p:cNvGrpSpPr>
            <p:nvPr/>
          </p:nvGrpSpPr>
          <p:grpSpPr bwMode="auto">
            <a:xfrm>
              <a:off x="5179" y="1904"/>
              <a:ext cx="126" cy="69"/>
              <a:chOff x="5179" y="1904"/>
              <a:chExt cx="126" cy="69"/>
            </a:xfrm>
          </p:grpSpPr>
          <p:sp>
            <p:nvSpPr>
              <p:cNvPr id="1090" name="Freeform 563"/>
              <p:cNvSpPr>
                <a:spLocks/>
              </p:cNvSpPr>
              <p:nvPr/>
            </p:nvSpPr>
            <p:spPr bwMode="auto">
              <a:xfrm>
                <a:off x="5179" y="1904"/>
                <a:ext cx="126" cy="69"/>
              </a:xfrm>
              <a:custGeom>
                <a:avLst/>
                <a:gdLst>
                  <a:gd name="T0" fmla="*/ 12 w 126"/>
                  <a:gd name="T1" fmla="*/ 0 h 69"/>
                  <a:gd name="T2" fmla="*/ 0 w 126"/>
                  <a:gd name="T3" fmla="*/ 47 h 69"/>
                  <a:gd name="T4" fmla="*/ 0 w 126"/>
                  <a:gd name="T5" fmla="*/ 69 h 69"/>
                  <a:gd name="T6" fmla="*/ 120 w 126"/>
                  <a:gd name="T7" fmla="*/ 69 h 69"/>
                  <a:gd name="T8" fmla="*/ 124 w 126"/>
                  <a:gd name="T9" fmla="*/ 69 h 69"/>
                  <a:gd name="T10" fmla="*/ 126 w 126"/>
                  <a:gd name="T11" fmla="*/ 67 h 69"/>
                  <a:gd name="T12" fmla="*/ 126 w 126"/>
                  <a:gd name="T13" fmla="*/ 67 h 69"/>
                  <a:gd name="T14" fmla="*/ 124 w 126"/>
                  <a:gd name="T15" fmla="*/ 61 h 69"/>
                  <a:gd name="T16" fmla="*/ 106 w 126"/>
                  <a:gd name="T17" fmla="*/ 51 h 69"/>
                  <a:gd name="T18" fmla="*/ 94 w 126"/>
                  <a:gd name="T19" fmla="*/ 0 h 69"/>
                  <a:gd name="T20" fmla="*/ 12 w 126"/>
                  <a:gd name="T2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6" h="69">
                    <a:moveTo>
                      <a:pt x="12" y="0"/>
                    </a:moveTo>
                    <a:lnTo>
                      <a:pt x="0" y="47"/>
                    </a:lnTo>
                    <a:lnTo>
                      <a:pt x="0" y="69"/>
                    </a:lnTo>
                    <a:lnTo>
                      <a:pt x="120" y="69"/>
                    </a:lnTo>
                    <a:lnTo>
                      <a:pt x="124" y="69"/>
                    </a:lnTo>
                    <a:lnTo>
                      <a:pt x="126" y="67"/>
                    </a:lnTo>
                    <a:lnTo>
                      <a:pt x="126" y="67"/>
                    </a:lnTo>
                    <a:lnTo>
                      <a:pt x="124" y="61"/>
                    </a:lnTo>
                    <a:lnTo>
                      <a:pt x="106" y="51"/>
                    </a:lnTo>
                    <a:lnTo>
                      <a:pt x="94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91" name="Freeform 564"/>
              <p:cNvSpPr>
                <a:spLocks/>
              </p:cNvSpPr>
              <p:nvPr/>
            </p:nvSpPr>
            <p:spPr bwMode="auto">
              <a:xfrm>
                <a:off x="5179" y="1904"/>
                <a:ext cx="126" cy="69"/>
              </a:xfrm>
              <a:custGeom>
                <a:avLst/>
                <a:gdLst>
                  <a:gd name="T0" fmla="*/ 12 w 126"/>
                  <a:gd name="T1" fmla="*/ 0 h 69"/>
                  <a:gd name="T2" fmla="*/ 0 w 126"/>
                  <a:gd name="T3" fmla="*/ 47 h 69"/>
                  <a:gd name="T4" fmla="*/ 0 w 126"/>
                  <a:gd name="T5" fmla="*/ 69 h 69"/>
                  <a:gd name="T6" fmla="*/ 120 w 126"/>
                  <a:gd name="T7" fmla="*/ 69 h 69"/>
                  <a:gd name="T8" fmla="*/ 124 w 126"/>
                  <a:gd name="T9" fmla="*/ 69 h 69"/>
                  <a:gd name="T10" fmla="*/ 126 w 126"/>
                  <a:gd name="T11" fmla="*/ 67 h 69"/>
                  <a:gd name="T12" fmla="*/ 126 w 126"/>
                  <a:gd name="T13" fmla="*/ 67 h 69"/>
                  <a:gd name="T14" fmla="*/ 124 w 126"/>
                  <a:gd name="T15" fmla="*/ 61 h 69"/>
                  <a:gd name="T16" fmla="*/ 106 w 126"/>
                  <a:gd name="T17" fmla="*/ 51 h 69"/>
                  <a:gd name="T18" fmla="*/ 94 w 126"/>
                  <a:gd name="T19" fmla="*/ 0 h 69"/>
                  <a:gd name="T20" fmla="*/ 12 w 126"/>
                  <a:gd name="T2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6" h="69">
                    <a:moveTo>
                      <a:pt x="12" y="0"/>
                    </a:moveTo>
                    <a:lnTo>
                      <a:pt x="0" y="47"/>
                    </a:lnTo>
                    <a:lnTo>
                      <a:pt x="0" y="69"/>
                    </a:lnTo>
                    <a:lnTo>
                      <a:pt x="120" y="69"/>
                    </a:lnTo>
                    <a:lnTo>
                      <a:pt x="124" y="69"/>
                    </a:lnTo>
                    <a:lnTo>
                      <a:pt x="126" y="67"/>
                    </a:lnTo>
                    <a:lnTo>
                      <a:pt x="126" y="67"/>
                    </a:lnTo>
                    <a:lnTo>
                      <a:pt x="124" y="61"/>
                    </a:lnTo>
                    <a:lnTo>
                      <a:pt x="106" y="51"/>
                    </a:lnTo>
                    <a:lnTo>
                      <a:pt x="94" y="0"/>
                    </a:lnTo>
                    <a:lnTo>
                      <a:pt x="12" y="0"/>
                    </a:lnTo>
                  </a:path>
                </a:pathLst>
              </a:custGeom>
              <a:noFill/>
              <a:ln w="12700">
                <a:solidFill>
                  <a:srgbClr val="91919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86" name="Group 565"/>
            <p:cNvGrpSpPr>
              <a:grpSpLocks/>
            </p:cNvGrpSpPr>
            <p:nvPr/>
          </p:nvGrpSpPr>
          <p:grpSpPr bwMode="auto">
            <a:xfrm>
              <a:off x="5169" y="1910"/>
              <a:ext cx="126" cy="73"/>
              <a:chOff x="5169" y="1910"/>
              <a:chExt cx="126" cy="73"/>
            </a:xfrm>
          </p:grpSpPr>
          <p:sp>
            <p:nvSpPr>
              <p:cNvPr id="1088" name="Freeform 566"/>
              <p:cNvSpPr>
                <a:spLocks/>
              </p:cNvSpPr>
              <p:nvPr/>
            </p:nvSpPr>
            <p:spPr bwMode="auto">
              <a:xfrm>
                <a:off x="5169" y="1910"/>
                <a:ext cx="126" cy="73"/>
              </a:xfrm>
              <a:custGeom>
                <a:avLst/>
                <a:gdLst>
                  <a:gd name="T0" fmla="*/ 12 w 126"/>
                  <a:gd name="T1" fmla="*/ 0 h 73"/>
                  <a:gd name="T2" fmla="*/ 0 w 126"/>
                  <a:gd name="T3" fmla="*/ 49 h 73"/>
                  <a:gd name="T4" fmla="*/ 0 w 126"/>
                  <a:gd name="T5" fmla="*/ 73 h 73"/>
                  <a:gd name="T6" fmla="*/ 120 w 126"/>
                  <a:gd name="T7" fmla="*/ 73 h 73"/>
                  <a:gd name="T8" fmla="*/ 122 w 126"/>
                  <a:gd name="T9" fmla="*/ 73 h 73"/>
                  <a:gd name="T10" fmla="*/ 124 w 126"/>
                  <a:gd name="T11" fmla="*/ 71 h 73"/>
                  <a:gd name="T12" fmla="*/ 126 w 126"/>
                  <a:gd name="T13" fmla="*/ 69 h 73"/>
                  <a:gd name="T14" fmla="*/ 124 w 126"/>
                  <a:gd name="T15" fmla="*/ 65 h 73"/>
                  <a:gd name="T16" fmla="*/ 106 w 126"/>
                  <a:gd name="T17" fmla="*/ 53 h 73"/>
                  <a:gd name="T18" fmla="*/ 92 w 126"/>
                  <a:gd name="T19" fmla="*/ 0 h 73"/>
                  <a:gd name="T20" fmla="*/ 12 w 126"/>
                  <a:gd name="T2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6" h="73">
                    <a:moveTo>
                      <a:pt x="12" y="0"/>
                    </a:moveTo>
                    <a:lnTo>
                      <a:pt x="0" y="49"/>
                    </a:lnTo>
                    <a:lnTo>
                      <a:pt x="0" y="73"/>
                    </a:lnTo>
                    <a:lnTo>
                      <a:pt x="120" y="73"/>
                    </a:lnTo>
                    <a:lnTo>
                      <a:pt x="122" y="73"/>
                    </a:lnTo>
                    <a:lnTo>
                      <a:pt x="124" y="71"/>
                    </a:lnTo>
                    <a:lnTo>
                      <a:pt x="126" y="69"/>
                    </a:lnTo>
                    <a:lnTo>
                      <a:pt x="124" y="65"/>
                    </a:lnTo>
                    <a:lnTo>
                      <a:pt x="106" y="53"/>
                    </a:lnTo>
                    <a:lnTo>
                      <a:pt x="9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A4A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89" name="Freeform 567"/>
              <p:cNvSpPr>
                <a:spLocks/>
              </p:cNvSpPr>
              <p:nvPr/>
            </p:nvSpPr>
            <p:spPr bwMode="auto">
              <a:xfrm>
                <a:off x="5169" y="1910"/>
                <a:ext cx="126" cy="73"/>
              </a:xfrm>
              <a:custGeom>
                <a:avLst/>
                <a:gdLst>
                  <a:gd name="T0" fmla="*/ 12 w 126"/>
                  <a:gd name="T1" fmla="*/ 0 h 73"/>
                  <a:gd name="T2" fmla="*/ 0 w 126"/>
                  <a:gd name="T3" fmla="*/ 49 h 73"/>
                  <a:gd name="T4" fmla="*/ 0 w 126"/>
                  <a:gd name="T5" fmla="*/ 73 h 73"/>
                  <a:gd name="T6" fmla="*/ 120 w 126"/>
                  <a:gd name="T7" fmla="*/ 73 h 73"/>
                  <a:gd name="T8" fmla="*/ 122 w 126"/>
                  <a:gd name="T9" fmla="*/ 73 h 73"/>
                  <a:gd name="T10" fmla="*/ 124 w 126"/>
                  <a:gd name="T11" fmla="*/ 71 h 73"/>
                  <a:gd name="T12" fmla="*/ 126 w 126"/>
                  <a:gd name="T13" fmla="*/ 69 h 73"/>
                  <a:gd name="T14" fmla="*/ 124 w 126"/>
                  <a:gd name="T15" fmla="*/ 65 h 73"/>
                  <a:gd name="T16" fmla="*/ 106 w 126"/>
                  <a:gd name="T17" fmla="*/ 53 h 73"/>
                  <a:gd name="T18" fmla="*/ 92 w 126"/>
                  <a:gd name="T19" fmla="*/ 0 h 73"/>
                  <a:gd name="T20" fmla="*/ 12 w 126"/>
                  <a:gd name="T2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6" h="73">
                    <a:moveTo>
                      <a:pt x="12" y="0"/>
                    </a:moveTo>
                    <a:lnTo>
                      <a:pt x="0" y="49"/>
                    </a:lnTo>
                    <a:lnTo>
                      <a:pt x="0" y="73"/>
                    </a:lnTo>
                    <a:lnTo>
                      <a:pt x="120" y="73"/>
                    </a:lnTo>
                    <a:lnTo>
                      <a:pt x="122" y="73"/>
                    </a:lnTo>
                    <a:lnTo>
                      <a:pt x="124" y="71"/>
                    </a:lnTo>
                    <a:lnTo>
                      <a:pt x="126" y="69"/>
                    </a:lnTo>
                    <a:lnTo>
                      <a:pt x="124" y="65"/>
                    </a:lnTo>
                    <a:lnTo>
                      <a:pt x="106" y="53"/>
                    </a:lnTo>
                    <a:lnTo>
                      <a:pt x="92" y="0"/>
                    </a:lnTo>
                    <a:lnTo>
                      <a:pt x="12" y="0"/>
                    </a:lnTo>
                  </a:path>
                </a:pathLst>
              </a:custGeom>
              <a:noFill/>
              <a:ln w="12700">
                <a:solidFill>
                  <a:srgbClr val="91919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87" name="Rectangle 568"/>
            <p:cNvSpPr>
              <a:spLocks noChangeArrowheads="1"/>
            </p:cNvSpPr>
            <p:nvPr/>
          </p:nvSpPr>
          <p:spPr bwMode="auto">
            <a:xfrm>
              <a:off x="5016" y="2111"/>
              <a:ext cx="374" cy="16"/>
            </a:xfrm>
            <a:prstGeom prst="rect">
              <a:avLst/>
            </a:prstGeom>
            <a:solidFill>
              <a:srgbClr val="009688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97" name="Rectangle 569"/>
          <p:cNvSpPr>
            <a:spLocks noChangeArrowheads="1"/>
          </p:cNvSpPr>
          <p:nvPr/>
        </p:nvSpPr>
        <p:spPr bwMode="auto">
          <a:xfrm>
            <a:off x="7386161" y="2029935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998" name="Group 570"/>
          <p:cNvGrpSpPr>
            <a:grpSpLocks/>
          </p:cNvGrpSpPr>
          <p:nvPr/>
        </p:nvGrpSpPr>
        <p:grpSpPr bwMode="auto">
          <a:xfrm>
            <a:off x="7419974" y="2081263"/>
            <a:ext cx="515661" cy="471938"/>
            <a:chOff x="5016" y="1284"/>
            <a:chExt cx="366" cy="331"/>
          </a:xfrm>
        </p:grpSpPr>
        <p:grpSp>
          <p:nvGrpSpPr>
            <p:cNvPr id="1023" name="Group 571"/>
            <p:cNvGrpSpPr>
              <a:grpSpLocks/>
            </p:cNvGrpSpPr>
            <p:nvPr/>
          </p:nvGrpSpPr>
          <p:grpSpPr bwMode="auto">
            <a:xfrm>
              <a:off x="5241" y="1545"/>
              <a:ext cx="78" cy="40"/>
              <a:chOff x="5241" y="1545"/>
              <a:chExt cx="78" cy="40"/>
            </a:xfrm>
          </p:grpSpPr>
          <p:sp>
            <p:nvSpPr>
              <p:cNvPr id="1076" name="Freeform 572"/>
              <p:cNvSpPr>
                <a:spLocks/>
              </p:cNvSpPr>
              <p:nvPr/>
            </p:nvSpPr>
            <p:spPr bwMode="auto">
              <a:xfrm>
                <a:off x="5241" y="1545"/>
                <a:ext cx="78" cy="40"/>
              </a:xfrm>
              <a:custGeom>
                <a:avLst/>
                <a:gdLst>
                  <a:gd name="T0" fmla="*/ 14 w 78"/>
                  <a:gd name="T1" fmla="*/ 12 h 40"/>
                  <a:gd name="T2" fmla="*/ 22 w 78"/>
                  <a:gd name="T3" fmla="*/ 12 h 40"/>
                  <a:gd name="T4" fmla="*/ 30 w 78"/>
                  <a:gd name="T5" fmla="*/ 8 h 40"/>
                  <a:gd name="T6" fmla="*/ 34 w 78"/>
                  <a:gd name="T7" fmla="*/ 4 h 40"/>
                  <a:gd name="T8" fmla="*/ 36 w 78"/>
                  <a:gd name="T9" fmla="*/ 4 h 40"/>
                  <a:gd name="T10" fmla="*/ 44 w 78"/>
                  <a:gd name="T11" fmla="*/ 2 h 40"/>
                  <a:gd name="T12" fmla="*/ 50 w 78"/>
                  <a:gd name="T13" fmla="*/ 0 h 40"/>
                  <a:gd name="T14" fmla="*/ 56 w 78"/>
                  <a:gd name="T15" fmla="*/ 0 h 40"/>
                  <a:gd name="T16" fmla="*/ 58 w 78"/>
                  <a:gd name="T17" fmla="*/ 0 h 40"/>
                  <a:gd name="T18" fmla="*/ 64 w 78"/>
                  <a:gd name="T19" fmla="*/ 2 h 40"/>
                  <a:gd name="T20" fmla="*/ 70 w 78"/>
                  <a:gd name="T21" fmla="*/ 4 h 40"/>
                  <a:gd name="T22" fmla="*/ 74 w 78"/>
                  <a:gd name="T23" fmla="*/ 6 h 40"/>
                  <a:gd name="T24" fmla="*/ 76 w 78"/>
                  <a:gd name="T25" fmla="*/ 6 h 40"/>
                  <a:gd name="T26" fmla="*/ 76 w 78"/>
                  <a:gd name="T27" fmla="*/ 8 h 40"/>
                  <a:gd name="T28" fmla="*/ 76 w 78"/>
                  <a:gd name="T29" fmla="*/ 10 h 40"/>
                  <a:gd name="T30" fmla="*/ 76 w 78"/>
                  <a:gd name="T31" fmla="*/ 10 h 40"/>
                  <a:gd name="T32" fmla="*/ 74 w 78"/>
                  <a:gd name="T33" fmla="*/ 12 h 40"/>
                  <a:gd name="T34" fmla="*/ 76 w 78"/>
                  <a:gd name="T35" fmla="*/ 12 h 40"/>
                  <a:gd name="T36" fmla="*/ 78 w 78"/>
                  <a:gd name="T37" fmla="*/ 14 h 40"/>
                  <a:gd name="T38" fmla="*/ 78 w 78"/>
                  <a:gd name="T39" fmla="*/ 16 h 40"/>
                  <a:gd name="T40" fmla="*/ 78 w 78"/>
                  <a:gd name="T41" fmla="*/ 18 h 40"/>
                  <a:gd name="T42" fmla="*/ 76 w 78"/>
                  <a:gd name="T43" fmla="*/ 20 h 40"/>
                  <a:gd name="T44" fmla="*/ 74 w 78"/>
                  <a:gd name="T45" fmla="*/ 20 h 40"/>
                  <a:gd name="T46" fmla="*/ 72 w 78"/>
                  <a:gd name="T47" fmla="*/ 18 h 40"/>
                  <a:gd name="T48" fmla="*/ 76 w 78"/>
                  <a:gd name="T49" fmla="*/ 22 h 40"/>
                  <a:gd name="T50" fmla="*/ 76 w 78"/>
                  <a:gd name="T51" fmla="*/ 24 h 40"/>
                  <a:gd name="T52" fmla="*/ 76 w 78"/>
                  <a:gd name="T53" fmla="*/ 24 h 40"/>
                  <a:gd name="T54" fmla="*/ 76 w 78"/>
                  <a:gd name="T55" fmla="*/ 26 h 40"/>
                  <a:gd name="T56" fmla="*/ 76 w 78"/>
                  <a:gd name="T57" fmla="*/ 28 h 40"/>
                  <a:gd name="T58" fmla="*/ 74 w 78"/>
                  <a:gd name="T59" fmla="*/ 28 h 40"/>
                  <a:gd name="T60" fmla="*/ 72 w 78"/>
                  <a:gd name="T61" fmla="*/ 28 h 40"/>
                  <a:gd name="T62" fmla="*/ 68 w 78"/>
                  <a:gd name="T63" fmla="*/ 24 h 40"/>
                  <a:gd name="T64" fmla="*/ 68 w 78"/>
                  <a:gd name="T65" fmla="*/ 30 h 40"/>
                  <a:gd name="T66" fmla="*/ 68 w 78"/>
                  <a:gd name="T67" fmla="*/ 32 h 40"/>
                  <a:gd name="T68" fmla="*/ 66 w 78"/>
                  <a:gd name="T69" fmla="*/ 34 h 40"/>
                  <a:gd name="T70" fmla="*/ 64 w 78"/>
                  <a:gd name="T71" fmla="*/ 34 h 40"/>
                  <a:gd name="T72" fmla="*/ 64 w 78"/>
                  <a:gd name="T73" fmla="*/ 34 h 40"/>
                  <a:gd name="T74" fmla="*/ 60 w 78"/>
                  <a:gd name="T75" fmla="*/ 32 h 40"/>
                  <a:gd name="T76" fmla="*/ 58 w 78"/>
                  <a:gd name="T77" fmla="*/ 32 h 40"/>
                  <a:gd name="T78" fmla="*/ 54 w 78"/>
                  <a:gd name="T79" fmla="*/ 32 h 40"/>
                  <a:gd name="T80" fmla="*/ 52 w 78"/>
                  <a:gd name="T81" fmla="*/ 34 h 40"/>
                  <a:gd name="T82" fmla="*/ 50 w 78"/>
                  <a:gd name="T83" fmla="*/ 36 h 40"/>
                  <a:gd name="T84" fmla="*/ 46 w 78"/>
                  <a:gd name="T85" fmla="*/ 38 h 40"/>
                  <a:gd name="T86" fmla="*/ 38 w 78"/>
                  <a:gd name="T87" fmla="*/ 40 h 40"/>
                  <a:gd name="T88" fmla="*/ 30 w 78"/>
                  <a:gd name="T89" fmla="*/ 40 h 40"/>
                  <a:gd name="T90" fmla="*/ 24 w 78"/>
                  <a:gd name="T91" fmla="*/ 38 h 40"/>
                  <a:gd name="T92" fmla="*/ 16 w 78"/>
                  <a:gd name="T93" fmla="*/ 38 h 40"/>
                  <a:gd name="T94" fmla="*/ 2 w 78"/>
                  <a:gd name="T95" fmla="*/ 38 h 40"/>
                  <a:gd name="T96" fmla="*/ 0 w 78"/>
                  <a:gd name="T97" fmla="*/ 24 h 40"/>
                  <a:gd name="T98" fmla="*/ 2 w 78"/>
                  <a:gd name="T99" fmla="*/ 18 h 40"/>
                  <a:gd name="T100" fmla="*/ 14 w 78"/>
                  <a:gd name="T101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40">
                    <a:moveTo>
                      <a:pt x="14" y="12"/>
                    </a:moveTo>
                    <a:lnTo>
                      <a:pt x="22" y="12"/>
                    </a:lnTo>
                    <a:lnTo>
                      <a:pt x="30" y="8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44" y="2"/>
                    </a:lnTo>
                    <a:lnTo>
                      <a:pt x="50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4" y="2"/>
                    </a:lnTo>
                    <a:lnTo>
                      <a:pt x="70" y="4"/>
                    </a:lnTo>
                    <a:lnTo>
                      <a:pt x="74" y="6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4" y="12"/>
                    </a:lnTo>
                    <a:lnTo>
                      <a:pt x="76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8" y="18"/>
                    </a:lnTo>
                    <a:lnTo>
                      <a:pt x="76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76" y="22"/>
                    </a:lnTo>
                    <a:lnTo>
                      <a:pt x="76" y="24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6" y="28"/>
                    </a:lnTo>
                    <a:lnTo>
                      <a:pt x="74" y="28"/>
                    </a:lnTo>
                    <a:lnTo>
                      <a:pt x="72" y="28"/>
                    </a:lnTo>
                    <a:lnTo>
                      <a:pt x="68" y="24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0" y="32"/>
                    </a:lnTo>
                    <a:lnTo>
                      <a:pt x="58" y="32"/>
                    </a:lnTo>
                    <a:lnTo>
                      <a:pt x="54" y="32"/>
                    </a:lnTo>
                    <a:lnTo>
                      <a:pt x="52" y="34"/>
                    </a:lnTo>
                    <a:lnTo>
                      <a:pt x="50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40"/>
                    </a:lnTo>
                    <a:lnTo>
                      <a:pt x="24" y="38"/>
                    </a:lnTo>
                    <a:lnTo>
                      <a:pt x="16" y="38"/>
                    </a:lnTo>
                    <a:lnTo>
                      <a:pt x="2" y="38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77" name="Freeform 573"/>
              <p:cNvSpPr>
                <a:spLocks/>
              </p:cNvSpPr>
              <p:nvPr/>
            </p:nvSpPr>
            <p:spPr bwMode="auto">
              <a:xfrm>
                <a:off x="5241" y="1545"/>
                <a:ext cx="78" cy="40"/>
              </a:xfrm>
              <a:custGeom>
                <a:avLst/>
                <a:gdLst>
                  <a:gd name="T0" fmla="*/ 14 w 78"/>
                  <a:gd name="T1" fmla="*/ 12 h 40"/>
                  <a:gd name="T2" fmla="*/ 22 w 78"/>
                  <a:gd name="T3" fmla="*/ 12 h 40"/>
                  <a:gd name="T4" fmla="*/ 30 w 78"/>
                  <a:gd name="T5" fmla="*/ 8 h 40"/>
                  <a:gd name="T6" fmla="*/ 34 w 78"/>
                  <a:gd name="T7" fmla="*/ 4 h 40"/>
                  <a:gd name="T8" fmla="*/ 36 w 78"/>
                  <a:gd name="T9" fmla="*/ 4 h 40"/>
                  <a:gd name="T10" fmla="*/ 44 w 78"/>
                  <a:gd name="T11" fmla="*/ 2 h 40"/>
                  <a:gd name="T12" fmla="*/ 50 w 78"/>
                  <a:gd name="T13" fmla="*/ 0 h 40"/>
                  <a:gd name="T14" fmla="*/ 56 w 78"/>
                  <a:gd name="T15" fmla="*/ 0 h 40"/>
                  <a:gd name="T16" fmla="*/ 58 w 78"/>
                  <a:gd name="T17" fmla="*/ 0 h 40"/>
                  <a:gd name="T18" fmla="*/ 64 w 78"/>
                  <a:gd name="T19" fmla="*/ 2 h 40"/>
                  <a:gd name="T20" fmla="*/ 70 w 78"/>
                  <a:gd name="T21" fmla="*/ 4 h 40"/>
                  <a:gd name="T22" fmla="*/ 74 w 78"/>
                  <a:gd name="T23" fmla="*/ 6 h 40"/>
                  <a:gd name="T24" fmla="*/ 76 w 78"/>
                  <a:gd name="T25" fmla="*/ 6 h 40"/>
                  <a:gd name="T26" fmla="*/ 76 w 78"/>
                  <a:gd name="T27" fmla="*/ 8 h 40"/>
                  <a:gd name="T28" fmla="*/ 76 w 78"/>
                  <a:gd name="T29" fmla="*/ 10 h 40"/>
                  <a:gd name="T30" fmla="*/ 76 w 78"/>
                  <a:gd name="T31" fmla="*/ 10 h 40"/>
                  <a:gd name="T32" fmla="*/ 74 w 78"/>
                  <a:gd name="T33" fmla="*/ 12 h 40"/>
                  <a:gd name="T34" fmla="*/ 76 w 78"/>
                  <a:gd name="T35" fmla="*/ 12 h 40"/>
                  <a:gd name="T36" fmla="*/ 78 w 78"/>
                  <a:gd name="T37" fmla="*/ 14 h 40"/>
                  <a:gd name="T38" fmla="*/ 78 w 78"/>
                  <a:gd name="T39" fmla="*/ 16 h 40"/>
                  <a:gd name="T40" fmla="*/ 78 w 78"/>
                  <a:gd name="T41" fmla="*/ 18 h 40"/>
                  <a:gd name="T42" fmla="*/ 76 w 78"/>
                  <a:gd name="T43" fmla="*/ 20 h 40"/>
                  <a:gd name="T44" fmla="*/ 74 w 78"/>
                  <a:gd name="T45" fmla="*/ 20 h 40"/>
                  <a:gd name="T46" fmla="*/ 72 w 78"/>
                  <a:gd name="T47" fmla="*/ 18 h 40"/>
                  <a:gd name="T48" fmla="*/ 76 w 78"/>
                  <a:gd name="T49" fmla="*/ 22 h 40"/>
                  <a:gd name="T50" fmla="*/ 76 w 78"/>
                  <a:gd name="T51" fmla="*/ 24 h 40"/>
                  <a:gd name="T52" fmla="*/ 76 w 78"/>
                  <a:gd name="T53" fmla="*/ 24 h 40"/>
                  <a:gd name="T54" fmla="*/ 76 w 78"/>
                  <a:gd name="T55" fmla="*/ 26 h 40"/>
                  <a:gd name="T56" fmla="*/ 76 w 78"/>
                  <a:gd name="T57" fmla="*/ 28 h 40"/>
                  <a:gd name="T58" fmla="*/ 74 w 78"/>
                  <a:gd name="T59" fmla="*/ 28 h 40"/>
                  <a:gd name="T60" fmla="*/ 72 w 78"/>
                  <a:gd name="T61" fmla="*/ 28 h 40"/>
                  <a:gd name="T62" fmla="*/ 68 w 78"/>
                  <a:gd name="T63" fmla="*/ 24 h 40"/>
                  <a:gd name="T64" fmla="*/ 68 w 78"/>
                  <a:gd name="T65" fmla="*/ 30 h 40"/>
                  <a:gd name="T66" fmla="*/ 68 w 78"/>
                  <a:gd name="T67" fmla="*/ 32 h 40"/>
                  <a:gd name="T68" fmla="*/ 66 w 78"/>
                  <a:gd name="T69" fmla="*/ 34 h 40"/>
                  <a:gd name="T70" fmla="*/ 64 w 78"/>
                  <a:gd name="T71" fmla="*/ 34 h 40"/>
                  <a:gd name="T72" fmla="*/ 64 w 78"/>
                  <a:gd name="T73" fmla="*/ 34 h 40"/>
                  <a:gd name="T74" fmla="*/ 60 w 78"/>
                  <a:gd name="T75" fmla="*/ 32 h 40"/>
                  <a:gd name="T76" fmla="*/ 58 w 78"/>
                  <a:gd name="T77" fmla="*/ 32 h 40"/>
                  <a:gd name="T78" fmla="*/ 54 w 78"/>
                  <a:gd name="T79" fmla="*/ 32 h 40"/>
                  <a:gd name="T80" fmla="*/ 52 w 78"/>
                  <a:gd name="T81" fmla="*/ 34 h 40"/>
                  <a:gd name="T82" fmla="*/ 50 w 78"/>
                  <a:gd name="T83" fmla="*/ 36 h 40"/>
                  <a:gd name="T84" fmla="*/ 46 w 78"/>
                  <a:gd name="T85" fmla="*/ 38 h 40"/>
                  <a:gd name="T86" fmla="*/ 38 w 78"/>
                  <a:gd name="T87" fmla="*/ 40 h 40"/>
                  <a:gd name="T88" fmla="*/ 30 w 78"/>
                  <a:gd name="T89" fmla="*/ 40 h 40"/>
                  <a:gd name="T90" fmla="*/ 24 w 78"/>
                  <a:gd name="T91" fmla="*/ 38 h 40"/>
                  <a:gd name="T92" fmla="*/ 16 w 78"/>
                  <a:gd name="T93" fmla="*/ 38 h 40"/>
                  <a:gd name="T94" fmla="*/ 2 w 78"/>
                  <a:gd name="T95" fmla="*/ 38 h 40"/>
                  <a:gd name="T96" fmla="*/ 0 w 78"/>
                  <a:gd name="T97" fmla="*/ 24 h 40"/>
                  <a:gd name="T98" fmla="*/ 2 w 78"/>
                  <a:gd name="T99" fmla="*/ 18 h 40"/>
                  <a:gd name="T100" fmla="*/ 14 w 78"/>
                  <a:gd name="T101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40">
                    <a:moveTo>
                      <a:pt x="14" y="12"/>
                    </a:moveTo>
                    <a:lnTo>
                      <a:pt x="22" y="12"/>
                    </a:lnTo>
                    <a:lnTo>
                      <a:pt x="30" y="8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44" y="2"/>
                    </a:lnTo>
                    <a:lnTo>
                      <a:pt x="50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4" y="2"/>
                    </a:lnTo>
                    <a:lnTo>
                      <a:pt x="70" y="4"/>
                    </a:lnTo>
                    <a:lnTo>
                      <a:pt x="74" y="6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4" y="12"/>
                    </a:lnTo>
                    <a:lnTo>
                      <a:pt x="76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8" y="18"/>
                    </a:lnTo>
                    <a:lnTo>
                      <a:pt x="76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76" y="22"/>
                    </a:lnTo>
                    <a:lnTo>
                      <a:pt x="76" y="24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6" y="28"/>
                    </a:lnTo>
                    <a:lnTo>
                      <a:pt x="74" y="28"/>
                    </a:lnTo>
                    <a:lnTo>
                      <a:pt x="72" y="28"/>
                    </a:lnTo>
                    <a:lnTo>
                      <a:pt x="68" y="24"/>
                    </a:lnTo>
                    <a:lnTo>
                      <a:pt x="68" y="30"/>
                    </a:lnTo>
                    <a:lnTo>
                      <a:pt x="68" y="32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64" y="34"/>
                    </a:lnTo>
                    <a:lnTo>
                      <a:pt x="60" y="32"/>
                    </a:lnTo>
                    <a:lnTo>
                      <a:pt x="58" y="32"/>
                    </a:lnTo>
                    <a:lnTo>
                      <a:pt x="54" y="32"/>
                    </a:lnTo>
                    <a:lnTo>
                      <a:pt x="52" y="34"/>
                    </a:lnTo>
                    <a:lnTo>
                      <a:pt x="50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40"/>
                    </a:lnTo>
                    <a:lnTo>
                      <a:pt x="24" y="38"/>
                    </a:lnTo>
                    <a:lnTo>
                      <a:pt x="16" y="38"/>
                    </a:lnTo>
                    <a:lnTo>
                      <a:pt x="2" y="38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14" y="12"/>
                    </a:lnTo>
                  </a:path>
                </a:pathLst>
              </a:custGeom>
              <a:noFill/>
              <a:ln w="12700">
                <a:solidFill>
                  <a:srgbClr val="402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4" name="Freeform 574"/>
            <p:cNvSpPr>
              <a:spLocks/>
            </p:cNvSpPr>
            <p:nvPr/>
          </p:nvSpPr>
          <p:spPr bwMode="auto">
            <a:xfrm>
              <a:off x="5305" y="1555"/>
              <a:ext cx="10" cy="1"/>
            </a:xfrm>
            <a:custGeom>
              <a:avLst/>
              <a:gdLst>
                <a:gd name="T0" fmla="*/ 10 w 10"/>
                <a:gd name="T1" fmla="*/ 6 w 10"/>
                <a:gd name="T2" fmla="*/ 4 w 10"/>
                <a:gd name="T3" fmla="*/ 0 w 10"/>
                <a:gd name="T4" fmla="*/ 0 w 10"/>
                <a:gd name="T5" fmla="*/ 4 w 10"/>
                <a:gd name="T6" fmla="*/ 10 w 10"/>
                <a:gd name="T7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25" name="Freeform 575"/>
            <p:cNvSpPr>
              <a:spLocks/>
            </p:cNvSpPr>
            <p:nvPr/>
          </p:nvSpPr>
          <p:spPr bwMode="auto">
            <a:xfrm>
              <a:off x="5289" y="1561"/>
              <a:ext cx="24" cy="2"/>
            </a:xfrm>
            <a:custGeom>
              <a:avLst/>
              <a:gdLst>
                <a:gd name="T0" fmla="*/ 24 w 24"/>
                <a:gd name="T1" fmla="*/ 0 h 2"/>
                <a:gd name="T2" fmla="*/ 20 w 24"/>
                <a:gd name="T3" fmla="*/ 0 h 2"/>
                <a:gd name="T4" fmla="*/ 16 w 24"/>
                <a:gd name="T5" fmla="*/ 0 h 2"/>
                <a:gd name="T6" fmla="*/ 12 w 24"/>
                <a:gd name="T7" fmla="*/ 0 h 2"/>
                <a:gd name="T8" fmla="*/ 6 w 24"/>
                <a:gd name="T9" fmla="*/ 0 h 2"/>
                <a:gd name="T10" fmla="*/ 0 w 24"/>
                <a:gd name="T11" fmla="*/ 0 h 2"/>
                <a:gd name="T12" fmla="*/ 10 w 24"/>
                <a:gd name="T13" fmla="*/ 0 h 2"/>
                <a:gd name="T14" fmla="*/ 14 w 24"/>
                <a:gd name="T15" fmla="*/ 0 h 2"/>
                <a:gd name="T16" fmla="*/ 20 w 24"/>
                <a:gd name="T17" fmla="*/ 0 h 2"/>
                <a:gd name="T18" fmla="*/ 24 w 24"/>
                <a:gd name="T19" fmla="*/ 2 h 2"/>
                <a:gd name="T20" fmla="*/ 24 w 2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">
                  <a:moveTo>
                    <a:pt x="24" y="0"/>
                  </a:move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26" name="Freeform 576"/>
            <p:cNvSpPr>
              <a:spLocks/>
            </p:cNvSpPr>
            <p:nvPr/>
          </p:nvSpPr>
          <p:spPr bwMode="auto">
            <a:xfrm>
              <a:off x="5293" y="1569"/>
              <a:ext cx="14" cy="1"/>
            </a:xfrm>
            <a:custGeom>
              <a:avLst/>
              <a:gdLst>
                <a:gd name="T0" fmla="*/ 14 w 14"/>
                <a:gd name="T1" fmla="*/ 12 w 14"/>
                <a:gd name="T2" fmla="*/ 8 w 14"/>
                <a:gd name="T3" fmla="*/ 4 w 14"/>
                <a:gd name="T4" fmla="*/ 2 w 14"/>
                <a:gd name="T5" fmla="*/ 0 w 14"/>
                <a:gd name="T6" fmla="*/ 0 w 14"/>
                <a:gd name="T7" fmla="*/ 4 w 14"/>
                <a:gd name="T8" fmla="*/ 8 w 14"/>
                <a:gd name="T9" fmla="*/ 12 w 14"/>
                <a:gd name="T10" fmla="*/ 14 w 14"/>
                <a:gd name="T11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27" name="Group 577"/>
            <p:cNvGrpSpPr>
              <a:grpSpLocks/>
            </p:cNvGrpSpPr>
            <p:nvPr/>
          </p:nvGrpSpPr>
          <p:grpSpPr bwMode="auto">
            <a:xfrm>
              <a:off x="5283" y="1485"/>
              <a:ext cx="99" cy="130"/>
              <a:chOff x="5283" y="1485"/>
              <a:chExt cx="99" cy="130"/>
            </a:xfrm>
          </p:grpSpPr>
          <p:sp>
            <p:nvSpPr>
              <p:cNvPr id="1074" name="Freeform 578"/>
              <p:cNvSpPr>
                <a:spLocks/>
              </p:cNvSpPr>
              <p:nvPr/>
            </p:nvSpPr>
            <p:spPr bwMode="auto">
              <a:xfrm>
                <a:off x="5283" y="1485"/>
                <a:ext cx="99" cy="130"/>
              </a:xfrm>
              <a:custGeom>
                <a:avLst/>
                <a:gdLst>
                  <a:gd name="T0" fmla="*/ 0 w 99"/>
                  <a:gd name="T1" fmla="*/ 108 h 130"/>
                  <a:gd name="T2" fmla="*/ 26 w 99"/>
                  <a:gd name="T3" fmla="*/ 0 h 130"/>
                  <a:gd name="T4" fmla="*/ 99 w 99"/>
                  <a:gd name="T5" fmla="*/ 18 h 130"/>
                  <a:gd name="T6" fmla="*/ 73 w 99"/>
                  <a:gd name="T7" fmla="*/ 130 h 130"/>
                  <a:gd name="T8" fmla="*/ 0 w 99"/>
                  <a:gd name="T9" fmla="*/ 10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30">
                    <a:moveTo>
                      <a:pt x="0" y="108"/>
                    </a:moveTo>
                    <a:lnTo>
                      <a:pt x="26" y="0"/>
                    </a:lnTo>
                    <a:lnTo>
                      <a:pt x="99" y="18"/>
                    </a:lnTo>
                    <a:lnTo>
                      <a:pt x="73" y="13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75" name="Freeform 579"/>
              <p:cNvSpPr>
                <a:spLocks/>
              </p:cNvSpPr>
              <p:nvPr/>
            </p:nvSpPr>
            <p:spPr bwMode="auto">
              <a:xfrm>
                <a:off x="5283" y="1485"/>
                <a:ext cx="99" cy="130"/>
              </a:xfrm>
              <a:custGeom>
                <a:avLst/>
                <a:gdLst>
                  <a:gd name="T0" fmla="*/ 0 w 99"/>
                  <a:gd name="T1" fmla="*/ 108 h 130"/>
                  <a:gd name="T2" fmla="*/ 26 w 99"/>
                  <a:gd name="T3" fmla="*/ 0 h 130"/>
                  <a:gd name="T4" fmla="*/ 99 w 99"/>
                  <a:gd name="T5" fmla="*/ 18 h 130"/>
                  <a:gd name="T6" fmla="*/ 73 w 99"/>
                  <a:gd name="T7" fmla="*/ 130 h 130"/>
                  <a:gd name="T8" fmla="*/ 0 w 99"/>
                  <a:gd name="T9" fmla="*/ 10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30">
                    <a:moveTo>
                      <a:pt x="0" y="108"/>
                    </a:moveTo>
                    <a:lnTo>
                      <a:pt x="26" y="0"/>
                    </a:lnTo>
                    <a:lnTo>
                      <a:pt x="99" y="18"/>
                    </a:lnTo>
                    <a:lnTo>
                      <a:pt x="73" y="130"/>
                    </a:lnTo>
                    <a:lnTo>
                      <a:pt x="0" y="10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28" name="Group 580"/>
            <p:cNvGrpSpPr>
              <a:grpSpLocks/>
            </p:cNvGrpSpPr>
            <p:nvPr/>
          </p:nvGrpSpPr>
          <p:grpSpPr bwMode="auto">
            <a:xfrm>
              <a:off x="5269" y="1549"/>
              <a:ext cx="34" cy="24"/>
              <a:chOff x="5269" y="1549"/>
              <a:chExt cx="34" cy="24"/>
            </a:xfrm>
          </p:grpSpPr>
          <p:sp>
            <p:nvSpPr>
              <p:cNvPr id="1071" name="Freeform 581"/>
              <p:cNvSpPr>
                <a:spLocks/>
              </p:cNvSpPr>
              <p:nvPr/>
            </p:nvSpPr>
            <p:spPr bwMode="auto">
              <a:xfrm>
                <a:off x="5281" y="1551"/>
                <a:ext cx="22" cy="12"/>
              </a:xfrm>
              <a:custGeom>
                <a:avLst/>
                <a:gdLst>
                  <a:gd name="T0" fmla="*/ 8 w 22"/>
                  <a:gd name="T1" fmla="*/ 0 h 12"/>
                  <a:gd name="T2" fmla="*/ 12 w 22"/>
                  <a:gd name="T3" fmla="*/ 0 h 12"/>
                  <a:gd name="T4" fmla="*/ 16 w 22"/>
                  <a:gd name="T5" fmla="*/ 0 h 12"/>
                  <a:gd name="T6" fmla="*/ 20 w 22"/>
                  <a:gd name="T7" fmla="*/ 0 h 12"/>
                  <a:gd name="T8" fmla="*/ 20 w 22"/>
                  <a:gd name="T9" fmla="*/ 0 h 12"/>
                  <a:gd name="T10" fmla="*/ 22 w 22"/>
                  <a:gd name="T11" fmla="*/ 0 h 12"/>
                  <a:gd name="T12" fmla="*/ 22 w 22"/>
                  <a:gd name="T13" fmla="*/ 2 h 12"/>
                  <a:gd name="T14" fmla="*/ 22 w 22"/>
                  <a:gd name="T15" fmla="*/ 2 h 12"/>
                  <a:gd name="T16" fmla="*/ 20 w 22"/>
                  <a:gd name="T17" fmla="*/ 4 h 12"/>
                  <a:gd name="T18" fmla="*/ 16 w 22"/>
                  <a:gd name="T19" fmla="*/ 6 h 12"/>
                  <a:gd name="T20" fmla="*/ 12 w 22"/>
                  <a:gd name="T21" fmla="*/ 8 h 12"/>
                  <a:gd name="T22" fmla="*/ 8 w 22"/>
                  <a:gd name="T23" fmla="*/ 8 h 12"/>
                  <a:gd name="T24" fmla="*/ 6 w 22"/>
                  <a:gd name="T25" fmla="*/ 10 h 12"/>
                  <a:gd name="T26" fmla="*/ 4 w 22"/>
                  <a:gd name="T27" fmla="*/ 10 h 12"/>
                  <a:gd name="T28" fmla="*/ 2 w 22"/>
                  <a:gd name="T29" fmla="*/ 12 h 12"/>
                  <a:gd name="T30" fmla="*/ 0 w 22"/>
                  <a:gd name="T31" fmla="*/ 2 h 12"/>
                  <a:gd name="T32" fmla="*/ 2 w 22"/>
                  <a:gd name="T33" fmla="*/ 2 h 12"/>
                  <a:gd name="T34" fmla="*/ 4 w 22"/>
                  <a:gd name="T35" fmla="*/ 0 h 12"/>
                  <a:gd name="T36" fmla="*/ 8 w 22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" h="12">
                    <a:moveTo>
                      <a:pt x="8" y="0"/>
                    </a:moveTo>
                    <a:lnTo>
                      <a:pt x="12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72" name="Freeform 582"/>
              <p:cNvSpPr>
                <a:spLocks/>
              </p:cNvSpPr>
              <p:nvPr/>
            </p:nvSpPr>
            <p:spPr bwMode="auto">
              <a:xfrm>
                <a:off x="5275" y="1549"/>
                <a:ext cx="28" cy="2"/>
              </a:xfrm>
              <a:custGeom>
                <a:avLst/>
                <a:gdLst>
                  <a:gd name="T0" fmla="*/ 6 w 28"/>
                  <a:gd name="T1" fmla="*/ 2 h 2"/>
                  <a:gd name="T2" fmla="*/ 8 w 28"/>
                  <a:gd name="T3" fmla="*/ 2 h 2"/>
                  <a:gd name="T4" fmla="*/ 12 w 28"/>
                  <a:gd name="T5" fmla="*/ 2 h 2"/>
                  <a:gd name="T6" fmla="*/ 16 w 28"/>
                  <a:gd name="T7" fmla="*/ 0 h 2"/>
                  <a:gd name="T8" fmla="*/ 18 w 28"/>
                  <a:gd name="T9" fmla="*/ 0 h 2"/>
                  <a:gd name="T10" fmla="*/ 22 w 28"/>
                  <a:gd name="T11" fmla="*/ 0 h 2"/>
                  <a:gd name="T12" fmla="*/ 28 w 28"/>
                  <a:gd name="T13" fmla="*/ 0 h 2"/>
                  <a:gd name="T14" fmla="*/ 26 w 28"/>
                  <a:gd name="T15" fmla="*/ 0 h 2"/>
                  <a:gd name="T16" fmla="*/ 20 w 28"/>
                  <a:gd name="T17" fmla="*/ 0 h 2"/>
                  <a:gd name="T18" fmla="*/ 14 w 28"/>
                  <a:gd name="T19" fmla="*/ 0 h 2"/>
                  <a:gd name="T20" fmla="*/ 14 w 28"/>
                  <a:gd name="T21" fmla="*/ 0 h 2"/>
                  <a:gd name="T22" fmla="*/ 8 w 28"/>
                  <a:gd name="T23" fmla="*/ 0 h 2"/>
                  <a:gd name="T24" fmla="*/ 6 w 28"/>
                  <a:gd name="T25" fmla="*/ 0 h 2"/>
                  <a:gd name="T26" fmla="*/ 0 w 28"/>
                  <a:gd name="T27" fmla="*/ 2 h 2"/>
                  <a:gd name="T28" fmla="*/ 6 w 28"/>
                  <a:gd name="T2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2">
                    <a:moveTo>
                      <a:pt x="6" y="2"/>
                    </a:moveTo>
                    <a:lnTo>
                      <a:pt x="8" y="2"/>
                    </a:lnTo>
                    <a:lnTo>
                      <a:pt x="12" y="2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73" name="Freeform 583"/>
              <p:cNvSpPr>
                <a:spLocks/>
              </p:cNvSpPr>
              <p:nvPr/>
            </p:nvSpPr>
            <p:spPr bwMode="auto">
              <a:xfrm>
                <a:off x="5269" y="1551"/>
                <a:ext cx="34" cy="22"/>
              </a:xfrm>
              <a:custGeom>
                <a:avLst/>
                <a:gdLst>
                  <a:gd name="T0" fmla="*/ 34 w 34"/>
                  <a:gd name="T1" fmla="*/ 0 h 22"/>
                  <a:gd name="T2" fmla="*/ 32 w 34"/>
                  <a:gd name="T3" fmla="*/ 0 h 22"/>
                  <a:gd name="T4" fmla="*/ 34 w 34"/>
                  <a:gd name="T5" fmla="*/ 2 h 22"/>
                  <a:gd name="T6" fmla="*/ 32 w 34"/>
                  <a:gd name="T7" fmla="*/ 4 h 22"/>
                  <a:gd name="T8" fmla="*/ 28 w 34"/>
                  <a:gd name="T9" fmla="*/ 6 h 22"/>
                  <a:gd name="T10" fmla="*/ 24 w 34"/>
                  <a:gd name="T11" fmla="*/ 8 h 22"/>
                  <a:gd name="T12" fmla="*/ 22 w 34"/>
                  <a:gd name="T13" fmla="*/ 8 h 22"/>
                  <a:gd name="T14" fmla="*/ 18 w 34"/>
                  <a:gd name="T15" fmla="*/ 10 h 22"/>
                  <a:gd name="T16" fmla="*/ 16 w 34"/>
                  <a:gd name="T17" fmla="*/ 10 h 22"/>
                  <a:gd name="T18" fmla="*/ 12 w 34"/>
                  <a:gd name="T19" fmla="*/ 14 h 22"/>
                  <a:gd name="T20" fmla="*/ 12 w 34"/>
                  <a:gd name="T21" fmla="*/ 16 h 22"/>
                  <a:gd name="T22" fmla="*/ 8 w 34"/>
                  <a:gd name="T23" fmla="*/ 20 h 22"/>
                  <a:gd name="T24" fmla="*/ 2 w 34"/>
                  <a:gd name="T25" fmla="*/ 22 h 22"/>
                  <a:gd name="T26" fmla="*/ 0 w 34"/>
                  <a:gd name="T27" fmla="*/ 22 h 22"/>
                  <a:gd name="T28" fmla="*/ 4 w 34"/>
                  <a:gd name="T29" fmla="*/ 22 h 22"/>
                  <a:gd name="T30" fmla="*/ 10 w 34"/>
                  <a:gd name="T31" fmla="*/ 22 h 22"/>
                  <a:gd name="T32" fmla="*/ 14 w 34"/>
                  <a:gd name="T33" fmla="*/ 20 h 22"/>
                  <a:gd name="T34" fmla="*/ 14 w 34"/>
                  <a:gd name="T35" fmla="*/ 16 h 22"/>
                  <a:gd name="T36" fmla="*/ 16 w 34"/>
                  <a:gd name="T37" fmla="*/ 14 h 22"/>
                  <a:gd name="T38" fmla="*/ 18 w 34"/>
                  <a:gd name="T39" fmla="*/ 10 h 22"/>
                  <a:gd name="T40" fmla="*/ 22 w 34"/>
                  <a:gd name="T41" fmla="*/ 10 h 22"/>
                  <a:gd name="T42" fmla="*/ 24 w 34"/>
                  <a:gd name="T43" fmla="*/ 8 h 22"/>
                  <a:gd name="T44" fmla="*/ 28 w 34"/>
                  <a:gd name="T45" fmla="*/ 8 h 22"/>
                  <a:gd name="T46" fmla="*/ 30 w 34"/>
                  <a:gd name="T47" fmla="*/ 6 h 22"/>
                  <a:gd name="T48" fmla="*/ 32 w 34"/>
                  <a:gd name="T49" fmla="*/ 4 h 22"/>
                  <a:gd name="T50" fmla="*/ 34 w 34"/>
                  <a:gd name="T51" fmla="*/ 2 h 22"/>
                  <a:gd name="T52" fmla="*/ 34 w 34"/>
                  <a:gd name="T5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2" y="0"/>
                    </a:lnTo>
                    <a:lnTo>
                      <a:pt x="34" y="2"/>
                    </a:lnTo>
                    <a:lnTo>
                      <a:pt x="32" y="4"/>
                    </a:lnTo>
                    <a:lnTo>
                      <a:pt x="28" y="6"/>
                    </a:lnTo>
                    <a:lnTo>
                      <a:pt x="24" y="8"/>
                    </a:lnTo>
                    <a:lnTo>
                      <a:pt x="22" y="8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8" y="20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10" y="22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8"/>
                    </a:lnTo>
                    <a:lnTo>
                      <a:pt x="30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29" name="Freeform 584"/>
            <p:cNvSpPr>
              <a:spLocks/>
            </p:cNvSpPr>
            <p:nvPr/>
          </p:nvSpPr>
          <p:spPr bwMode="auto">
            <a:xfrm>
              <a:off x="5299" y="1551"/>
              <a:ext cx="1" cy="2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30" name="Group 585"/>
            <p:cNvGrpSpPr>
              <a:grpSpLocks/>
            </p:cNvGrpSpPr>
            <p:nvPr/>
          </p:nvGrpSpPr>
          <p:grpSpPr bwMode="auto">
            <a:xfrm>
              <a:off x="5022" y="1284"/>
              <a:ext cx="143" cy="195"/>
              <a:chOff x="5022" y="1284"/>
              <a:chExt cx="143" cy="195"/>
            </a:xfrm>
          </p:grpSpPr>
          <p:sp>
            <p:nvSpPr>
              <p:cNvPr id="1069" name="Freeform 586"/>
              <p:cNvSpPr>
                <a:spLocks/>
              </p:cNvSpPr>
              <p:nvPr/>
            </p:nvSpPr>
            <p:spPr bwMode="auto">
              <a:xfrm>
                <a:off x="5022" y="1284"/>
                <a:ext cx="143" cy="195"/>
              </a:xfrm>
              <a:custGeom>
                <a:avLst/>
                <a:gdLst>
                  <a:gd name="T0" fmla="*/ 143 w 143"/>
                  <a:gd name="T1" fmla="*/ 48 h 195"/>
                  <a:gd name="T2" fmla="*/ 143 w 143"/>
                  <a:gd name="T3" fmla="*/ 66 h 195"/>
                  <a:gd name="T4" fmla="*/ 139 w 143"/>
                  <a:gd name="T5" fmla="*/ 78 h 195"/>
                  <a:gd name="T6" fmla="*/ 83 w 143"/>
                  <a:gd name="T7" fmla="*/ 148 h 195"/>
                  <a:gd name="T8" fmla="*/ 0 w 143"/>
                  <a:gd name="T9" fmla="*/ 195 h 195"/>
                  <a:gd name="T10" fmla="*/ 12 w 143"/>
                  <a:gd name="T11" fmla="*/ 144 h 195"/>
                  <a:gd name="T12" fmla="*/ 20 w 143"/>
                  <a:gd name="T13" fmla="*/ 114 h 195"/>
                  <a:gd name="T14" fmla="*/ 26 w 143"/>
                  <a:gd name="T15" fmla="*/ 94 h 195"/>
                  <a:gd name="T16" fmla="*/ 32 w 143"/>
                  <a:gd name="T17" fmla="*/ 66 h 195"/>
                  <a:gd name="T18" fmla="*/ 40 w 143"/>
                  <a:gd name="T19" fmla="*/ 44 h 195"/>
                  <a:gd name="T20" fmla="*/ 48 w 143"/>
                  <a:gd name="T21" fmla="*/ 34 h 195"/>
                  <a:gd name="T22" fmla="*/ 50 w 143"/>
                  <a:gd name="T23" fmla="*/ 18 h 195"/>
                  <a:gd name="T24" fmla="*/ 56 w 143"/>
                  <a:gd name="T25" fmla="*/ 8 h 195"/>
                  <a:gd name="T26" fmla="*/ 74 w 143"/>
                  <a:gd name="T27" fmla="*/ 0 h 195"/>
                  <a:gd name="T28" fmla="*/ 95 w 143"/>
                  <a:gd name="T29" fmla="*/ 0 h 195"/>
                  <a:gd name="T30" fmla="*/ 111 w 143"/>
                  <a:gd name="T31" fmla="*/ 4 h 195"/>
                  <a:gd name="T32" fmla="*/ 125 w 143"/>
                  <a:gd name="T33" fmla="*/ 10 h 195"/>
                  <a:gd name="T34" fmla="*/ 137 w 143"/>
                  <a:gd name="T35" fmla="*/ 22 h 195"/>
                  <a:gd name="T36" fmla="*/ 141 w 143"/>
                  <a:gd name="T37" fmla="*/ 32 h 195"/>
                  <a:gd name="T38" fmla="*/ 143 w 143"/>
                  <a:gd name="T39" fmla="*/ 4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3" h="195">
                    <a:moveTo>
                      <a:pt x="143" y="48"/>
                    </a:moveTo>
                    <a:lnTo>
                      <a:pt x="143" y="66"/>
                    </a:lnTo>
                    <a:lnTo>
                      <a:pt x="139" y="78"/>
                    </a:lnTo>
                    <a:lnTo>
                      <a:pt x="83" y="148"/>
                    </a:lnTo>
                    <a:lnTo>
                      <a:pt x="0" y="195"/>
                    </a:lnTo>
                    <a:lnTo>
                      <a:pt x="12" y="144"/>
                    </a:lnTo>
                    <a:lnTo>
                      <a:pt x="20" y="114"/>
                    </a:lnTo>
                    <a:lnTo>
                      <a:pt x="26" y="94"/>
                    </a:lnTo>
                    <a:lnTo>
                      <a:pt x="32" y="66"/>
                    </a:lnTo>
                    <a:lnTo>
                      <a:pt x="40" y="44"/>
                    </a:lnTo>
                    <a:lnTo>
                      <a:pt x="48" y="34"/>
                    </a:lnTo>
                    <a:lnTo>
                      <a:pt x="50" y="18"/>
                    </a:lnTo>
                    <a:lnTo>
                      <a:pt x="56" y="8"/>
                    </a:lnTo>
                    <a:lnTo>
                      <a:pt x="74" y="0"/>
                    </a:lnTo>
                    <a:lnTo>
                      <a:pt x="95" y="0"/>
                    </a:lnTo>
                    <a:lnTo>
                      <a:pt x="111" y="4"/>
                    </a:lnTo>
                    <a:lnTo>
                      <a:pt x="125" y="10"/>
                    </a:lnTo>
                    <a:lnTo>
                      <a:pt x="137" y="22"/>
                    </a:lnTo>
                    <a:lnTo>
                      <a:pt x="141" y="32"/>
                    </a:lnTo>
                    <a:lnTo>
                      <a:pt x="143" y="48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70" name="Freeform 587"/>
              <p:cNvSpPr>
                <a:spLocks/>
              </p:cNvSpPr>
              <p:nvPr/>
            </p:nvSpPr>
            <p:spPr bwMode="auto">
              <a:xfrm>
                <a:off x="5022" y="1284"/>
                <a:ext cx="143" cy="195"/>
              </a:xfrm>
              <a:custGeom>
                <a:avLst/>
                <a:gdLst>
                  <a:gd name="T0" fmla="*/ 143 w 143"/>
                  <a:gd name="T1" fmla="*/ 48 h 195"/>
                  <a:gd name="T2" fmla="*/ 143 w 143"/>
                  <a:gd name="T3" fmla="*/ 66 h 195"/>
                  <a:gd name="T4" fmla="*/ 139 w 143"/>
                  <a:gd name="T5" fmla="*/ 78 h 195"/>
                  <a:gd name="T6" fmla="*/ 83 w 143"/>
                  <a:gd name="T7" fmla="*/ 148 h 195"/>
                  <a:gd name="T8" fmla="*/ 0 w 143"/>
                  <a:gd name="T9" fmla="*/ 195 h 195"/>
                  <a:gd name="T10" fmla="*/ 12 w 143"/>
                  <a:gd name="T11" fmla="*/ 144 h 195"/>
                  <a:gd name="T12" fmla="*/ 20 w 143"/>
                  <a:gd name="T13" fmla="*/ 114 h 195"/>
                  <a:gd name="T14" fmla="*/ 26 w 143"/>
                  <a:gd name="T15" fmla="*/ 94 h 195"/>
                  <a:gd name="T16" fmla="*/ 32 w 143"/>
                  <a:gd name="T17" fmla="*/ 66 h 195"/>
                  <a:gd name="T18" fmla="*/ 40 w 143"/>
                  <a:gd name="T19" fmla="*/ 44 h 195"/>
                  <a:gd name="T20" fmla="*/ 48 w 143"/>
                  <a:gd name="T21" fmla="*/ 34 h 195"/>
                  <a:gd name="T22" fmla="*/ 50 w 143"/>
                  <a:gd name="T23" fmla="*/ 18 h 195"/>
                  <a:gd name="T24" fmla="*/ 56 w 143"/>
                  <a:gd name="T25" fmla="*/ 8 h 195"/>
                  <a:gd name="T26" fmla="*/ 74 w 143"/>
                  <a:gd name="T27" fmla="*/ 0 h 195"/>
                  <a:gd name="T28" fmla="*/ 95 w 143"/>
                  <a:gd name="T29" fmla="*/ 0 h 195"/>
                  <a:gd name="T30" fmla="*/ 111 w 143"/>
                  <a:gd name="T31" fmla="*/ 4 h 195"/>
                  <a:gd name="T32" fmla="*/ 125 w 143"/>
                  <a:gd name="T33" fmla="*/ 10 h 195"/>
                  <a:gd name="T34" fmla="*/ 137 w 143"/>
                  <a:gd name="T35" fmla="*/ 22 h 195"/>
                  <a:gd name="T36" fmla="*/ 141 w 143"/>
                  <a:gd name="T37" fmla="*/ 32 h 195"/>
                  <a:gd name="T38" fmla="*/ 143 w 143"/>
                  <a:gd name="T39" fmla="*/ 4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3" h="195">
                    <a:moveTo>
                      <a:pt x="143" y="48"/>
                    </a:moveTo>
                    <a:lnTo>
                      <a:pt x="143" y="66"/>
                    </a:lnTo>
                    <a:lnTo>
                      <a:pt x="139" y="78"/>
                    </a:lnTo>
                    <a:lnTo>
                      <a:pt x="83" y="148"/>
                    </a:lnTo>
                    <a:lnTo>
                      <a:pt x="0" y="195"/>
                    </a:lnTo>
                    <a:lnTo>
                      <a:pt x="12" y="144"/>
                    </a:lnTo>
                    <a:lnTo>
                      <a:pt x="20" y="114"/>
                    </a:lnTo>
                    <a:lnTo>
                      <a:pt x="26" y="94"/>
                    </a:lnTo>
                    <a:lnTo>
                      <a:pt x="32" y="66"/>
                    </a:lnTo>
                    <a:lnTo>
                      <a:pt x="40" y="44"/>
                    </a:lnTo>
                    <a:lnTo>
                      <a:pt x="48" y="34"/>
                    </a:lnTo>
                    <a:lnTo>
                      <a:pt x="50" y="18"/>
                    </a:lnTo>
                    <a:lnTo>
                      <a:pt x="56" y="8"/>
                    </a:lnTo>
                    <a:lnTo>
                      <a:pt x="74" y="0"/>
                    </a:lnTo>
                    <a:lnTo>
                      <a:pt x="95" y="0"/>
                    </a:lnTo>
                    <a:lnTo>
                      <a:pt x="111" y="4"/>
                    </a:lnTo>
                    <a:lnTo>
                      <a:pt x="125" y="10"/>
                    </a:lnTo>
                    <a:lnTo>
                      <a:pt x="137" y="22"/>
                    </a:lnTo>
                    <a:lnTo>
                      <a:pt x="141" y="32"/>
                    </a:lnTo>
                    <a:lnTo>
                      <a:pt x="143" y="4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1" name="Freeform 588"/>
            <p:cNvSpPr>
              <a:spLocks/>
            </p:cNvSpPr>
            <p:nvPr/>
          </p:nvSpPr>
          <p:spPr bwMode="auto">
            <a:xfrm>
              <a:off x="5028" y="1288"/>
              <a:ext cx="135" cy="185"/>
            </a:xfrm>
            <a:custGeom>
              <a:avLst/>
              <a:gdLst>
                <a:gd name="T0" fmla="*/ 107 w 135"/>
                <a:gd name="T1" fmla="*/ 60 h 185"/>
                <a:gd name="T2" fmla="*/ 105 w 135"/>
                <a:gd name="T3" fmla="*/ 38 h 185"/>
                <a:gd name="T4" fmla="*/ 99 w 135"/>
                <a:gd name="T5" fmla="*/ 60 h 185"/>
                <a:gd name="T6" fmla="*/ 99 w 135"/>
                <a:gd name="T7" fmla="*/ 32 h 185"/>
                <a:gd name="T8" fmla="*/ 95 w 135"/>
                <a:gd name="T9" fmla="*/ 60 h 185"/>
                <a:gd name="T10" fmla="*/ 97 w 135"/>
                <a:gd name="T11" fmla="*/ 30 h 185"/>
                <a:gd name="T12" fmla="*/ 89 w 135"/>
                <a:gd name="T13" fmla="*/ 58 h 185"/>
                <a:gd name="T14" fmla="*/ 89 w 135"/>
                <a:gd name="T15" fmla="*/ 32 h 185"/>
                <a:gd name="T16" fmla="*/ 87 w 135"/>
                <a:gd name="T17" fmla="*/ 28 h 185"/>
                <a:gd name="T18" fmla="*/ 83 w 135"/>
                <a:gd name="T19" fmla="*/ 48 h 185"/>
                <a:gd name="T20" fmla="*/ 79 w 135"/>
                <a:gd name="T21" fmla="*/ 30 h 185"/>
                <a:gd name="T22" fmla="*/ 75 w 135"/>
                <a:gd name="T23" fmla="*/ 36 h 185"/>
                <a:gd name="T24" fmla="*/ 77 w 135"/>
                <a:gd name="T25" fmla="*/ 46 h 185"/>
                <a:gd name="T26" fmla="*/ 72 w 135"/>
                <a:gd name="T27" fmla="*/ 26 h 185"/>
                <a:gd name="T28" fmla="*/ 62 w 135"/>
                <a:gd name="T29" fmla="*/ 20 h 185"/>
                <a:gd name="T30" fmla="*/ 68 w 135"/>
                <a:gd name="T31" fmla="*/ 28 h 185"/>
                <a:gd name="T32" fmla="*/ 70 w 135"/>
                <a:gd name="T33" fmla="*/ 36 h 185"/>
                <a:gd name="T34" fmla="*/ 72 w 135"/>
                <a:gd name="T35" fmla="*/ 56 h 185"/>
                <a:gd name="T36" fmla="*/ 68 w 135"/>
                <a:gd name="T37" fmla="*/ 56 h 185"/>
                <a:gd name="T38" fmla="*/ 64 w 135"/>
                <a:gd name="T39" fmla="*/ 58 h 185"/>
                <a:gd name="T40" fmla="*/ 58 w 135"/>
                <a:gd name="T41" fmla="*/ 68 h 185"/>
                <a:gd name="T42" fmla="*/ 54 w 135"/>
                <a:gd name="T43" fmla="*/ 60 h 185"/>
                <a:gd name="T44" fmla="*/ 46 w 135"/>
                <a:gd name="T45" fmla="*/ 62 h 185"/>
                <a:gd name="T46" fmla="*/ 42 w 135"/>
                <a:gd name="T47" fmla="*/ 68 h 185"/>
                <a:gd name="T48" fmla="*/ 48 w 135"/>
                <a:gd name="T49" fmla="*/ 96 h 185"/>
                <a:gd name="T50" fmla="*/ 46 w 135"/>
                <a:gd name="T51" fmla="*/ 108 h 185"/>
                <a:gd name="T52" fmla="*/ 42 w 135"/>
                <a:gd name="T53" fmla="*/ 116 h 185"/>
                <a:gd name="T54" fmla="*/ 38 w 135"/>
                <a:gd name="T55" fmla="*/ 122 h 185"/>
                <a:gd name="T56" fmla="*/ 34 w 135"/>
                <a:gd name="T57" fmla="*/ 124 h 185"/>
                <a:gd name="T58" fmla="*/ 26 w 135"/>
                <a:gd name="T59" fmla="*/ 168 h 185"/>
                <a:gd name="T60" fmla="*/ 38 w 135"/>
                <a:gd name="T61" fmla="*/ 74 h 185"/>
                <a:gd name="T62" fmla="*/ 20 w 135"/>
                <a:gd name="T63" fmla="*/ 170 h 185"/>
                <a:gd name="T64" fmla="*/ 32 w 135"/>
                <a:gd name="T65" fmla="*/ 76 h 185"/>
                <a:gd name="T66" fmla="*/ 16 w 135"/>
                <a:gd name="T67" fmla="*/ 174 h 185"/>
                <a:gd name="T68" fmla="*/ 26 w 135"/>
                <a:gd name="T69" fmla="*/ 88 h 185"/>
                <a:gd name="T70" fmla="*/ 10 w 135"/>
                <a:gd name="T71" fmla="*/ 178 h 185"/>
                <a:gd name="T72" fmla="*/ 20 w 135"/>
                <a:gd name="T73" fmla="*/ 114 h 185"/>
                <a:gd name="T74" fmla="*/ 0 w 135"/>
                <a:gd name="T75" fmla="*/ 185 h 185"/>
                <a:gd name="T76" fmla="*/ 8 w 135"/>
                <a:gd name="T77" fmla="*/ 138 h 185"/>
                <a:gd name="T78" fmla="*/ 16 w 135"/>
                <a:gd name="T79" fmla="*/ 108 h 185"/>
                <a:gd name="T80" fmla="*/ 24 w 135"/>
                <a:gd name="T81" fmla="*/ 76 h 185"/>
                <a:gd name="T82" fmla="*/ 36 w 135"/>
                <a:gd name="T83" fmla="*/ 44 h 185"/>
                <a:gd name="T84" fmla="*/ 44 w 135"/>
                <a:gd name="T85" fmla="*/ 28 h 185"/>
                <a:gd name="T86" fmla="*/ 44 w 135"/>
                <a:gd name="T87" fmla="*/ 18 h 185"/>
                <a:gd name="T88" fmla="*/ 54 w 135"/>
                <a:gd name="T89" fmla="*/ 4 h 185"/>
                <a:gd name="T90" fmla="*/ 64 w 135"/>
                <a:gd name="T91" fmla="*/ 2 h 185"/>
                <a:gd name="T92" fmla="*/ 79 w 135"/>
                <a:gd name="T93" fmla="*/ 0 h 185"/>
                <a:gd name="T94" fmla="*/ 95 w 135"/>
                <a:gd name="T95" fmla="*/ 0 h 185"/>
                <a:gd name="T96" fmla="*/ 109 w 135"/>
                <a:gd name="T97" fmla="*/ 6 h 185"/>
                <a:gd name="T98" fmla="*/ 125 w 135"/>
                <a:gd name="T99" fmla="*/ 16 h 185"/>
                <a:gd name="T100" fmla="*/ 131 w 135"/>
                <a:gd name="T101" fmla="*/ 26 h 185"/>
                <a:gd name="T102" fmla="*/ 135 w 135"/>
                <a:gd name="T103" fmla="*/ 38 h 185"/>
                <a:gd name="T104" fmla="*/ 135 w 135"/>
                <a:gd name="T105" fmla="*/ 46 h 185"/>
                <a:gd name="T106" fmla="*/ 133 w 135"/>
                <a:gd name="T107" fmla="*/ 58 h 185"/>
                <a:gd name="T108" fmla="*/ 131 w 135"/>
                <a:gd name="T109" fmla="*/ 44 h 185"/>
                <a:gd name="T110" fmla="*/ 127 w 135"/>
                <a:gd name="T111" fmla="*/ 62 h 185"/>
                <a:gd name="T112" fmla="*/ 125 w 135"/>
                <a:gd name="T113" fmla="*/ 44 h 185"/>
                <a:gd name="T114" fmla="*/ 121 w 135"/>
                <a:gd name="T115" fmla="*/ 62 h 185"/>
                <a:gd name="T116" fmla="*/ 119 w 135"/>
                <a:gd name="T117" fmla="*/ 40 h 185"/>
                <a:gd name="T118" fmla="*/ 117 w 135"/>
                <a:gd name="T119" fmla="*/ 60 h 185"/>
                <a:gd name="T120" fmla="*/ 115 w 135"/>
                <a:gd name="T121" fmla="*/ 40 h 185"/>
                <a:gd name="T122" fmla="*/ 113 w 135"/>
                <a:gd name="T123" fmla="*/ 42 h 185"/>
                <a:gd name="T124" fmla="*/ 107 w 135"/>
                <a:gd name="T125" fmla="*/ 6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5" h="185">
                  <a:moveTo>
                    <a:pt x="107" y="60"/>
                  </a:moveTo>
                  <a:lnTo>
                    <a:pt x="105" y="38"/>
                  </a:lnTo>
                  <a:lnTo>
                    <a:pt x="99" y="60"/>
                  </a:lnTo>
                  <a:lnTo>
                    <a:pt x="99" y="32"/>
                  </a:lnTo>
                  <a:lnTo>
                    <a:pt x="95" y="60"/>
                  </a:lnTo>
                  <a:lnTo>
                    <a:pt x="97" y="30"/>
                  </a:lnTo>
                  <a:lnTo>
                    <a:pt x="89" y="58"/>
                  </a:lnTo>
                  <a:lnTo>
                    <a:pt x="89" y="32"/>
                  </a:lnTo>
                  <a:lnTo>
                    <a:pt x="87" y="28"/>
                  </a:lnTo>
                  <a:lnTo>
                    <a:pt x="83" y="48"/>
                  </a:lnTo>
                  <a:lnTo>
                    <a:pt x="79" y="30"/>
                  </a:lnTo>
                  <a:lnTo>
                    <a:pt x="75" y="36"/>
                  </a:lnTo>
                  <a:lnTo>
                    <a:pt x="77" y="46"/>
                  </a:lnTo>
                  <a:lnTo>
                    <a:pt x="72" y="26"/>
                  </a:lnTo>
                  <a:lnTo>
                    <a:pt x="62" y="20"/>
                  </a:lnTo>
                  <a:lnTo>
                    <a:pt x="68" y="28"/>
                  </a:lnTo>
                  <a:lnTo>
                    <a:pt x="70" y="36"/>
                  </a:lnTo>
                  <a:lnTo>
                    <a:pt x="72" y="56"/>
                  </a:lnTo>
                  <a:lnTo>
                    <a:pt x="68" y="56"/>
                  </a:lnTo>
                  <a:lnTo>
                    <a:pt x="64" y="58"/>
                  </a:lnTo>
                  <a:lnTo>
                    <a:pt x="58" y="68"/>
                  </a:lnTo>
                  <a:lnTo>
                    <a:pt x="54" y="60"/>
                  </a:lnTo>
                  <a:lnTo>
                    <a:pt x="46" y="62"/>
                  </a:lnTo>
                  <a:lnTo>
                    <a:pt x="42" y="68"/>
                  </a:lnTo>
                  <a:lnTo>
                    <a:pt x="48" y="96"/>
                  </a:lnTo>
                  <a:lnTo>
                    <a:pt x="46" y="108"/>
                  </a:lnTo>
                  <a:lnTo>
                    <a:pt x="42" y="116"/>
                  </a:lnTo>
                  <a:lnTo>
                    <a:pt x="38" y="122"/>
                  </a:lnTo>
                  <a:lnTo>
                    <a:pt x="34" y="124"/>
                  </a:lnTo>
                  <a:lnTo>
                    <a:pt x="26" y="168"/>
                  </a:lnTo>
                  <a:lnTo>
                    <a:pt x="38" y="74"/>
                  </a:lnTo>
                  <a:lnTo>
                    <a:pt x="20" y="170"/>
                  </a:lnTo>
                  <a:lnTo>
                    <a:pt x="32" y="76"/>
                  </a:lnTo>
                  <a:lnTo>
                    <a:pt x="16" y="174"/>
                  </a:lnTo>
                  <a:lnTo>
                    <a:pt x="26" y="88"/>
                  </a:lnTo>
                  <a:lnTo>
                    <a:pt x="10" y="178"/>
                  </a:lnTo>
                  <a:lnTo>
                    <a:pt x="20" y="114"/>
                  </a:lnTo>
                  <a:lnTo>
                    <a:pt x="0" y="185"/>
                  </a:lnTo>
                  <a:lnTo>
                    <a:pt x="8" y="138"/>
                  </a:lnTo>
                  <a:lnTo>
                    <a:pt x="16" y="108"/>
                  </a:lnTo>
                  <a:lnTo>
                    <a:pt x="24" y="76"/>
                  </a:lnTo>
                  <a:lnTo>
                    <a:pt x="36" y="44"/>
                  </a:lnTo>
                  <a:lnTo>
                    <a:pt x="44" y="28"/>
                  </a:lnTo>
                  <a:lnTo>
                    <a:pt x="44" y="18"/>
                  </a:lnTo>
                  <a:lnTo>
                    <a:pt x="54" y="4"/>
                  </a:lnTo>
                  <a:lnTo>
                    <a:pt x="64" y="2"/>
                  </a:lnTo>
                  <a:lnTo>
                    <a:pt x="79" y="0"/>
                  </a:lnTo>
                  <a:lnTo>
                    <a:pt x="95" y="0"/>
                  </a:lnTo>
                  <a:lnTo>
                    <a:pt x="109" y="6"/>
                  </a:lnTo>
                  <a:lnTo>
                    <a:pt x="125" y="16"/>
                  </a:lnTo>
                  <a:lnTo>
                    <a:pt x="131" y="26"/>
                  </a:lnTo>
                  <a:lnTo>
                    <a:pt x="135" y="38"/>
                  </a:lnTo>
                  <a:lnTo>
                    <a:pt x="135" y="46"/>
                  </a:lnTo>
                  <a:lnTo>
                    <a:pt x="133" y="58"/>
                  </a:lnTo>
                  <a:lnTo>
                    <a:pt x="131" y="44"/>
                  </a:lnTo>
                  <a:lnTo>
                    <a:pt x="127" y="62"/>
                  </a:lnTo>
                  <a:lnTo>
                    <a:pt x="125" y="44"/>
                  </a:lnTo>
                  <a:lnTo>
                    <a:pt x="121" y="62"/>
                  </a:lnTo>
                  <a:lnTo>
                    <a:pt x="119" y="40"/>
                  </a:lnTo>
                  <a:lnTo>
                    <a:pt x="117" y="60"/>
                  </a:lnTo>
                  <a:lnTo>
                    <a:pt x="115" y="40"/>
                  </a:lnTo>
                  <a:lnTo>
                    <a:pt x="113" y="42"/>
                  </a:lnTo>
                  <a:lnTo>
                    <a:pt x="107" y="60"/>
                  </a:lnTo>
                  <a:close/>
                </a:path>
              </a:pathLst>
            </a:custGeom>
            <a:solidFill>
              <a:srgbClr val="80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32" name="Group 589"/>
            <p:cNvGrpSpPr>
              <a:grpSpLocks/>
            </p:cNvGrpSpPr>
            <p:nvPr/>
          </p:nvGrpSpPr>
          <p:grpSpPr bwMode="auto">
            <a:xfrm>
              <a:off x="5016" y="1408"/>
              <a:ext cx="245" cy="197"/>
              <a:chOff x="5016" y="1408"/>
              <a:chExt cx="245" cy="197"/>
            </a:xfrm>
          </p:grpSpPr>
          <p:sp>
            <p:nvSpPr>
              <p:cNvPr id="1067" name="Freeform 590"/>
              <p:cNvSpPr>
                <a:spLocks/>
              </p:cNvSpPr>
              <p:nvPr/>
            </p:nvSpPr>
            <p:spPr bwMode="auto">
              <a:xfrm>
                <a:off x="5016" y="1408"/>
                <a:ext cx="245" cy="197"/>
              </a:xfrm>
              <a:custGeom>
                <a:avLst/>
                <a:gdLst>
                  <a:gd name="T0" fmla="*/ 95 w 245"/>
                  <a:gd name="T1" fmla="*/ 22 h 197"/>
                  <a:gd name="T2" fmla="*/ 107 w 245"/>
                  <a:gd name="T3" fmla="*/ 28 h 197"/>
                  <a:gd name="T4" fmla="*/ 115 w 245"/>
                  <a:gd name="T5" fmla="*/ 36 h 197"/>
                  <a:gd name="T6" fmla="*/ 121 w 245"/>
                  <a:gd name="T7" fmla="*/ 50 h 197"/>
                  <a:gd name="T8" fmla="*/ 125 w 245"/>
                  <a:gd name="T9" fmla="*/ 69 h 197"/>
                  <a:gd name="T10" fmla="*/ 135 w 245"/>
                  <a:gd name="T11" fmla="*/ 85 h 197"/>
                  <a:gd name="T12" fmla="*/ 141 w 245"/>
                  <a:gd name="T13" fmla="*/ 99 h 197"/>
                  <a:gd name="T14" fmla="*/ 147 w 245"/>
                  <a:gd name="T15" fmla="*/ 107 h 197"/>
                  <a:gd name="T16" fmla="*/ 153 w 245"/>
                  <a:gd name="T17" fmla="*/ 117 h 197"/>
                  <a:gd name="T18" fmla="*/ 163 w 245"/>
                  <a:gd name="T19" fmla="*/ 123 h 197"/>
                  <a:gd name="T20" fmla="*/ 179 w 245"/>
                  <a:gd name="T21" fmla="*/ 131 h 197"/>
                  <a:gd name="T22" fmla="*/ 199 w 245"/>
                  <a:gd name="T23" fmla="*/ 137 h 197"/>
                  <a:gd name="T24" fmla="*/ 217 w 245"/>
                  <a:gd name="T25" fmla="*/ 141 h 197"/>
                  <a:gd name="T26" fmla="*/ 245 w 245"/>
                  <a:gd name="T27" fmla="*/ 147 h 197"/>
                  <a:gd name="T28" fmla="*/ 239 w 245"/>
                  <a:gd name="T29" fmla="*/ 153 h 197"/>
                  <a:gd name="T30" fmla="*/ 233 w 245"/>
                  <a:gd name="T31" fmla="*/ 163 h 197"/>
                  <a:gd name="T32" fmla="*/ 233 w 245"/>
                  <a:gd name="T33" fmla="*/ 173 h 197"/>
                  <a:gd name="T34" fmla="*/ 237 w 245"/>
                  <a:gd name="T35" fmla="*/ 179 h 197"/>
                  <a:gd name="T36" fmla="*/ 179 w 245"/>
                  <a:gd name="T37" fmla="*/ 173 h 197"/>
                  <a:gd name="T38" fmla="*/ 159 w 245"/>
                  <a:gd name="T39" fmla="*/ 171 h 197"/>
                  <a:gd name="T40" fmla="*/ 135 w 245"/>
                  <a:gd name="T41" fmla="*/ 167 h 197"/>
                  <a:gd name="T42" fmla="*/ 123 w 245"/>
                  <a:gd name="T43" fmla="*/ 163 h 197"/>
                  <a:gd name="T44" fmla="*/ 117 w 245"/>
                  <a:gd name="T45" fmla="*/ 181 h 197"/>
                  <a:gd name="T46" fmla="*/ 117 w 245"/>
                  <a:gd name="T47" fmla="*/ 197 h 197"/>
                  <a:gd name="T48" fmla="*/ 2 w 245"/>
                  <a:gd name="T49" fmla="*/ 197 h 197"/>
                  <a:gd name="T50" fmla="*/ 0 w 245"/>
                  <a:gd name="T51" fmla="*/ 169 h 197"/>
                  <a:gd name="T52" fmla="*/ 0 w 245"/>
                  <a:gd name="T53" fmla="*/ 145 h 197"/>
                  <a:gd name="T54" fmla="*/ 0 w 245"/>
                  <a:gd name="T55" fmla="*/ 131 h 197"/>
                  <a:gd name="T56" fmla="*/ 2 w 245"/>
                  <a:gd name="T57" fmla="*/ 109 h 197"/>
                  <a:gd name="T58" fmla="*/ 2 w 245"/>
                  <a:gd name="T59" fmla="*/ 95 h 197"/>
                  <a:gd name="T60" fmla="*/ 6 w 245"/>
                  <a:gd name="T61" fmla="*/ 81 h 197"/>
                  <a:gd name="T62" fmla="*/ 10 w 245"/>
                  <a:gd name="T63" fmla="*/ 69 h 197"/>
                  <a:gd name="T64" fmla="*/ 14 w 245"/>
                  <a:gd name="T65" fmla="*/ 56 h 197"/>
                  <a:gd name="T66" fmla="*/ 16 w 245"/>
                  <a:gd name="T67" fmla="*/ 44 h 197"/>
                  <a:gd name="T68" fmla="*/ 20 w 245"/>
                  <a:gd name="T69" fmla="*/ 34 h 197"/>
                  <a:gd name="T70" fmla="*/ 26 w 245"/>
                  <a:gd name="T71" fmla="*/ 24 h 197"/>
                  <a:gd name="T72" fmla="*/ 32 w 245"/>
                  <a:gd name="T73" fmla="*/ 16 h 197"/>
                  <a:gd name="T74" fmla="*/ 44 w 245"/>
                  <a:gd name="T75" fmla="*/ 10 h 197"/>
                  <a:gd name="T76" fmla="*/ 56 w 245"/>
                  <a:gd name="T77" fmla="*/ 0 h 197"/>
                  <a:gd name="T78" fmla="*/ 95 w 245"/>
                  <a:gd name="T79" fmla="*/ 2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5" h="197">
                    <a:moveTo>
                      <a:pt x="95" y="22"/>
                    </a:moveTo>
                    <a:lnTo>
                      <a:pt x="107" y="28"/>
                    </a:lnTo>
                    <a:lnTo>
                      <a:pt x="115" y="36"/>
                    </a:lnTo>
                    <a:lnTo>
                      <a:pt x="121" y="50"/>
                    </a:lnTo>
                    <a:lnTo>
                      <a:pt x="125" y="69"/>
                    </a:lnTo>
                    <a:lnTo>
                      <a:pt x="135" y="85"/>
                    </a:lnTo>
                    <a:lnTo>
                      <a:pt x="141" y="99"/>
                    </a:lnTo>
                    <a:lnTo>
                      <a:pt x="147" y="107"/>
                    </a:lnTo>
                    <a:lnTo>
                      <a:pt x="153" y="117"/>
                    </a:lnTo>
                    <a:lnTo>
                      <a:pt x="163" y="123"/>
                    </a:lnTo>
                    <a:lnTo>
                      <a:pt x="179" y="131"/>
                    </a:lnTo>
                    <a:lnTo>
                      <a:pt x="199" y="137"/>
                    </a:lnTo>
                    <a:lnTo>
                      <a:pt x="217" y="141"/>
                    </a:lnTo>
                    <a:lnTo>
                      <a:pt x="245" y="147"/>
                    </a:lnTo>
                    <a:lnTo>
                      <a:pt x="239" y="153"/>
                    </a:lnTo>
                    <a:lnTo>
                      <a:pt x="233" y="163"/>
                    </a:lnTo>
                    <a:lnTo>
                      <a:pt x="233" y="173"/>
                    </a:lnTo>
                    <a:lnTo>
                      <a:pt x="237" y="179"/>
                    </a:lnTo>
                    <a:lnTo>
                      <a:pt x="179" y="173"/>
                    </a:lnTo>
                    <a:lnTo>
                      <a:pt x="159" y="171"/>
                    </a:lnTo>
                    <a:lnTo>
                      <a:pt x="135" y="167"/>
                    </a:lnTo>
                    <a:lnTo>
                      <a:pt x="123" y="163"/>
                    </a:lnTo>
                    <a:lnTo>
                      <a:pt x="117" y="181"/>
                    </a:lnTo>
                    <a:lnTo>
                      <a:pt x="117" y="197"/>
                    </a:lnTo>
                    <a:lnTo>
                      <a:pt x="2" y="197"/>
                    </a:lnTo>
                    <a:lnTo>
                      <a:pt x="0" y="169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2" y="109"/>
                    </a:lnTo>
                    <a:lnTo>
                      <a:pt x="2" y="95"/>
                    </a:lnTo>
                    <a:lnTo>
                      <a:pt x="6" y="81"/>
                    </a:lnTo>
                    <a:lnTo>
                      <a:pt x="10" y="69"/>
                    </a:lnTo>
                    <a:lnTo>
                      <a:pt x="14" y="56"/>
                    </a:lnTo>
                    <a:lnTo>
                      <a:pt x="16" y="44"/>
                    </a:lnTo>
                    <a:lnTo>
                      <a:pt x="20" y="34"/>
                    </a:lnTo>
                    <a:lnTo>
                      <a:pt x="26" y="24"/>
                    </a:lnTo>
                    <a:lnTo>
                      <a:pt x="32" y="16"/>
                    </a:lnTo>
                    <a:lnTo>
                      <a:pt x="44" y="10"/>
                    </a:lnTo>
                    <a:lnTo>
                      <a:pt x="56" y="0"/>
                    </a:lnTo>
                    <a:lnTo>
                      <a:pt x="95" y="22"/>
                    </a:lnTo>
                    <a:close/>
                  </a:path>
                </a:pathLst>
              </a:custGeom>
              <a:solidFill>
                <a:srgbClr val="0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68" name="Freeform 591"/>
              <p:cNvSpPr>
                <a:spLocks/>
              </p:cNvSpPr>
              <p:nvPr/>
            </p:nvSpPr>
            <p:spPr bwMode="auto">
              <a:xfrm>
                <a:off x="5016" y="1408"/>
                <a:ext cx="245" cy="197"/>
              </a:xfrm>
              <a:custGeom>
                <a:avLst/>
                <a:gdLst>
                  <a:gd name="T0" fmla="*/ 95 w 245"/>
                  <a:gd name="T1" fmla="*/ 22 h 197"/>
                  <a:gd name="T2" fmla="*/ 107 w 245"/>
                  <a:gd name="T3" fmla="*/ 28 h 197"/>
                  <a:gd name="T4" fmla="*/ 115 w 245"/>
                  <a:gd name="T5" fmla="*/ 36 h 197"/>
                  <a:gd name="T6" fmla="*/ 121 w 245"/>
                  <a:gd name="T7" fmla="*/ 50 h 197"/>
                  <a:gd name="T8" fmla="*/ 125 w 245"/>
                  <a:gd name="T9" fmla="*/ 69 h 197"/>
                  <a:gd name="T10" fmla="*/ 135 w 245"/>
                  <a:gd name="T11" fmla="*/ 85 h 197"/>
                  <a:gd name="T12" fmla="*/ 141 w 245"/>
                  <a:gd name="T13" fmla="*/ 99 h 197"/>
                  <a:gd name="T14" fmla="*/ 147 w 245"/>
                  <a:gd name="T15" fmla="*/ 107 h 197"/>
                  <a:gd name="T16" fmla="*/ 153 w 245"/>
                  <a:gd name="T17" fmla="*/ 117 h 197"/>
                  <a:gd name="T18" fmla="*/ 163 w 245"/>
                  <a:gd name="T19" fmla="*/ 123 h 197"/>
                  <a:gd name="T20" fmla="*/ 179 w 245"/>
                  <a:gd name="T21" fmla="*/ 131 h 197"/>
                  <a:gd name="T22" fmla="*/ 199 w 245"/>
                  <a:gd name="T23" fmla="*/ 137 h 197"/>
                  <a:gd name="T24" fmla="*/ 217 w 245"/>
                  <a:gd name="T25" fmla="*/ 141 h 197"/>
                  <a:gd name="T26" fmla="*/ 245 w 245"/>
                  <a:gd name="T27" fmla="*/ 147 h 197"/>
                  <a:gd name="T28" fmla="*/ 239 w 245"/>
                  <a:gd name="T29" fmla="*/ 153 h 197"/>
                  <a:gd name="T30" fmla="*/ 233 w 245"/>
                  <a:gd name="T31" fmla="*/ 163 h 197"/>
                  <a:gd name="T32" fmla="*/ 233 w 245"/>
                  <a:gd name="T33" fmla="*/ 173 h 197"/>
                  <a:gd name="T34" fmla="*/ 237 w 245"/>
                  <a:gd name="T35" fmla="*/ 179 h 197"/>
                  <a:gd name="T36" fmla="*/ 179 w 245"/>
                  <a:gd name="T37" fmla="*/ 173 h 197"/>
                  <a:gd name="T38" fmla="*/ 159 w 245"/>
                  <a:gd name="T39" fmla="*/ 171 h 197"/>
                  <a:gd name="T40" fmla="*/ 135 w 245"/>
                  <a:gd name="T41" fmla="*/ 167 h 197"/>
                  <a:gd name="T42" fmla="*/ 123 w 245"/>
                  <a:gd name="T43" fmla="*/ 163 h 197"/>
                  <a:gd name="T44" fmla="*/ 117 w 245"/>
                  <a:gd name="T45" fmla="*/ 181 h 197"/>
                  <a:gd name="T46" fmla="*/ 117 w 245"/>
                  <a:gd name="T47" fmla="*/ 197 h 197"/>
                  <a:gd name="T48" fmla="*/ 2 w 245"/>
                  <a:gd name="T49" fmla="*/ 197 h 197"/>
                  <a:gd name="T50" fmla="*/ 0 w 245"/>
                  <a:gd name="T51" fmla="*/ 169 h 197"/>
                  <a:gd name="T52" fmla="*/ 0 w 245"/>
                  <a:gd name="T53" fmla="*/ 145 h 197"/>
                  <a:gd name="T54" fmla="*/ 0 w 245"/>
                  <a:gd name="T55" fmla="*/ 131 h 197"/>
                  <a:gd name="T56" fmla="*/ 2 w 245"/>
                  <a:gd name="T57" fmla="*/ 109 h 197"/>
                  <a:gd name="T58" fmla="*/ 2 w 245"/>
                  <a:gd name="T59" fmla="*/ 95 h 197"/>
                  <a:gd name="T60" fmla="*/ 6 w 245"/>
                  <a:gd name="T61" fmla="*/ 81 h 197"/>
                  <a:gd name="T62" fmla="*/ 10 w 245"/>
                  <a:gd name="T63" fmla="*/ 69 h 197"/>
                  <a:gd name="T64" fmla="*/ 14 w 245"/>
                  <a:gd name="T65" fmla="*/ 56 h 197"/>
                  <a:gd name="T66" fmla="*/ 16 w 245"/>
                  <a:gd name="T67" fmla="*/ 44 h 197"/>
                  <a:gd name="T68" fmla="*/ 20 w 245"/>
                  <a:gd name="T69" fmla="*/ 34 h 197"/>
                  <a:gd name="T70" fmla="*/ 26 w 245"/>
                  <a:gd name="T71" fmla="*/ 24 h 197"/>
                  <a:gd name="T72" fmla="*/ 32 w 245"/>
                  <a:gd name="T73" fmla="*/ 16 h 197"/>
                  <a:gd name="T74" fmla="*/ 44 w 245"/>
                  <a:gd name="T75" fmla="*/ 10 h 197"/>
                  <a:gd name="T76" fmla="*/ 56 w 245"/>
                  <a:gd name="T77" fmla="*/ 0 h 197"/>
                  <a:gd name="T78" fmla="*/ 95 w 245"/>
                  <a:gd name="T79" fmla="*/ 22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5" h="197">
                    <a:moveTo>
                      <a:pt x="95" y="22"/>
                    </a:moveTo>
                    <a:lnTo>
                      <a:pt x="107" y="28"/>
                    </a:lnTo>
                    <a:lnTo>
                      <a:pt x="115" y="36"/>
                    </a:lnTo>
                    <a:lnTo>
                      <a:pt x="121" y="50"/>
                    </a:lnTo>
                    <a:lnTo>
                      <a:pt x="125" y="69"/>
                    </a:lnTo>
                    <a:lnTo>
                      <a:pt x="135" y="85"/>
                    </a:lnTo>
                    <a:lnTo>
                      <a:pt x="141" y="99"/>
                    </a:lnTo>
                    <a:lnTo>
                      <a:pt x="147" y="107"/>
                    </a:lnTo>
                    <a:lnTo>
                      <a:pt x="153" y="117"/>
                    </a:lnTo>
                    <a:lnTo>
                      <a:pt x="163" y="123"/>
                    </a:lnTo>
                    <a:lnTo>
                      <a:pt x="179" y="131"/>
                    </a:lnTo>
                    <a:lnTo>
                      <a:pt x="199" y="137"/>
                    </a:lnTo>
                    <a:lnTo>
                      <a:pt x="217" y="141"/>
                    </a:lnTo>
                    <a:lnTo>
                      <a:pt x="245" y="147"/>
                    </a:lnTo>
                    <a:lnTo>
                      <a:pt x="239" y="153"/>
                    </a:lnTo>
                    <a:lnTo>
                      <a:pt x="233" y="163"/>
                    </a:lnTo>
                    <a:lnTo>
                      <a:pt x="233" y="173"/>
                    </a:lnTo>
                    <a:lnTo>
                      <a:pt x="237" y="179"/>
                    </a:lnTo>
                    <a:lnTo>
                      <a:pt x="179" y="173"/>
                    </a:lnTo>
                    <a:lnTo>
                      <a:pt x="159" y="171"/>
                    </a:lnTo>
                    <a:lnTo>
                      <a:pt x="135" y="167"/>
                    </a:lnTo>
                    <a:lnTo>
                      <a:pt x="123" y="163"/>
                    </a:lnTo>
                    <a:lnTo>
                      <a:pt x="117" y="181"/>
                    </a:lnTo>
                    <a:lnTo>
                      <a:pt x="117" y="197"/>
                    </a:lnTo>
                    <a:lnTo>
                      <a:pt x="2" y="197"/>
                    </a:lnTo>
                    <a:lnTo>
                      <a:pt x="0" y="169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2" y="109"/>
                    </a:lnTo>
                    <a:lnTo>
                      <a:pt x="2" y="95"/>
                    </a:lnTo>
                    <a:lnTo>
                      <a:pt x="6" y="81"/>
                    </a:lnTo>
                    <a:lnTo>
                      <a:pt x="10" y="69"/>
                    </a:lnTo>
                    <a:lnTo>
                      <a:pt x="14" y="56"/>
                    </a:lnTo>
                    <a:lnTo>
                      <a:pt x="16" y="44"/>
                    </a:lnTo>
                    <a:lnTo>
                      <a:pt x="20" y="34"/>
                    </a:lnTo>
                    <a:lnTo>
                      <a:pt x="26" y="24"/>
                    </a:lnTo>
                    <a:lnTo>
                      <a:pt x="32" y="16"/>
                    </a:lnTo>
                    <a:lnTo>
                      <a:pt x="44" y="10"/>
                    </a:lnTo>
                    <a:lnTo>
                      <a:pt x="56" y="0"/>
                    </a:lnTo>
                    <a:lnTo>
                      <a:pt x="95" y="22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3" name="Freeform 592"/>
            <p:cNvSpPr>
              <a:spLocks/>
            </p:cNvSpPr>
            <p:nvPr/>
          </p:nvSpPr>
          <p:spPr bwMode="auto">
            <a:xfrm>
              <a:off x="5034" y="1458"/>
              <a:ext cx="85" cy="147"/>
            </a:xfrm>
            <a:custGeom>
              <a:avLst/>
              <a:gdLst>
                <a:gd name="T0" fmla="*/ 16 w 85"/>
                <a:gd name="T1" fmla="*/ 0 h 147"/>
                <a:gd name="T2" fmla="*/ 26 w 85"/>
                <a:gd name="T3" fmla="*/ 0 h 147"/>
                <a:gd name="T4" fmla="*/ 32 w 85"/>
                <a:gd name="T5" fmla="*/ 2 h 147"/>
                <a:gd name="T6" fmla="*/ 40 w 85"/>
                <a:gd name="T7" fmla="*/ 8 h 147"/>
                <a:gd name="T8" fmla="*/ 46 w 85"/>
                <a:gd name="T9" fmla="*/ 21 h 147"/>
                <a:gd name="T10" fmla="*/ 46 w 85"/>
                <a:gd name="T11" fmla="*/ 37 h 147"/>
                <a:gd name="T12" fmla="*/ 44 w 85"/>
                <a:gd name="T13" fmla="*/ 51 h 147"/>
                <a:gd name="T14" fmla="*/ 46 w 85"/>
                <a:gd name="T15" fmla="*/ 79 h 147"/>
                <a:gd name="T16" fmla="*/ 46 w 85"/>
                <a:gd name="T17" fmla="*/ 97 h 147"/>
                <a:gd name="T18" fmla="*/ 40 w 85"/>
                <a:gd name="T19" fmla="*/ 107 h 147"/>
                <a:gd name="T20" fmla="*/ 50 w 85"/>
                <a:gd name="T21" fmla="*/ 107 h 147"/>
                <a:gd name="T22" fmla="*/ 42 w 85"/>
                <a:gd name="T23" fmla="*/ 111 h 147"/>
                <a:gd name="T24" fmla="*/ 38 w 85"/>
                <a:gd name="T25" fmla="*/ 117 h 147"/>
                <a:gd name="T26" fmla="*/ 46 w 85"/>
                <a:gd name="T27" fmla="*/ 115 h 147"/>
                <a:gd name="T28" fmla="*/ 54 w 85"/>
                <a:gd name="T29" fmla="*/ 115 h 147"/>
                <a:gd name="T30" fmla="*/ 46 w 85"/>
                <a:gd name="T31" fmla="*/ 121 h 147"/>
                <a:gd name="T32" fmla="*/ 40 w 85"/>
                <a:gd name="T33" fmla="*/ 129 h 147"/>
                <a:gd name="T34" fmla="*/ 50 w 85"/>
                <a:gd name="T35" fmla="*/ 125 h 147"/>
                <a:gd name="T36" fmla="*/ 58 w 85"/>
                <a:gd name="T37" fmla="*/ 125 h 147"/>
                <a:gd name="T38" fmla="*/ 60 w 85"/>
                <a:gd name="T39" fmla="*/ 131 h 147"/>
                <a:gd name="T40" fmla="*/ 64 w 85"/>
                <a:gd name="T41" fmla="*/ 135 h 147"/>
                <a:gd name="T42" fmla="*/ 71 w 85"/>
                <a:gd name="T43" fmla="*/ 141 h 147"/>
                <a:gd name="T44" fmla="*/ 85 w 85"/>
                <a:gd name="T45" fmla="*/ 147 h 147"/>
                <a:gd name="T46" fmla="*/ 14 w 85"/>
                <a:gd name="T47" fmla="*/ 147 h 147"/>
                <a:gd name="T48" fmla="*/ 2 w 85"/>
                <a:gd name="T49" fmla="*/ 135 h 147"/>
                <a:gd name="T50" fmla="*/ 0 w 85"/>
                <a:gd name="T51" fmla="*/ 127 h 147"/>
                <a:gd name="T52" fmla="*/ 0 w 85"/>
                <a:gd name="T53" fmla="*/ 89 h 147"/>
                <a:gd name="T54" fmla="*/ 0 w 85"/>
                <a:gd name="T55" fmla="*/ 41 h 147"/>
                <a:gd name="T56" fmla="*/ 0 w 85"/>
                <a:gd name="T57" fmla="*/ 23 h 147"/>
                <a:gd name="T58" fmla="*/ 6 w 85"/>
                <a:gd name="T59" fmla="*/ 8 h 147"/>
                <a:gd name="T60" fmla="*/ 16 w 85"/>
                <a:gd name="T6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47">
                  <a:moveTo>
                    <a:pt x="16" y="0"/>
                  </a:moveTo>
                  <a:lnTo>
                    <a:pt x="26" y="0"/>
                  </a:lnTo>
                  <a:lnTo>
                    <a:pt x="32" y="2"/>
                  </a:lnTo>
                  <a:lnTo>
                    <a:pt x="40" y="8"/>
                  </a:lnTo>
                  <a:lnTo>
                    <a:pt x="46" y="21"/>
                  </a:lnTo>
                  <a:lnTo>
                    <a:pt x="46" y="37"/>
                  </a:lnTo>
                  <a:lnTo>
                    <a:pt x="44" y="51"/>
                  </a:lnTo>
                  <a:lnTo>
                    <a:pt x="46" y="79"/>
                  </a:lnTo>
                  <a:lnTo>
                    <a:pt x="46" y="97"/>
                  </a:lnTo>
                  <a:lnTo>
                    <a:pt x="40" y="107"/>
                  </a:lnTo>
                  <a:lnTo>
                    <a:pt x="50" y="107"/>
                  </a:lnTo>
                  <a:lnTo>
                    <a:pt x="42" y="111"/>
                  </a:lnTo>
                  <a:lnTo>
                    <a:pt x="38" y="117"/>
                  </a:lnTo>
                  <a:lnTo>
                    <a:pt x="46" y="115"/>
                  </a:lnTo>
                  <a:lnTo>
                    <a:pt x="54" y="115"/>
                  </a:lnTo>
                  <a:lnTo>
                    <a:pt x="46" y="121"/>
                  </a:lnTo>
                  <a:lnTo>
                    <a:pt x="40" y="129"/>
                  </a:lnTo>
                  <a:lnTo>
                    <a:pt x="50" y="125"/>
                  </a:lnTo>
                  <a:lnTo>
                    <a:pt x="58" y="125"/>
                  </a:lnTo>
                  <a:lnTo>
                    <a:pt x="60" y="131"/>
                  </a:lnTo>
                  <a:lnTo>
                    <a:pt x="64" y="135"/>
                  </a:lnTo>
                  <a:lnTo>
                    <a:pt x="71" y="141"/>
                  </a:lnTo>
                  <a:lnTo>
                    <a:pt x="85" y="147"/>
                  </a:lnTo>
                  <a:lnTo>
                    <a:pt x="14" y="147"/>
                  </a:lnTo>
                  <a:lnTo>
                    <a:pt x="2" y="135"/>
                  </a:lnTo>
                  <a:lnTo>
                    <a:pt x="0" y="127"/>
                  </a:lnTo>
                  <a:lnTo>
                    <a:pt x="0" y="89"/>
                  </a:lnTo>
                  <a:lnTo>
                    <a:pt x="0" y="41"/>
                  </a:lnTo>
                  <a:lnTo>
                    <a:pt x="0" y="23"/>
                  </a:lnTo>
                  <a:lnTo>
                    <a:pt x="6" y="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34" name="Freeform 593"/>
            <p:cNvSpPr>
              <a:spLocks/>
            </p:cNvSpPr>
            <p:nvPr/>
          </p:nvSpPr>
          <p:spPr bwMode="auto">
            <a:xfrm>
              <a:off x="5020" y="1424"/>
              <a:ext cx="123" cy="181"/>
            </a:xfrm>
            <a:custGeom>
              <a:avLst/>
              <a:gdLst>
                <a:gd name="T0" fmla="*/ 83 w 123"/>
                <a:gd name="T1" fmla="*/ 40 h 181"/>
                <a:gd name="T2" fmla="*/ 82 w 123"/>
                <a:gd name="T3" fmla="*/ 53 h 181"/>
                <a:gd name="T4" fmla="*/ 72 w 123"/>
                <a:gd name="T5" fmla="*/ 49 h 181"/>
                <a:gd name="T6" fmla="*/ 66 w 123"/>
                <a:gd name="T7" fmla="*/ 44 h 181"/>
                <a:gd name="T8" fmla="*/ 58 w 123"/>
                <a:gd name="T9" fmla="*/ 36 h 181"/>
                <a:gd name="T10" fmla="*/ 52 w 123"/>
                <a:gd name="T11" fmla="*/ 28 h 181"/>
                <a:gd name="T12" fmla="*/ 46 w 123"/>
                <a:gd name="T13" fmla="*/ 20 h 181"/>
                <a:gd name="T14" fmla="*/ 42 w 123"/>
                <a:gd name="T15" fmla="*/ 12 h 181"/>
                <a:gd name="T16" fmla="*/ 40 w 123"/>
                <a:gd name="T17" fmla="*/ 0 h 181"/>
                <a:gd name="T18" fmla="*/ 30 w 123"/>
                <a:gd name="T19" fmla="*/ 4 h 181"/>
                <a:gd name="T20" fmla="*/ 20 w 123"/>
                <a:gd name="T21" fmla="*/ 18 h 181"/>
                <a:gd name="T22" fmla="*/ 14 w 123"/>
                <a:gd name="T23" fmla="*/ 36 h 181"/>
                <a:gd name="T24" fmla="*/ 4 w 123"/>
                <a:gd name="T25" fmla="*/ 65 h 181"/>
                <a:gd name="T26" fmla="*/ 0 w 123"/>
                <a:gd name="T27" fmla="*/ 89 h 181"/>
                <a:gd name="T28" fmla="*/ 0 w 123"/>
                <a:gd name="T29" fmla="*/ 119 h 181"/>
                <a:gd name="T30" fmla="*/ 0 w 123"/>
                <a:gd name="T31" fmla="*/ 145 h 181"/>
                <a:gd name="T32" fmla="*/ 0 w 123"/>
                <a:gd name="T33" fmla="*/ 167 h 181"/>
                <a:gd name="T34" fmla="*/ 0 w 123"/>
                <a:gd name="T35" fmla="*/ 179 h 181"/>
                <a:gd name="T36" fmla="*/ 22 w 123"/>
                <a:gd name="T37" fmla="*/ 179 h 181"/>
                <a:gd name="T38" fmla="*/ 14 w 123"/>
                <a:gd name="T39" fmla="*/ 173 h 181"/>
                <a:gd name="T40" fmla="*/ 12 w 123"/>
                <a:gd name="T41" fmla="*/ 153 h 181"/>
                <a:gd name="T42" fmla="*/ 12 w 123"/>
                <a:gd name="T43" fmla="*/ 127 h 181"/>
                <a:gd name="T44" fmla="*/ 12 w 123"/>
                <a:gd name="T45" fmla="*/ 85 h 181"/>
                <a:gd name="T46" fmla="*/ 16 w 123"/>
                <a:gd name="T47" fmla="*/ 61 h 181"/>
                <a:gd name="T48" fmla="*/ 20 w 123"/>
                <a:gd name="T49" fmla="*/ 42 h 181"/>
                <a:gd name="T50" fmla="*/ 30 w 123"/>
                <a:gd name="T51" fmla="*/ 30 h 181"/>
                <a:gd name="T52" fmla="*/ 36 w 123"/>
                <a:gd name="T53" fmla="*/ 30 h 181"/>
                <a:gd name="T54" fmla="*/ 46 w 123"/>
                <a:gd name="T55" fmla="*/ 32 h 181"/>
                <a:gd name="T56" fmla="*/ 52 w 123"/>
                <a:gd name="T57" fmla="*/ 36 h 181"/>
                <a:gd name="T58" fmla="*/ 58 w 123"/>
                <a:gd name="T59" fmla="*/ 42 h 181"/>
                <a:gd name="T60" fmla="*/ 62 w 123"/>
                <a:gd name="T61" fmla="*/ 51 h 181"/>
                <a:gd name="T62" fmla="*/ 64 w 123"/>
                <a:gd name="T63" fmla="*/ 63 h 181"/>
                <a:gd name="T64" fmla="*/ 60 w 123"/>
                <a:gd name="T65" fmla="*/ 81 h 181"/>
                <a:gd name="T66" fmla="*/ 62 w 123"/>
                <a:gd name="T67" fmla="*/ 97 h 181"/>
                <a:gd name="T68" fmla="*/ 62 w 123"/>
                <a:gd name="T69" fmla="*/ 117 h 181"/>
                <a:gd name="T70" fmla="*/ 64 w 123"/>
                <a:gd name="T71" fmla="*/ 131 h 181"/>
                <a:gd name="T72" fmla="*/ 62 w 123"/>
                <a:gd name="T73" fmla="*/ 137 h 181"/>
                <a:gd name="T74" fmla="*/ 68 w 123"/>
                <a:gd name="T75" fmla="*/ 141 h 181"/>
                <a:gd name="T76" fmla="*/ 66 w 123"/>
                <a:gd name="T77" fmla="*/ 145 h 181"/>
                <a:gd name="T78" fmla="*/ 72 w 123"/>
                <a:gd name="T79" fmla="*/ 151 h 181"/>
                <a:gd name="T80" fmla="*/ 72 w 123"/>
                <a:gd name="T81" fmla="*/ 155 h 181"/>
                <a:gd name="T82" fmla="*/ 80 w 123"/>
                <a:gd name="T83" fmla="*/ 163 h 181"/>
                <a:gd name="T84" fmla="*/ 85 w 123"/>
                <a:gd name="T85" fmla="*/ 169 h 181"/>
                <a:gd name="T86" fmla="*/ 107 w 123"/>
                <a:gd name="T87" fmla="*/ 181 h 181"/>
                <a:gd name="T88" fmla="*/ 107 w 123"/>
                <a:gd name="T89" fmla="*/ 169 h 181"/>
                <a:gd name="T90" fmla="*/ 115 w 123"/>
                <a:gd name="T91" fmla="*/ 145 h 181"/>
                <a:gd name="T92" fmla="*/ 123 w 123"/>
                <a:gd name="T93" fmla="*/ 115 h 181"/>
                <a:gd name="T94" fmla="*/ 119 w 123"/>
                <a:gd name="T95" fmla="*/ 93 h 181"/>
                <a:gd name="T96" fmla="*/ 109 w 123"/>
                <a:gd name="T97" fmla="*/ 71 h 181"/>
                <a:gd name="T98" fmla="*/ 109 w 123"/>
                <a:gd name="T99" fmla="*/ 46 h 181"/>
                <a:gd name="T100" fmla="*/ 105 w 123"/>
                <a:gd name="T101" fmla="*/ 28 h 181"/>
                <a:gd name="T102" fmla="*/ 99 w 123"/>
                <a:gd name="T103" fmla="*/ 14 h 181"/>
                <a:gd name="T104" fmla="*/ 93 w 123"/>
                <a:gd name="T105" fmla="*/ 12 h 181"/>
                <a:gd name="T106" fmla="*/ 99 w 123"/>
                <a:gd name="T107" fmla="*/ 20 h 181"/>
                <a:gd name="T108" fmla="*/ 99 w 123"/>
                <a:gd name="T109" fmla="*/ 30 h 181"/>
                <a:gd name="T110" fmla="*/ 99 w 123"/>
                <a:gd name="T111" fmla="*/ 38 h 181"/>
                <a:gd name="T112" fmla="*/ 97 w 123"/>
                <a:gd name="T113" fmla="*/ 46 h 181"/>
                <a:gd name="T114" fmla="*/ 83 w 123"/>
                <a:gd name="T115" fmla="*/ 4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3" h="181">
                  <a:moveTo>
                    <a:pt x="83" y="40"/>
                  </a:moveTo>
                  <a:lnTo>
                    <a:pt x="82" y="53"/>
                  </a:lnTo>
                  <a:lnTo>
                    <a:pt x="72" y="49"/>
                  </a:lnTo>
                  <a:lnTo>
                    <a:pt x="66" y="44"/>
                  </a:lnTo>
                  <a:lnTo>
                    <a:pt x="58" y="36"/>
                  </a:lnTo>
                  <a:lnTo>
                    <a:pt x="52" y="28"/>
                  </a:lnTo>
                  <a:lnTo>
                    <a:pt x="46" y="20"/>
                  </a:lnTo>
                  <a:lnTo>
                    <a:pt x="42" y="12"/>
                  </a:lnTo>
                  <a:lnTo>
                    <a:pt x="40" y="0"/>
                  </a:lnTo>
                  <a:lnTo>
                    <a:pt x="30" y="4"/>
                  </a:lnTo>
                  <a:lnTo>
                    <a:pt x="20" y="18"/>
                  </a:lnTo>
                  <a:lnTo>
                    <a:pt x="14" y="36"/>
                  </a:lnTo>
                  <a:lnTo>
                    <a:pt x="4" y="65"/>
                  </a:lnTo>
                  <a:lnTo>
                    <a:pt x="0" y="89"/>
                  </a:lnTo>
                  <a:lnTo>
                    <a:pt x="0" y="119"/>
                  </a:lnTo>
                  <a:lnTo>
                    <a:pt x="0" y="145"/>
                  </a:lnTo>
                  <a:lnTo>
                    <a:pt x="0" y="167"/>
                  </a:lnTo>
                  <a:lnTo>
                    <a:pt x="0" y="179"/>
                  </a:lnTo>
                  <a:lnTo>
                    <a:pt x="22" y="179"/>
                  </a:lnTo>
                  <a:lnTo>
                    <a:pt x="14" y="173"/>
                  </a:lnTo>
                  <a:lnTo>
                    <a:pt x="12" y="153"/>
                  </a:lnTo>
                  <a:lnTo>
                    <a:pt x="12" y="127"/>
                  </a:lnTo>
                  <a:lnTo>
                    <a:pt x="12" y="85"/>
                  </a:lnTo>
                  <a:lnTo>
                    <a:pt x="16" y="61"/>
                  </a:lnTo>
                  <a:lnTo>
                    <a:pt x="20" y="42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6" y="32"/>
                  </a:lnTo>
                  <a:lnTo>
                    <a:pt x="52" y="36"/>
                  </a:lnTo>
                  <a:lnTo>
                    <a:pt x="58" y="42"/>
                  </a:lnTo>
                  <a:lnTo>
                    <a:pt x="62" y="51"/>
                  </a:lnTo>
                  <a:lnTo>
                    <a:pt x="64" y="63"/>
                  </a:lnTo>
                  <a:lnTo>
                    <a:pt x="60" y="81"/>
                  </a:lnTo>
                  <a:lnTo>
                    <a:pt x="62" y="97"/>
                  </a:lnTo>
                  <a:lnTo>
                    <a:pt x="62" y="117"/>
                  </a:lnTo>
                  <a:lnTo>
                    <a:pt x="64" y="131"/>
                  </a:lnTo>
                  <a:lnTo>
                    <a:pt x="62" y="137"/>
                  </a:lnTo>
                  <a:lnTo>
                    <a:pt x="68" y="141"/>
                  </a:lnTo>
                  <a:lnTo>
                    <a:pt x="66" y="145"/>
                  </a:lnTo>
                  <a:lnTo>
                    <a:pt x="72" y="151"/>
                  </a:lnTo>
                  <a:lnTo>
                    <a:pt x="72" y="155"/>
                  </a:lnTo>
                  <a:lnTo>
                    <a:pt x="80" y="163"/>
                  </a:lnTo>
                  <a:lnTo>
                    <a:pt x="85" y="169"/>
                  </a:lnTo>
                  <a:lnTo>
                    <a:pt x="107" y="181"/>
                  </a:lnTo>
                  <a:lnTo>
                    <a:pt x="107" y="169"/>
                  </a:lnTo>
                  <a:lnTo>
                    <a:pt x="115" y="145"/>
                  </a:lnTo>
                  <a:lnTo>
                    <a:pt x="123" y="115"/>
                  </a:lnTo>
                  <a:lnTo>
                    <a:pt x="119" y="93"/>
                  </a:lnTo>
                  <a:lnTo>
                    <a:pt x="109" y="71"/>
                  </a:lnTo>
                  <a:lnTo>
                    <a:pt x="109" y="46"/>
                  </a:lnTo>
                  <a:lnTo>
                    <a:pt x="105" y="28"/>
                  </a:lnTo>
                  <a:lnTo>
                    <a:pt x="99" y="14"/>
                  </a:lnTo>
                  <a:lnTo>
                    <a:pt x="93" y="12"/>
                  </a:lnTo>
                  <a:lnTo>
                    <a:pt x="99" y="20"/>
                  </a:lnTo>
                  <a:lnTo>
                    <a:pt x="99" y="30"/>
                  </a:lnTo>
                  <a:lnTo>
                    <a:pt x="99" y="38"/>
                  </a:lnTo>
                  <a:lnTo>
                    <a:pt x="97" y="46"/>
                  </a:lnTo>
                  <a:lnTo>
                    <a:pt x="83" y="40"/>
                  </a:lnTo>
                  <a:close/>
                </a:path>
              </a:pathLst>
            </a:custGeom>
            <a:solidFill>
              <a:srgbClr val="0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35" name="Freeform 594"/>
            <p:cNvSpPr>
              <a:spLocks/>
            </p:cNvSpPr>
            <p:nvPr/>
          </p:nvSpPr>
          <p:spPr bwMode="auto">
            <a:xfrm>
              <a:off x="5123" y="1438"/>
              <a:ext cx="128" cy="143"/>
            </a:xfrm>
            <a:custGeom>
              <a:avLst/>
              <a:gdLst>
                <a:gd name="T0" fmla="*/ 128 w 128"/>
                <a:gd name="T1" fmla="*/ 117 h 143"/>
                <a:gd name="T2" fmla="*/ 124 w 128"/>
                <a:gd name="T3" fmla="*/ 123 h 143"/>
                <a:gd name="T4" fmla="*/ 122 w 128"/>
                <a:gd name="T5" fmla="*/ 133 h 143"/>
                <a:gd name="T6" fmla="*/ 122 w 128"/>
                <a:gd name="T7" fmla="*/ 143 h 143"/>
                <a:gd name="T8" fmla="*/ 32 w 128"/>
                <a:gd name="T9" fmla="*/ 133 h 143"/>
                <a:gd name="T10" fmla="*/ 22 w 128"/>
                <a:gd name="T11" fmla="*/ 131 h 143"/>
                <a:gd name="T12" fmla="*/ 18 w 128"/>
                <a:gd name="T13" fmla="*/ 127 h 143"/>
                <a:gd name="T14" fmla="*/ 22 w 128"/>
                <a:gd name="T15" fmla="*/ 111 h 143"/>
                <a:gd name="T16" fmla="*/ 26 w 128"/>
                <a:gd name="T17" fmla="*/ 101 h 143"/>
                <a:gd name="T18" fmla="*/ 24 w 128"/>
                <a:gd name="T19" fmla="*/ 87 h 143"/>
                <a:gd name="T20" fmla="*/ 20 w 128"/>
                <a:gd name="T21" fmla="*/ 73 h 143"/>
                <a:gd name="T22" fmla="*/ 16 w 128"/>
                <a:gd name="T23" fmla="*/ 63 h 143"/>
                <a:gd name="T24" fmla="*/ 12 w 128"/>
                <a:gd name="T25" fmla="*/ 59 h 143"/>
                <a:gd name="T26" fmla="*/ 16 w 128"/>
                <a:gd name="T27" fmla="*/ 47 h 143"/>
                <a:gd name="T28" fmla="*/ 14 w 128"/>
                <a:gd name="T29" fmla="*/ 43 h 143"/>
                <a:gd name="T30" fmla="*/ 12 w 128"/>
                <a:gd name="T31" fmla="*/ 51 h 143"/>
                <a:gd name="T32" fmla="*/ 12 w 128"/>
                <a:gd name="T33" fmla="*/ 53 h 143"/>
                <a:gd name="T34" fmla="*/ 10 w 128"/>
                <a:gd name="T35" fmla="*/ 41 h 143"/>
                <a:gd name="T36" fmla="*/ 10 w 128"/>
                <a:gd name="T37" fmla="*/ 30 h 143"/>
                <a:gd name="T38" fmla="*/ 8 w 128"/>
                <a:gd name="T39" fmla="*/ 16 h 143"/>
                <a:gd name="T40" fmla="*/ 2 w 128"/>
                <a:gd name="T41" fmla="*/ 6 h 143"/>
                <a:gd name="T42" fmla="*/ 2 w 128"/>
                <a:gd name="T43" fmla="*/ 4 h 143"/>
                <a:gd name="T44" fmla="*/ 0 w 128"/>
                <a:gd name="T45" fmla="*/ 0 h 143"/>
                <a:gd name="T46" fmla="*/ 6 w 128"/>
                <a:gd name="T47" fmla="*/ 6 h 143"/>
                <a:gd name="T48" fmla="*/ 8 w 128"/>
                <a:gd name="T49" fmla="*/ 12 h 143"/>
                <a:gd name="T50" fmla="*/ 14 w 128"/>
                <a:gd name="T51" fmla="*/ 22 h 143"/>
                <a:gd name="T52" fmla="*/ 12 w 128"/>
                <a:gd name="T53" fmla="*/ 28 h 143"/>
                <a:gd name="T54" fmla="*/ 14 w 128"/>
                <a:gd name="T55" fmla="*/ 35 h 143"/>
                <a:gd name="T56" fmla="*/ 18 w 128"/>
                <a:gd name="T57" fmla="*/ 43 h 143"/>
                <a:gd name="T58" fmla="*/ 26 w 128"/>
                <a:gd name="T59" fmla="*/ 57 h 143"/>
                <a:gd name="T60" fmla="*/ 34 w 128"/>
                <a:gd name="T61" fmla="*/ 71 h 143"/>
                <a:gd name="T62" fmla="*/ 38 w 128"/>
                <a:gd name="T63" fmla="*/ 75 h 143"/>
                <a:gd name="T64" fmla="*/ 34 w 128"/>
                <a:gd name="T65" fmla="*/ 79 h 143"/>
                <a:gd name="T66" fmla="*/ 30 w 128"/>
                <a:gd name="T67" fmla="*/ 85 h 143"/>
                <a:gd name="T68" fmla="*/ 26 w 128"/>
                <a:gd name="T69" fmla="*/ 93 h 143"/>
                <a:gd name="T70" fmla="*/ 32 w 128"/>
                <a:gd name="T71" fmla="*/ 85 h 143"/>
                <a:gd name="T72" fmla="*/ 36 w 128"/>
                <a:gd name="T73" fmla="*/ 81 h 143"/>
                <a:gd name="T74" fmla="*/ 40 w 128"/>
                <a:gd name="T75" fmla="*/ 79 h 143"/>
                <a:gd name="T76" fmla="*/ 44 w 128"/>
                <a:gd name="T77" fmla="*/ 85 h 143"/>
                <a:gd name="T78" fmla="*/ 38 w 128"/>
                <a:gd name="T79" fmla="*/ 89 h 143"/>
                <a:gd name="T80" fmla="*/ 32 w 128"/>
                <a:gd name="T81" fmla="*/ 93 h 143"/>
                <a:gd name="T82" fmla="*/ 26 w 128"/>
                <a:gd name="T83" fmla="*/ 99 h 143"/>
                <a:gd name="T84" fmla="*/ 26 w 128"/>
                <a:gd name="T85" fmla="*/ 105 h 143"/>
                <a:gd name="T86" fmla="*/ 32 w 128"/>
                <a:gd name="T87" fmla="*/ 97 h 143"/>
                <a:gd name="T88" fmla="*/ 36 w 128"/>
                <a:gd name="T89" fmla="*/ 93 h 143"/>
                <a:gd name="T90" fmla="*/ 44 w 128"/>
                <a:gd name="T91" fmla="*/ 89 h 143"/>
                <a:gd name="T92" fmla="*/ 52 w 128"/>
                <a:gd name="T93" fmla="*/ 93 h 143"/>
                <a:gd name="T94" fmla="*/ 58 w 128"/>
                <a:gd name="T95" fmla="*/ 99 h 143"/>
                <a:gd name="T96" fmla="*/ 66 w 128"/>
                <a:gd name="T97" fmla="*/ 103 h 143"/>
                <a:gd name="T98" fmla="*/ 58 w 128"/>
                <a:gd name="T99" fmla="*/ 103 h 143"/>
                <a:gd name="T100" fmla="*/ 42 w 128"/>
                <a:gd name="T101" fmla="*/ 113 h 143"/>
                <a:gd name="T102" fmla="*/ 56 w 128"/>
                <a:gd name="T103" fmla="*/ 107 h 143"/>
                <a:gd name="T104" fmla="*/ 66 w 128"/>
                <a:gd name="T105" fmla="*/ 105 h 143"/>
                <a:gd name="T106" fmla="*/ 74 w 128"/>
                <a:gd name="T107" fmla="*/ 105 h 143"/>
                <a:gd name="T108" fmla="*/ 86 w 128"/>
                <a:gd name="T109" fmla="*/ 107 h 143"/>
                <a:gd name="T110" fmla="*/ 102 w 128"/>
                <a:gd name="T111" fmla="*/ 111 h 143"/>
                <a:gd name="T112" fmla="*/ 128 w 128"/>
                <a:gd name="T113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8" h="143">
                  <a:moveTo>
                    <a:pt x="128" y="117"/>
                  </a:moveTo>
                  <a:lnTo>
                    <a:pt x="124" y="123"/>
                  </a:lnTo>
                  <a:lnTo>
                    <a:pt x="122" y="133"/>
                  </a:lnTo>
                  <a:lnTo>
                    <a:pt x="122" y="143"/>
                  </a:lnTo>
                  <a:lnTo>
                    <a:pt x="32" y="133"/>
                  </a:lnTo>
                  <a:lnTo>
                    <a:pt x="22" y="131"/>
                  </a:lnTo>
                  <a:lnTo>
                    <a:pt x="18" y="127"/>
                  </a:lnTo>
                  <a:lnTo>
                    <a:pt x="22" y="111"/>
                  </a:lnTo>
                  <a:lnTo>
                    <a:pt x="26" y="101"/>
                  </a:lnTo>
                  <a:lnTo>
                    <a:pt x="24" y="87"/>
                  </a:lnTo>
                  <a:lnTo>
                    <a:pt x="20" y="73"/>
                  </a:lnTo>
                  <a:lnTo>
                    <a:pt x="16" y="63"/>
                  </a:lnTo>
                  <a:lnTo>
                    <a:pt x="12" y="59"/>
                  </a:lnTo>
                  <a:lnTo>
                    <a:pt x="16" y="47"/>
                  </a:lnTo>
                  <a:lnTo>
                    <a:pt x="14" y="43"/>
                  </a:lnTo>
                  <a:lnTo>
                    <a:pt x="12" y="51"/>
                  </a:lnTo>
                  <a:lnTo>
                    <a:pt x="12" y="53"/>
                  </a:lnTo>
                  <a:lnTo>
                    <a:pt x="10" y="41"/>
                  </a:lnTo>
                  <a:lnTo>
                    <a:pt x="10" y="30"/>
                  </a:lnTo>
                  <a:lnTo>
                    <a:pt x="8" y="1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6" y="6"/>
                  </a:lnTo>
                  <a:lnTo>
                    <a:pt x="8" y="12"/>
                  </a:lnTo>
                  <a:lnTo>
                    <a:pt x="14" y="22"/>
                  </a:lnTo>
                  <a:lnTo>
                    <a:pt x="12" y="28"/>
                  </a:lnTo>
                  <a:lnTo>
                    <a:pt x="14" y="35"/>
                  </a:lnTo>
                  <a:lnTo>
                    <a:pt x="18" y="43"/>
                  </a:lnTo>
                  <a:lnTo>
                    <a:pt x="26" y="57"/>
                  </a:lnTo>
                  <a:lnTo>
                    <a:pt x="34" y="71"/>
                  </a:lnTo>
                  <a:lnTo>
                    <a:pt x="38" y="75"/>
                  </a:lnTo>
                  <a:lnTo>
                    <a:pt x="34" y="79"/>
                  </a:lnTo>
                  <a:lnTo>
                    <a:pt x="30" y="85"/>
                  </a:lnTo>
                  <a:lnTo>
                    <a:pt x="26" y="93"/>
                  </a:lnTo>
                  <a:lnTo>
                    <a:pt x="32" y="85"/>
                  </a:lnTo>
                  <a:lnTo>
                    <a:pt x="36" y="81"/>
                  </a:lnTo>
                  <a:lnTo>
                    <a:pt x="40" y="79"/>
                  </a:lnTo>
                  <a:lnTo>
                    <a:pt x="44" y="85"/>
                  </a:lnTo>
                  <a:lnTo>
                    <a:pt x="38" y="89"/>
                  </a:lnTo>
                  <a:lnTo>
                    <a:pt x="32" y="93"/>
                  </a:lnTo>
                  <a:lnTo>
                    <a:pt x="26" y="99"/>
                  </a:lnTo>
                  <a:lnTo>
                    <a:pt x="26" y="105"/>
                  </a:lnTo>
                  <a:lnTo>
                    <a:pt x="32" y="97"/>
                  </a:lnTo>
                  <a:lnTo>
                    <a:pt x="36" y="93"/>
                  </a:lnTo>
                  <a:lnTo>
                    <a:pt x="44" y="89"/>
                  </a:lnTo>
                  <a:lnTo>
                    <a:pt x="52" y="93"/>
                  </a:lnTo>
                  <a:lnTo>
                    <a:pt x="58" y="99"/>
                  </a:lnTo>
                  <a:lnTo>
                    <a:pt x="66" y="103"/>
                  </a:lnTo>
                  <a:lnTo>
                    <a:pt x="58" y="103"/>
                  </a:lnTo>
                  <a:lnTo>
                    <a:pt x="42" y="113"/>
                  </a:lnTo>
                  <a:lnTo>
                    <a:pt x="56" y="107"/>
                  </a:lnTo>
                  <a:lnTo>
                    <a:pt x="66" y="105"/>
                  </a:lnTo>
                  <a:lnTo>
                    <a:pt x="74" y="105"/>
                  </a:lnTo>
                  <a:lnTo>
                    <a:pt x="86" y="107"/>
                  </a:lnTo>
                  <a:lnTo>
                    <a:pt x="102" y="111"/>
                  </a:lnTo>
                  <a:lnTo>
                    <a:pt x="128" y="117"/>
                  </a:lnTo>
                  <a:close/>
                </a:path>
              </a:pathLst>
            </a:custGeom>
            <a:solidFill>
              <a:srgbClr val="0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36" name="Oval 595"/>
            <p:cNvSpPr>
              <a:spLocks noChangeArrowheads="1"/>
            </p:cNvSpPr>
            <p:nvPr/>
          </p:nvSpPr>
          <p:spPr bwMode="auto">
            <a:xfrm>
              <a:off x="5109" y="1479"/>
              <a:ext cx="10" cy="1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37" name="Oval 596"/>
            <p:cNvSpPr>
              <a:spLocks noChangeArrowheads="1"/>
            </p:cNvSpPr>
            <p:nvPr/>
          </p:nvSpPr>
          <p:spPr bwMode="auto">
            <a:xfrm>
              <a:off x="5119" y="1501"/>
              <a:ext cx="8" cy="1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38" name="Oval 597"/>
            <p:cNvSpPr>
              <a:spLocks noChangeArrowheads="1"/>
            </p:cNvSpPr>
            <p:nvPr/>
          </p:nvSpPr>
          <p:spPr bwMode="auto">
            <a:xfrm>
              <a:off x="5123" y="1521"/>
              <a:ext cx="8" cy="1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39" name="Oval 598"/>
            <p:cNvSpPr>
              <a:spLocks noChangeArrowheads="1"/>
            </p:cNvSpPr>
            <p:nvPr/>
          </p:nvSpPr>
          <p:spPr bwMode="auto">
            <a:xfrm>
              <a:off x="5125" y="1539"/>
              <a:ext cx="8" cy="1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0" name="Oval 599"/>
            <p:cNvSpPr>
              <a:spLocks noChangeArrowheads="1"/>
            </p:cNvSpPr>
            <p:nvPr/>
          </p:nvSpPr>
          <p:spPr bwMode="auto">
            <a:xfrm>
              <a:off x="5123" y="1563"/>
              <a:ext cx="8" cy="1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1" name="Oval 600"/>
            <p:cNvSpPr>
              <a:spLocks noChangeArrowheads="1"/>
            </p:cNvSpPr>
            <p:nvPr/>
          </p:nvSpPr>
          <p:spPr bwMode="auto">
            <a:xfrm>
              <a:off x="5117" y="1587"/>
              <a:ext cx="8" cy="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42" name="Group 601"/>
            <p:cNvGrpSpPr>
              <a:grpSpLocks/>
            </p:cNvGrpSpPr>
            <p:nvPr/>
          </p:nvGrpSpPr>
          <p:grpSpPr bwMode="auto">
            <a:xfrm>
              <a:off x="5070" y="1374"/>
              <a:ext cx="49" cy="82"/>
              <a:chOff x="5070" y="1374"/>
              <a:chExt cx="49" cy="82"/>
            </a:xfrm>
          </p:grpSpPr>
          <p:sp>
            <p:nvSpPr>
              <p:cNvPr id="1065" name="Freeform 602"/>
              <p:cNvSpPr>
                <a:spLocks/>
              </p:cNvSpPr>
              <p:nvPr/>
            </p:nvSpPr>
            <p:spPr bwMode="auto">
              <a:xfrm>
                <a:off x="5070" y="1374"/>
                <a:ext cx="49" cy="82"/>
              </a:xfrm>
              <a:custGeom>
                <a:avLst/>
                <a:gdLst>
                  <a:gd name="T0" fmla="*/ 49 w 49"/>
                  <a:gd name="T1" fmla="*/ 50 h 82"/>
                  <a:gd name="T2" fmla="*/ 43 w 49"/>
                  <a:gd name="T3" fmla="*/ 58 h 82"/>
                  <a:gd name="T4" fmla="*/ 41 w 49"/>
                  <a:gd name="T5" fmla="*/ 64 h 82"/>
                  <a:gd name="T6" fmla="*/ 41 w 49"/>
                  <a:gd name="T7" fmla="*/ 74 h 82"/>
                  <a:gd name="T8" fmla="*/ 39 w 49"/>
                  <a:gd name="T9" fmla="*/ 80 h 82"/>
                  <a:gd name="T10" fmla="*/ 35 w 49"/>
                  <a:gd name="T11" fmla="*/ 82 h 82"/>
                  <a:gd name="T12" fmla="*/ 30 w 49"/>
                  <a:gd name="T13" fmla="*/ 82 h 82"/>
                  <a:gd name="T14" fmla="*/ 22 w 49"/>
                  <a:gd name="T15" fmla="*/ 80 h 82"/>
                  <a:gd name="T16" fmla="*/ 16 w 49"/>
                  <a:gd name="T17" fmla="*/ 76 h 82"/>
                  <a:gd name="T18" fmla="*/ 10 w 49"/>
                  <a:gd name="T19" fmla="*/ 70 h 82"/>
                  <a:gd name="T20" fmla="*/ 6 w 49"/>
                  <a:gd name="T21" fmla="*/ 66 h 82"/>
                  <a:gd name="T22" fmla="*/ 2 w 49"/>
                  <a:gd name="T23" fmla="*/ 58 h 82"/>
                  <a:gd name="T24" fmla="*/ 0 w 49"/>
                  <a:gd name="T25" fmla="*/ 52 h 82"/>
                  <a:gd name="T26" fmla="*/ 0 w 49"/>
                  <a:gd name="T27" fmla="*/ 44 h 82"/>
                  <a:gd name="T28" fmla="*/ 0 w 49"/>
                  <a:gd name="T29" fmla="*/ 38 h 82"/>
                  <a:gd name="T30" fmla="*/ 4 w 49"/>
                  <a:gd name="T31" fmla="*/ 28 h 82"/>
                  <a:gd name="T32" fmla="*/ 6 w 49"/>
                  <a:gd name="T33" fmla="*/ 22 h 82"/>
                  <a:gd name="T34" fmla="*/ 6 w 49"/>
                  <a:gd name="T35" fmla="*/ 12 h 82"/>
                  <a:gd name="T36" fmla="*/ 8 w 49"/>
                  <a:gd name="T37" fmla="*/ 0 h 82"/>
                  <a:gd name="T38" fmla="*/ 22 w 49"/>
                  <a:gd name="T39" fmla="*/ 22 h 82"/>
                  <a:gd name="T40" fmla="*/ 41 w 49"/>
                  <a:gd name="T41" fmla="*/ 42 h 82"/>
                  <a:gd name="T42" fmla="*/ 49 w 49"/>
                  <a:gd name="T43" fmla="*/ 5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9" h="82">
                    <a:moveTo>
                      <a:pt x="49" y="50"/>
                    </a:moveTo>
                    <a:lnTo>
                      <a:pt x="43" y="58"/>
                    </a:lnTo>
                    <a:lnTo>
                      <a:pt x="41" y="64"/>
                    </a:lnTo>
                    <a:lnTo>
                      <a:pt x="41" y="74"/>
                    </a:lnTo>
                    <a:lnTo>
                      <a:pt x="39" y="80"/>
                    </a:lnTo>
                    <a:lnTo>
                      <a:pt x="35" y="82"/>
                    </a:lnTo>
                    <a:lnTo>
                      <a:pt x="30" y="82"/>
                    </a:lnTo>
                    <a:lnTo>
                      <a:pt x="22" y="80"/>
                    </a:lnTo>
                    <a:lnTo>
                      <a:pt x="16" y="76"/>
                    </a:lnTo>
                    <a:lnTo>
                      <a:pt x="10" y="70"/>
                    </a:lnTo>
                    <a:lnTo>
                      <a:pt x="6" y="66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4" y="28"/>
                    </a:lnTo>
                    <a:lnTo>
                      <a:pt x="6" y="22"/>
                    </a:lnTo>
                    <a:lnTo>
                      <a:pt x="6" y="12"/>
                    </a:lnTo>
                    <a:lnTo>
                      <a:pt x="8" y="0"/>
                    </a:lnTo>
                    <a:lnTo>
                      <a:pt x="22" y="22"/>
                    </a:lnTo>
                    <a:lnTo>
                      <a:pt x="41" y="42"/>
                    </a:lnTo>
                    <a:lnTo>
                      <a:pt x="49" y="50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66" name="Freeform 603"/>
              <p:cNvSpPr>
                <a:spLocks/>
              </p:cNvSpPr>
              <p:nvPr/>
            </p:nvSpPr>
            <p:spPr bwMode="auto">
              <a:xfrm>
                <a:off x="5070" y="1374"/>
                <a:ext cx="49" cy="82"/>
              </a:xfrm>
              <a:custGeom>
                <a:avLst/>
                <a:gdLst>
                  <a:gd name="T0" fmla="*/ 49 w 49"/>
                  <a:gd name="T1" fmla="*/ 50 h 82"/>
                  <a:gd name="T2" fmla="*/ 43 w 49"/>
                  <a:gd name="T3" fmla="*/ 58 h 82"/>
                  <a:gd name="T4" fmla="*/ 41 w 49"/>
                  <a:gd name="T5" fmla="*/ 64 h 82"/>
                  <a:gd name="T6" fmla="*/ 41 w 49"/>
                  <a:gd name="T7" fmla="*/ 74 h 82"/>
                  <a:gd name="T8" fmla="*/ 39 w 49"/>
                  <a:gd name="T9" fmla="*/ 80 h 82"/>
                  <a:gd name="T10" fmla="*/ 35 w 49"/>
                  <a:gd name="T11" fmla="*/ 82 h 82"/>
                  <a:gd name="T12" fmla="*/ 30 w 49"/>
                  <a:gd name="T13" fmla="*/ 82 h 82"/>
                  <a:gd name="T14" fmla="*/ 22 w 49"/>
                  <a:gd name="T15" fmla="*/ 80 h 82"/>
                  <a:gd name="T16" fmla="*/ 16 w 49"/>
                  <a:gd name="T17" fmla="*/ 76 h 82"/>
                  <a:gd name="T18" fmla="*/ 10 w 49"/>
                  <a:gd name="T19" fmla="*/ 70 h 82"/>
                  <a:gd name="T20" fmla="*/ 6 w 49"/>
                  <a:gd name="T21" fmla="*/ 66 h 82"/>
                  <a:gd name="T22" fmla="*/ 2 w 49"/>
                  <a:gd name="T23" fmla="*/ 58 h 82"/>
                  <a:gd name="T24" fmla="*/ 0 w 49"/>
                  <a:gd name="T25" fmla="*/ 52 h 82"/>
                  <a:gd name="T26" fmla="*/ 0 w 49"/>
                  <a:gd name="T27" fmla="*/ 44 h 82"/>
                  <a:gd name="T28" fmla="*/ 0 w 49"/>
                  <a:gd name="T29" fmla="*/ 38 h 82"/>
                  <a:gd name="T30" fmla="*/ 4 w 49"/>
                  <a:gd name="T31" fmla="*/ 28 h 82"/>
                  <a:gd name="T32" fmla="*/ 6 w 49"/>
                  <a:gd name="T33" fmla="*/ 22 h 82"/>
                  <a:gd name="T34" fmla="*/ 6 w 49"/>
                  <a:gd name="T35" fmla="*/ 12 h 82"/>
                  <a:gd name="T36" fmla="*/ 8 w 49"/>
                  <a:gd name="T37" fmla="*/ 0 h 82"/>
                  <a:gd name="T38" fmla="*/ 22 w 49"/>
                  <a:gd name="T39" fmla="*/ 22 h 82"/>
                  <a:gd name="T40" fmla="*/ 41 w 49"/>
                  <a:gd name="T41" fmla="*/ 42 h 82"/>
                  <a:gd name="T42" fmla="*/ 49 w 49"/>
                  <a:gd name="T43" fmla="*/ 5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9" h="82">
                    <a:moveTo>
                      <a:pt x="49" y="50"/>
                    </a:moveTo>
                    <a:lnTo>
                      <a:pt x="43" y="58"/>
                    </a:lnTo>
                    <a:lnTo>
                      <a:pt x="41" y="64"/>
                    </a:lnTo>
                    <a:lnTo>
                      <a:pt x="41" y="74"/>
                    </a:lnTo>
                    <a:lnTo>
                      <a:pt x="39" y="80"/>
                    </a:lnTo>
                    <a:lnTo>
                      <a:pt x="35" y="82"/>
                    </a:lnTo>
                    <a:lnTo>
                      <a:pt x="30" y="82"/>
                    </a:lnTo>
                    <a:lnTo>
                      <a:pt x="22" y="80"/>
                    </a:lnTo>
                    <a:lnTo>
                      <a:pt x="16" y="76"/>
                    </a:lnTo>
                    <a:lnTo>
                      <a:pt x="10" y="70"/>
                    </a:lnTo>
                    <a:lnTo>
                      <a:pt x="6" y="66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4"/>
                    </a:lnTo>
                    <a:lnTo>
                      <a:pt x="0" y="38"/>
                    </a:lnTo>
                    <a:lnTo>
                      <a:pt x="4" y="28"/>
                    </a:lnTo>
                    <a:lnTo>
                      <a:pt x="6" y="22"/>
                    </a:lnTo>
                    <a:lnTo>
                      <a:pt x="6" y="12"/>
                    </a:lnTo>
                    <a:lnTo>
                      <a:pt x="8" y="0"/>
                    </a:lnTo>
                    <a:lnTo>
                      <a:pt x="22" y="22"/>
                    </a:lnTo>
                    <a:lnTo>
                      <a:pt x="41" y="42"/>
                    </a:lnTo>
                    <a:lnTo>
                      <a:pt x="49" y="50"/>
                    </a:lnTo>
                  </a:path>
                </a:pathLst>
              </a:custGeom>
              <a:noFill/>
              <a:ln w="12700">
                <a:solidFill>
                  <a:srgbClr val="402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43" name="Group 604"/>
            <p:cNvGrpSpPr>
              <a:grpSpLocks/>
            </p:cNvGrpSpPr>
            <p:nvPr/>
          </p:nvGrpSpPr>
          <p:grpSpPr bwMode="auto">
            <a:xfrm>
              <a:off x="5074" y="1326"/>
              <a:ext cx="87" cy="102"/>
              <a:chOff x="5074" y="1326"/>
              <a:chExt cx="87" cy="102"/>
            </a:xfrm>
          </p:grpSpPr>
          <p:sp>
            <p:nvSpPr>
              <p:cNvPr id="1063" name="Freeform 605"/>
              <p:cNvSpPr>
                <a:spLocks/>
              </p:cNvSpPr>
              <p:nvPr/>
            </p:nvSpPr>
            <p:spPr bwMode="auto">
              <a:xfrm>
                <a:off x="5074" y="1326"/>
                <a:ext cx="87" cy="102"/>
              </a:xfrm>
              <a:custGeom>
                <a:avLst/>
                <a:gdLst>
                  <a:gd name="T0" fmla="*/ 87 w 87"/>
                  <a:gd name="T1" fmla="*/ 28 h 102"/>
                  <a:gd name="T2" fmla="*/ 85 w 87"/>
                  <a:gd name="T3" fmla="*/ 36 h 102"/>
                  <a:gd name="T4" fmla="*/ 81 w 87"/>
                  <a:gd name="T5" fmla="*/ 44 h 102"/>
                  <a:gd name="T6" fmla="*/ 81 w 87"/>
                  <a:gd name="T7" fmla="*/ 54 h 102"/>
                  <a:gd name="T8" fmla="*/ 81 w 87"/>
                  <a:gd name="T9" fmla="*/ 62 h 102"/>
                  <a:gd name="T10" fmla="*/ 79 w 87"/>
                  <a:gd name="T11" fmla="*/ 68 h 102"/>
                  <a:gd name="T12" fmla="*/ 75 w 87"/>
                  <a:gd name="T13" fmla="*/ 74 h 102"/>
                  <a:gd name="T14" fmla="*/ 69 w 87"/>
                  <a:gd name="T15" fmla="*/ 80 h 102"/>
                  <a:gd name="T16" fmla="*/ 61 w 87"/>
                  <a:gd name="T17" fmla="*/ 98 h 102"/>
                  <a:gd name="T18" fmla="*/ 55 w 87"/>
                  <a:gd name="T19" fmla="*/ 102 h 102"/>
                  <a:gd name="T20" fmla="*/ 47 w 87"/>
                  <a:gd name="T21" fmla="*/ 102 h 102"/>
                  <a:gd name="T22" fmla="*/ 39 w 87"/>
                  <a:gd name="T23" fmla="*/ 100 h 102"/>
                  <a:gd name="T24" fmla="*/ 28 w 87"/>
                  <a:gd name="T25" fmla="*/ 94 h 102"/>
                  <a:gd name="T26" fmla="*/ 20 w 87"/>
                  <a:gd name="T27" fmla="*/ 88 h 102"/>
                  <a:gd name="T28" fmla="*/ 12 w 87"/>
                  <a:gd name="T29" fmla="*/ 80 h 102"/>
                  <a:gd name="T30" fmla="*/ 8 w 87"/>
                  <a:gd name="T31" fmla="*/ 68 h 102"/>
                  <a:gd name="T32" fmla="*/ 8 w 87"/>
                  <a:gd name="T33" fmla="*/ 56 h 102"/>
                  <a:gd name="T34" fmla="*/ 4 w 87"/>
                  <a:gd name="T35" fmla="*/ 52 h 102"/>
                  <a:gd name="T36" fmla="*/ 2 w 87"/>
                  <a:gd name="T37" fmla="*/ 46 h 102"/>
                  <a:gd name="T38" fmla="*/ 0 w 87"/>
                  <a:gd name="T39" fmla="*/ 40 h 102"/>
                  <a:gd name="T40" fmla="*/ 0 w 87"/>
                  <a:gd name="T41" fmla="*/ 32 h 102"/>
                  <a:gd name="T42" fmla="*/ 2 w 87"/>
                  <a:gd name="T43" fmla="*/ 26 h 102"/>
                  <a:gd name="T44" fmla="*/ 6 w 87"/>
                  <a:gd name="T45" fmla="*/ 26 h 102"/>
                  <a:gd name="T46" fmla="*/ 10 w 87"/>
                  <a:gd name="T47" fmla="*/ 30 h 102"/>
                  <a:gd name="T48" fmla="*/ 22 w 87"/>
                  <a:gd name="T49" fmla="*/ 22 h 102"/>
                  <a:gd name="T50" fmla="*/ 29 w 87"/>
                  <a:gd name="T51" fmla="*/ 4 h 102"/>
                  <a:gd name="T52" fmla="*/ 35 w 87"/>
                  <a:gd name="T53" fmla="*/ 0 h 102"/>
                  <a:gd name="T54" fmla="*/ 43 w 87"/>
                  <a:gd name="T55" fmla="*/ 0 h 102"/>
                  <a:gd name="T56" fmla="*/ 49 w 87"/>
                  <a:gd name="T57" fmla="*/ 24 h 102"/>
                  <a:gd name="T58" fmla="*/ 65 w 87"/>
                  <a:gd name="T59" fmla="*/ 24 h 102"/>
                  <a:gd name="T60" fmla="*/ 69 w 87"/>
                  <a:gd name="T61" fmla="*/ 26 h 102"/>
                  <a:gd name="T62" fmla="*/ 85 w 87"/>
                  <a:gd name="T63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7" h="102">
                    <a:moveTo>
                      <a:pt x="85" y="18"/>
                    </a:moveTo>
                    <a:lnTo>
                      <a:pt x="87" y="28"/>
                    </a:lnTo>
                    <a:lnTo>
                      <a:pt x="87" y="32"/>
                    </a:lnTo>
                    <a:lnTo>
                      <a:pt x="85" y="36"/>
                    </a:lnTo>
                    <a:lnTo>
                      <a:pt x="83" y="40"/>
                    </a:lnTo>
                    <a:lnTo>
                      <a:pt x="81" y="44"/>
                    </a:lnTo>
                    <a:lnTo>
                      <a:pt x="81" y="48"/>
                    </a:lnTo>
                    <a:lnTo>
                      <a:pt x="81" y="54"/>
                    </a:lnTo>
                    <a:lnTo>
                      <a:pt x="81" y="58"/>
                    </a:lnTo>
                    <a:lnTo>
                      <a:pt x="81" y="62"/>
                    </a:lnTo>
                    <a:lnTo>
                      <a:pt x="79" y="66"/>
                    </a:lnTo>
                    <a:lnTo>
                      <a:pt x="79" y="68"/>
                    </a:lnTo>
                    <a:lnTo>
                      <a:pt x="77" y="70"/>
                    </a:lnTo>
                    <a:lnTo>
                      <a:pt x="75" y="74"/>
                    </a:lnTo>
                    <a:lnTo>
                      <a:pt x="73" y="76"/>
                    </a:lnTo>
                    <a:lnTo>
                      <a:pt x="69" y="80"/>
                    </a:lnTo>
                    <a:lnTo>
                      <a:pt x="65" y="88"/>
                    </a:lnTo>
                    <a:lnTo>
                      <a:pt x="61" y="98"/>
                    </a:lnTo>
                    <a:lnTo>
                      <a:pt x="59" y="100"/>
                    </a:lnTo>
                    <a:lnTo>
                      <a:pt x="55" y="102"/>
                    </a:lnTo>
                    <a:lnTo>
                      <a:pt x="51" y="102"/>
                    </a:lnTo>
                    <a:lnTo>
                      <a:pt x="47" y="102"/>
                    </a:lnTo>
                    <a:lnTo>
                      <a:pt x="43" y="100"/>
                    </a:lnTo>
                    <a:lnTo>
                      <a:pt x="39" y="100"/>
                    </a:lnTo>
                    <a:lnTo>
                      <a:pt x="33" y="96"/>
                    </a:lnTo>
                    <a:lnTo>
                      <a:pt x="28" y="94"/>
                    </a:lnTo>
                    <a:lnTo>
                      <a:pt x="24" y="92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2" y="80"/>
                    </a:lnTo>
                    <a:lnTo>
                      <a:pt x="10" y="76"/>
                    </a:lnTo>
                    <a:lnTo>
                      <a:pt x="8" y="68"/>
                    </a:lnTo>
                    <a:lnTo>
                      <a:pt x="8" y="62"/>
                    </a:lnTo>
                    <a:lnTo>
                      <a:pt x="8" y="56"/>
                    </a:lnTo>
                    <a:lnTo>
                      <a:pt x="6" y="54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30"/>
                    </a:lnTo>
                    <a:lnTo>
                      <a:pt x="12" y="34"/>
                    </a:lnTo>
                    <a:lnTo>
                      <a:pt x="22" y="22"/>
                    </a:lnTo>
                    <a:lnTo>
                      <a:pt x="29" y="24"/>
                    </a:lnTo>
                    <a:lnTo>
                      <a:pt x="29" y="4"/>
                    </a:lnTo>
                    <a:lnTo>
                      <a:pt x="33" y="22"/>
                    </a:lnTo>
                    <a:lnTo>
                      <a:pt x="35" y="0"/>
                    </a:lnTo>
                    <a:lnTo>
                      <a:pt x="39" y="22"/>
                    </a:lnTo>
                    <a:lnTo>
                      <a:pt x="43" y="0"/>
                    </a:lnTo>
                    <a:lnTo>
                      <a:pt x="41" y="24"/>
                    </a:lnTo>
                    <a:lnTo>
                      <a:pt x="49" y="24"/>
                    </a:lnTo>
                    <a:lnTo>
                      <a:pt x="57" y="24"/>
                    </a:lnTo>
                    <a:lnTo>
                      <a:pt x="65" y="24"/>
                    </a:lnTo>
                    <a:lnTo>
                      <a:pt x="69" y="8"/>
                    </a:lnTo>
                    <a:lnTo>
                      <a:pt x="69" y="26"/>
                    </a:lnTo>
                    <a:lnTo>
                      <a:pt x="77" y="26"/>
                    </a:lnTo>
                    <a:lnTo>
                      <a:pt x="85" y="28"/>
                    </a:lnTo>
                    <a:lnTo>
                      <a:pt x="85" y="18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64" name="Freeform 606"/>
              <p:cNvSpPr>
                <a:spLocks/>
              </p:cNvSpPr>
              <p:nvPr/>
            </p:nvSpPr>
            <p:spPr bwMode="auto">
              <a:xfrm>
                <a:off x="5074" y="1326"/>
                <a:ext cx="87" cy="102"/>
              </a:xfrm>
              <a:custGeom>
                <a:avLst/>
                <a:gdLst>
                  <a:gd name="T0" fmla="*/ 87 w 87"/>
                  <a:gd name="T1" fmla="*/ 28 h 102"/>
                  <a:gd name="T2" fmla="*/ 85 w 87"/>
                  <a:gd name="T3" fmla="*/ 36 h 102"/>
                  <a:gd name="T4" fmla="*/ 81 w 87"/>
                  <a:gd name="T5" fmla="*/ 44 h 102"/>
                  <a:gd name="T6" fmla="*/ 81 w 87"/>
                  <a:gd name="T7" fmla="*/ 54 h 102"/>
                  <a:gd name="T8" fmla="*/ 81 w 87"/>
                  <a:gd name="T9" fmla="*/ 62 h 102"/>
                  <a:gd name="T10" fmla="*/ 79 w 87"/>
                  <a:gd name="T11" fmla="*/ 68 h 102"/>
                  <a:gd name="T12" fmla="*/ 75 w 87"/>
                  <a:gd name="T13" fmla="*/ 74 h 102"/>
                  <a:gd name="T14" fmla="*/ 69 w 87"/>
                  <a:gd name="T15" fmla="*/ 80 h 102"/>
                  <a:gd name="T16" fmla="*/ 61 w 87"/>
                  <a:gd name="T17" fmla="*/ 98 h 102"/>
                  <a:gd name="T18" fmla="*/ 55 w 87"/>
                  <a:gd name="T19" fmla="*/ 102 h 102"/>
                  <a:gd name="T20" fmla="*/ 47 w 87"/>
                  <a:gd name="T21" fmla="*/ 102 h 102"/>
                  <a:gd name="T22" fmla="*/ 39 w 87"/>
                  <a:gd name="T23" fmla="*/ 100 h 102"/>
                  <a:gd name="T24" fmla="*/ 28 w 87"/>
                  <a:gd name="T25" fmla="*/ 94 h 102"/>
                  <a:gd name="T26" fmla="*/ 20 w 87"/>
                  <a:gd name="T27" fmla="*/ 88 h 102"/>
                  <a:gd name="T28" fmla="*/ 12 w 87"/>
                  <a:gd name="T29" fmla="*/ 80 h 102"/>
                  <a:gd name="T30" fmla="*/ 8 w 87"/>
                  <a:gd name="T31" fmla="*/ 68 h 102"/>
                  <a:gd name="T32" fmla="*/ 8 w 87"/>
                  <a:gd name="T33" fmla="*/ 56 h 102"/>
                  <a:gd name="T34" fmla="*/ 4 w 87"/>
                  <a:gd name="T35" fmla="*/ 52 h 102"/>
                  <a:gd name="T36" fmla="*/ 2 w 87"/>
                  <a:gd name="T37" fmla="*/ 46 h 102"/>
                  <a:gd name="T38" fmla="*/ 0 w 87"/>
                  <a:gd name="T39" fmla="*/ 40 h 102"/>
                  <a:gd name="T40" fmla="*/ 0 w 87"/>
                  <a:gd name="T41" fmla="*/ 32 h 102"/>
                  <a:gd name="T42" fmla="*/ 2 w 87"/>
                  <a:gd name="T43" fmla="*/ 26 h 102"/>
                  <a:gd name="T44" fmla="*/ 6 w 87"/>
                  <a:gd name="T45" fmla="*/ 26 h 102"/>
                  <a:gd name="T46" fmla="*/ 10 w 87"/>
                  <a:gd name="T47" fmla="*/ 30 h 102"/>
                  <a:gd name="T48" fmla="*/ 22 w 87"/>
                  <a:gd name="T49" fmla="*/ 22 h 102"/>
                  <a:gd name="T50" fmla="*/ 29 w 87"/>
                  <a:gd name="T51" fmla="*/ 4 h 102"/>
                  <a:gd name="T52" fmla="*/ 35 w 87"/>
                  <a:gd name="T53" fmla="*/ 0 h 102"/>
                  <a:gd name="T54" fmla="*/ 43 w 87"/>
                  <a:gd name="T55" fmla="*/ 0 h 102"/>
                  <a:gd name="T56" fmla="*/ 49 w 87"/>
                  <a:gd name="T57" fmla="*/ 24 h 102"/>
                  <a:gd name="T58" fmla="*/ 65 w 87"/>
                  <a:gd name="T59" fmla="*/ 24 h 102"/>
                  <a:gd name="T60" fmla="*/ 69 w 87"/>
                  <a:gd name="T61" fmla="*/ 26 h 102"/>
                  <a:gd name="T62" fmla="*/ 85 w 87"/>
                  <a:gd name="T63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7" h="102">
                    <a:moveTo>
                      <a:pt x="85" y="18"/>
                    </a:moveTo>
                    <a:lnTo>
                      <a:pt x="87" y="28"/>
                    </a:lnTo>
                    <a:lnTo>
                      <a:pt x="87" y="32"/>
                    </a:lnTo>
                    <a:lnTo>
                      <a:pt x="85" y="36"/>
                    </a:lnTo>
                    <a:lnTo>
                      <a:pt x="83" y="40"/>
                    </a:lnTo>
                    <a:lnTo>
                      <a:pt x="81" y="44"/>
                    </a:lnTo>
                    <a:lnTo>
                      <a:pt x="81" y="48"/>
                    </a:lnTo>
                    <a:lnTo>
                      <a:pt x="81" y="54"/>
                    </a:lnTo>
                    <a:lnTo>
                      <a:pt x="81" y="58"/>
                    </a:lnTo>
                    <a:lnTo>
                      <a:pt x="81" y="62"/>
                    </a:lnTo>
                    <a:lnTo>
                      <a:pt x="79" y="66"/>
                    </a:lnTo>
                    <a:lnTo>
                      <a:pt x="79" y="68"/>
                    </a:lnTo>
                    <a:lnTo>
                      <a:pt x="77" y="70"/>
                    </a:lnTo>
                    <a:lnTo>
                      <a:pt x="75" y="74"/>
                    </a:lnTo>
                    <a:lnTo>
                      <a:pt x="73" y="76"/>
                    </a:lnTo>
                    <a:lnTo>
                      <a:pt x="69" y="80"/>
                    </a:lnTo>
                    <a:lnTo>
                      <a:pt x="65" y="88"/>
                    </a:lnTo>
                    <a:lnTo>
                      <a:pt x="61" y="98"/>
                    </a:lnTo>
                    <a:lnTo>
                      <a:pt x="59" y="100"/>
                    </a:lnTo>
                    <a:lnTo>
                      <a:pt x="55" y="102"/>
                    </a:lnTo>
                    <a:lnTo>
                      <a:pt x="51" y="102"/>
                    </a:lnTo>
                    <a:lnTo>
                      <a:pt x="47" y="102"/>
                    </a:lnTo>
                    <a:lnTo>
                      <a:pt x="43" y="100"/>
                    </a:lnTo>
                    <a:lnTo>
                      <a:pt x="39" y="100"/>
                    </a:lnTo>
                    <a:lnTo>
                      <a:pt x="33" y="96"/>
                    </a:lnTo>
                    <a:lnTo>
                      <a:pt x="28" y="94"/>
                    </a:lnTo>
                    <a:lnTo>
                      <a:pt x="24" y="92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2" y="80"/>
                    </a:lnTo>
                    <a:lnTo>
                      <a:pt x="10" y="76"/>
                    </a:lnTo>
                    <a:lnTo>
                      <a:pt x="8" y="68"/>
                    </a:lnTo>
                    <a:lnTo>
                      <a:pt x="8" y="62"/>
                    </a:lnTo>
                    <a:lnTo>
                      <a:pt x="8" y="56"/>
                    </a:lnTo>
                    <a:lnTo>
                      <a:pt x="6" y="54"/>
                    </a:lnTo>
                    <a:lnTo>
                      <a:pt x="4" y="52"/>
                    </a:lnTo>
                    <a:lnTo>
                      <a:pt x="2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30"/>
                    </a:lnTo>
                    <a:lnTo>
                      <a:pt x="12" y="34"/>
                    </a:lnTo>
                    <a:lnTo>
                      <a:pt x="22" y="22"/>
                    </a:lnTo>
                    <a:lnTo>
                      <a:pt x="29" y="24"/>
                    </a:lnTo>
                    <a:lnTo>
                      <a:pt x="29" y="4"/>
                    </a:lnTo>
                    <a:lnTo>
                      <a:pt x="33" y="22"/>
                    </a:lnTo>
                    <a:lnTo>
                      <a:pt x="35" y="0"/>
                    </a:lnTo>
                    <a:lnTo>
                      <a:pt x="39" y="22"/>
                    </a:lnTo>
                    <a:lnTo>
                      <a:pt x="43" y="0"/>
                    </a:lnTo>
                    <a:lnTo>
                      <a:pt x="41" y="24"/>
                    </a:lnTo>
                    <a:lnTo>
                      <a:pt x="49" y="24"/>
                    </a:lnTo>
                    <a:lnTo>
                      <a:pt x="57" y="24"/>
                    </a:lnTo>
                    <a:lnTo>
                      <a:pt x="65" y="24"/>
                    </a:lnTo>
                    <a:lnTo>
                      <a:pt x="69" y="8"/>
                    </a:lnTo>
                    <a:lnTo>
                      <a:pt x="69" y="26"/>
                    </a:lnTo>
                    <a:lnTo>
                      <a:pt x="77" y="26"/>
                    </a:lnTo>
                    <a:lnTo>
                      <a:pt x="85" y="28"/>
                    </a:lnTo>
                    <a:lnTo>
                      <a:pt x="85" y="18"/>
                    </a:lnTo>
                  </a:path>
                </a:pathLst>
              </a:custGeom>
              <a:noFill/>
              <a:ln w="12700">
                <a:solidFill>
                  <a:srgbClr val="402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44" name="Freeform 607"/>
            <p:cNvSpPr>
              <a:spLocks/>
            </p:cNvSpPr>
            <p:nvPr/>
          </p:nvSpPr>
          <p:spPr bwMode="auto">
            <a:xfrm>
              <a:off x="5076" y="1354"/>
              <a:ext cx="6" cy="18"/>
            </a:xfrm>
            <a:custGeom>
              <a:avLst/>
              <a:gdLst>
                <a:gd name="T0" fmla="*/ 6 w 6"/>
                <a:gd name="T1" fmla="*/ 4 h 18"/>
                <a:gd name="T2" fmla="*/ 4 w 6"/>
                <a:gd name="T3" fmla="*/ 0 h 18"/>
                <a:gd name="T4" fmla="*/ 2 w 6"/>
                <a:gd name="T5" fmla="*/ 0 h 18"/>
                <a:gd name="T6" fmla="*/ 0 w 6"/>
                <a:gd name="T7" fmla="*/ 4 h 18"/>
                <a:gd name="T8" fmla="*/ 0 w 6"/>
                <a:gd name="T9" fmla="*/ 10 h 18"/>
                <a:gd name="T10" fmla="*/ 0 w 6"/>
                <a:gd name="T11" fmla="*/ 16 h 18"/>
                <a:gd name="T12" fmla="*/ 2 w 6"/>
                <a:gd name="T13" fmla="*/ 18 h 18"/>
                <a:gd name="T14" fmla="*/ 0 w 6"/>
                <a:gd name="T15" fmla="*/ 12 h 18"/>
                <a:gd name="T16" fmla="*/ 0 w 6"/>
                <a:gd name="T17" fmla="*/ 8 h 18"/>
                <a:gd name="T18" fmla="*/ 2 w 6"/>
                <a:gd name="T19" fmla="*/ 4 h 18"/>
                <a:gd name="T20" fmla="*/ 6 w 6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8">
                  <a:moveTo>
                    <a:pt x="6" y="4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5" name="Freeform 608"/>
            <p:cNvSpPr>
              <a:spLocks/>
            </p:cNvSpPr>
            <p:nvPr/>
          </p:nvSpPr>
          <p:spPr bwMode="auto">
            <a:xfrm>
              <a:off x="5082" y="1364"/>
              <a:ext cx="2" cy="8"/>
            </a:xfrm>
            <a:custGeom>
              <a:avLst/>
              <a:gdLst>
                <a:gd name="T0" fmla="*/ 2 w 2"/>
                <a:gd name="T1" fmla="*/ 2 h 8"/>
                <a:gd name="T2" fmla="*/ 0 w 2"/>
                <a:gd name="T3" fmla="*/ 2 h 8"/>
                <a:gd name="T4" fmla="*/ 0 w 2"/>
                <a:gd name="T5" fmla="*/ 4 h 8"/>
                <a:gd name="T6" fmla="*/ 0 w 2"/>
                <a:gd name="T7" fmla="*/ 8 h 8"/>
                <a:gd name="T8" fmla="*/ 0 w 2"/>
                <a:gd name="T9" fmla="*/ 4 h 8"/>
                <a:gd name="T10" fmla="*/ 0 w 2"/>
                <a:gd name="T11" fmla="*/ 2 h 8"/>
                <a:gd name="T12" fmla="*/ 0 w 2"/>
                <a:gd name="T13" fmla="*/ 0 h 8"/>
                <a:gd name="T14" fmla="*/ 2 w 2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8">
                  <a:moveTo>
                    <a:pt x="2" y="2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6" name="Freeform 609"/>
            <p:cNvSpPr>
              <a:spLocks/>
            </p:cNvSpPr>
            <p:nvPr/>
          </p:nvSpPr>
          <p:spPr bwMode="auto">
            <a:xfrm>
              <a:off x="5131" y="1390"/>
              <a:ext cx="12" cy="6"/>
            </a:xfrm>
            <a:custGeom>
              <a:avLst/>
              <a:gdLst>
                <a:gd name="T0" fmla="*/ 12 w 12"/>
                <a:gd name="T1" fmla="*/ 2 h 6"/>
                <a:gd name="T2" fmla="*/ 10 w 12"/>
                <a:gd name="T3" fmla="*/ 4 h 6"/>
                <a:gd name="T4" fmla="*/ 8 w 12"/>
                <a:gd name="T5" fmla="*/ 4 h 6"/>
                <a:gd name="T6" fmla="*/ 8 w 12"/>
                <a:gd name="T7" fmla="*/ 4 h 6"/>
                <a:gd name="T8" fmla="*/ 6 w 12"/>
                <a:gd name="T9" fmla="*/ 4 h 6"/>
                <a:gd name="T10" fmla="*/ 4 w 12"/>
                <a:gd name="T11" fmla="*/ 4 h 6"/>
                <a:gd name="T12" fmla="*/ 4 w 12"/>
                <a:gd name="T13" fmla="*/ 2 h 6"/>
                <a:gd name="T14" fmla="*/ 2 w 12"/>
                <a:gd name="T15" fmla="*/ 2 h 6"/>
                <a:gd name="T16" fmla="*/ 0 w 12"/>
                <a:gd name="T17" fmla="*/ 2 h 6"/>
                <a:gd name="T18" fmla="*/ 0 w 12"/>
                <a:gd name="T19" fmla="*/ 0 h 6"/>
                <a:gd name="T20" fmla="*/ 0 w 12"/>
                <a:gd name="T21" fmla="*/ 2 h 6"/>
                <a:gd name="T22" fmla="*/ 2 w 12"/>
                <a:gd name="T23" fmla="*/ 4 h 6"/>
                <a:gd name="T24" fmla="*/ 4 w 12"/>
                <a:gd name="T25" fmla="*/ 4 h 6"/>
                <a:gd name="T26" fmla="*/ 6 w 12"/>
                <a:gd name="T27" fmla="*/ 6 h 6"/>
                <a:gd name="T28" fmla="*/ 8 w 12"/>
                <a:gd name="T29" fmla="*/ 6 h 6"/>
                <a:gd name="T30" fmla="*/ 10 w 12"/>
                <a:gd name="T31" fmla="*/ 4 h 6"/>
                <a:gd name="T32" fmla="*/ 12 w 12"/>
                <a:gd name="T3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6">
                  <a:moveTo>
                    <a:pt x="12" y="2"/>
                  </a:moveTo>
                  <a:lnTo>
                    <a:pt x="10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7" name="Freeform 610"/>
            <p:cNvSpPr>
              <a:spLocks/>
            </p:cNvSpPr>
            <p:nvPr/>
          </p:nvSpPr>
          <p:spPr bwMode="auto">
            <a:xfrm>
              <a:off x="5113" y="1356"/>
              <a:ext cx="20" cy="4"/>
            </a:xfrm>
            <a:custGeom>
              <a:avLst/>
              <a:gdLst>
                <a:gd name="T0" fmla="*/ 20 w 20"/>
                <a:gd name="T1" fmla="*/ 2 h 4"/>
                <a:gd name="T2" fmla="*/ 20 w 20"/>
                <a:gd name="T3" fmla="*/ 4 h 4"/>
                <a:gd name="T4" fmla="*/ 18 w 20"/>
                <a:gd name="T5" fmla="*/ 4 h 4"/>
                <a:gd name="T6" fmla="*/ 14 w 20"/>
                <a:gd name="T7" fmla="*/ 2 h 4"/>
                <a:gd name="T8" fmla="*/ 12 w 20"/>
                <a:gd name="T9" fmla="*/ 2 h 4"/>
                <a:gd name="T10" fmla="*/ 10 w 20"/>
                <a:gd name="T11" fmla="*/ 0 h 4"/>
                <a:gd name="T12" fmla="*/ 6 w 20"/>
                <a:gd name="T13" fmla="*/ 0 h 4"/>
                <a:gd name="T14" fmla="*/ 0 w 20"/>
                <a:gd name="T15" fmla="*/ 0 h 4"/>
                <a:gd name="T16" fmla="*/ 8 w 20"/>
                <a:gd name="T17" fmla="*/ 0 h 4"/>
                <a:gd name="T18" fmla="*/ 12 w 20"/>
                <a:gd name="T19" fmla="*/ 0 h 4"/>
                <a:gd name="T20" fmla="*/ 14 w 20"/>
                <a:gd name="T21" fmla="*/ 0 h 4"/>
                <a:gd name="T22" fmla="*/ 18 w 20"/>
                <a:gd name="T23" fmla="*/ 0 h 4"/>
                <a:gd name="T24" fmla="*/ 20 w 20"/>
                <a:gd name="T25" fmla="*/ 2 h 4"/>
                <a:gd name="T26" fmla="*/ 20 w 20"/>
                <a:gd name="T2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">
                  <a:moveTo>
                    <a:pt x="20" y="2"/>
                  </a:moveTo>
                  <a:lnTo>
                    <a:pt x="20" y="4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8" name="Freeform 611"/>
            <p:cNvSpPr>
              <a:spLocks/>
            </p:cNvSpPr>
            <p:nvPr/>
          </p:nvSpPr>
          <p:spPr bwMode="auto">
            <a:xfrm>
              <a:off x="5147" y="1360"/>
              <a:ext cx="8" cy="2"/>
            </a:xfrm>
            <a:custGeom>
              <a:avLst/>
              <a:gdLst>
                <a:gd name="T0" fmla="*/ 0 w 8"/>
                <a:gd name="T1" fmla="*/ 2 h 2"/>
                <a:gd name="T2" fmla="*/ 0 w 8"/>
                <a:gd name="T3" fmla="*/ 0 h 2"/>
                <a:gd name="T4" fmla="*/ 2 w 8"/>
                <a:gd name="T5" fmla="*/ 0 h 2"/>
                <a:gd name="T6" fmla="*/ 4 w 8"/>
                <a:gd name="T7" fmla="*/ 0 h 2"/>
                <a:gd name="T8" fmla="*/ 6 w 8"/>
                <a:gd name="T9" fmla="*/ 0 h 2"/>
                <a:gd name="T10" fmla="*/ 8 w 8"/>
                <a:gd name="T11" fmla="*/ 2 h 2"/>
                <a:gd name="T12" fmla="*/ 6 w 8"/>
                <a:gd name="T13" fmla="*/ 2 h 2"/>
                <a:gd name="T14" fmla="*/ 2 w 8"/>
                <a:gd name="T15" fmla="*/ 2 h 2"/>
                <a:gd name="T16" fmla="*/ 0 w 8"/>
                <a:gd name="T17" fmla="*/ 2 h 2"/>
                <a:gd name="T18" fmla="*/ 0 w 8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49" name="Freeform 612"/>
            <p:cNvSpPr>
              <a:spLocks/>
            </p:cNvSpPr>
            <p:nvPr/>
          </p:nvSpPr>
          <p:spPr bwMode="auto">
            <a:xfrm>
              <a:off x="5125" y="1404"/>
              <a:ext cx="14" cy="4"/>
            </a:xfrm>
            <a:custGeom>
              <a:avLst/>
              <a:gdLst>
                <a:gd name="T0" fmla="*/ 14 w 14"/>
                <a:gd name="T1" fmla="*/ 2 h 4"/>
                <a:gd name="T2" fmla="*/ 14 w 14"/>
                <a:gd name="T3" fmla="*/ 2 h 4"/>
                <a:gd name="T4" fmla="*/ 12 w 14"/>
                <a:gd name="T5" fmla="*/ 2 h 4"/>
                <a:gd name="T6" fmla="*/ 12 w 14"/>
                <a:gd name="T7" fmla="*/ 0 h 4"/>
                <a:gd name="T8" fmla="*/ 10 w 14"/>
                <a:gd name="T9" fmla="*/ 2 h 4"/>
                <a:gd name="T10" fmla="*/ 8 w 14"/>
                <a:gd name="T11" fmla="*/ 0 h 4"/>
                <a:gd name="T12" fmla="*/ 8 w 14"/>
                <a:gd name="T13" fmla="*/ 0 h 4"/>
                <a:gd name="T14" fmla="*/ 6 w 14"/>
                <a:gd name="T15" fmla="*/ 0 h 4"/>
                <a:gd name="T16" fmla="*/ 2 w 14"/>
                <a:gd name="T17" fmla="*/ 0 h 4"/>
                <a:gd name="T18" fmla="*/ 0 w 14"/>
                <a:gd name="T19" fmla="*/ 0 h 4"/>
                <a:gd name="T20" fmla="*/ 0 w 14"/>
                <a:gd name="T21" fmla="*/ 0 h 4"/>
                <a:gd name="T22" fmla="*/ 0 w 14"/>
                <a:gd name="T23" fmla="*/ 0 h 4"/>
                <a:gd name="T24" fmla="*/ 0 w 14"/>
                <a:gd name="T25" fmla="*/ 0 h 4"/>
                <a:gd name="T26" fmla="*/ 0 w 14"/>
                <a:gd name="T27" fmla="*/ 2 h 4"/>
                <a:gd name="T28" fmla="*/ 0 w 14"/>
                <a:gd name="T29" fmla="*/ 2 h 4"/>
                <a:gd name="T30" fmla="*/ 2 w 14"/>
                <a:gd name="T31" fmla="*/ 2 h 4"/>
                <a:gd name="T32" fmla="*/ 4 w 14"/>
                <a:gd name="T33" fmla="*/ 2 h 4"/>
                <a:gd name="T34" fmla="*/ 6 w 14"/>
                <a:gd name="T35" fmla="*/ 2 h 4"/>
                <a:gd name="T36" fmla="*/ 8 w 14"/>
                <a:gd name="T37" fmla="*/ 2 h 4"/>
                <a:gd name="T38" fmla="*/ 10 w 14"/>
                <a:gd name="T39" fmla="*/ 4 h 4"/>
                <a:gd name="T40" fmla="*/ 12 w 14"/>
                <a:gd name="T41" fmla="*/ 4 h 4"/>
                <a:gd name="T42" fmla="*/ 14 w 14"/>
                <a:gd name="T43" fmla="*/ 4 h 4"/>
                <a:gd name="T44" fmla="*/ 14 w 14"/>
                <a:gd name="T4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0" name="Freeform 613"/>
            <p:cNvSpPr>
              <a:spLocks/>
            </p:cNvSpPr>
            <p:nvPr/>
          </p:nvSpPr>
          <p:spPr bwMode="auto">
            <a:xfrm>
              <a:off x="5129" y="1412"/>
              <a:ext cx="8" cy="1"/>
            </a:xfrm>
            <a:custGeom>
              <a:avLst/>
              <a:gdLst>
                <a:gd name="T0" fmla="*/ 8 w 8"/>
                <a:gd name="T1" fmla="*/ 4 w 8"/>
                <a:gd name="T2" fmla="*/ 4 w 8"/>
                <a:gd name="T3" fmla="*/ 2 w 8"/>
                <a:gd name="T4" fmla="*/ 0 w 8"/>
                <a:gd name="T5" fmla="*/ 2 w 8"/>
                <a:gd name="T6" fmla="*/ 4 w 8"/>
                <a:gd name="T7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8">
                  <a:moveTo>
                    <a:pt x="8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1" name="Freeform 614"/>
            <p:cNvSpPr>
              <a:spLocks/>
            </p:cNvSpPr>
            <p:nvPr/>
          </p:nvSpPr>
          <p:spPr bwMode="auto">
            <a:xfrm>
              <a:off x="5111" y="1358"/>
              <a:ext cx="26" cy="20"/>
            </a:xfrm>
            <a:custGeom>
              <a:avLst/>
              <a:gdLst>
                <a:gd name="T0" fmla="*/ 26 w 26"/>
                <a:gd name="T1" fmla="*/ 6 h 20"/>
                <a:gd name="T2" fmla="*/ 26 w 26"/>
                <a:gd name="T3" fmla="*/ 10 h 20"/>
                <a:gd name="T4" fmla="*/ 24 w 26"/>
                <a:gd name="T5" fmla="*/ 14 h 20"/>
                <a:gd name="T6" fmla="*/ 24 w 26"/>
                <a:gd name="T7" fmla="*/ 16 h 20"/>
                <a:gd name="T8" fmla="*/ 20 w 26"/>
                <a:gd name="T9" fmla="*/ 18 h 20"/>
                <a:gd name="T10" fmla="*/ 18 w 26"/>
                <a:gd name="T11" fmla="*/ 20 h 20"/>
                <a:gd name="T12" fmla="*/ 16 w 26"/>
                <a:gd name="T13" fmla="*/ 20 h 20"/>
                <a:gd name="T14" fmla="*/ 12 w 26"/>
                <a:gd name="T15" fmla="*/ 20 h 20"/>
                <a:gd name="T16" fmla="*/ 8 w 26"/>
                <a:gd name="T17" fmla="*/ 20 h 20"/>
                <a:gd name="T18" fmla="*/ 4 w 26"/>
                <a:gd name="T19" fmla="*/ 18 h 20"/>
                <a:gd name="T20" fmla="*/ 2 w 26"/>
                <a:gd name="T21" fmla="*/ 18 h 20"/>
                <a:gd name="T22" fmla="*/ 0 w 26"/>
                <a:gd name="T23" fmla="*/ 14 h 20"/>
                <a:gd name="T24" fmla="*/ 0 w 26"/>
                <a:gd name="T25" fmla="*/ 12 h 20"/>
                <a:gd name="T26" fmla="*/ 0 w 26"/>
                <a:gd name="T27" fmla="*/ 8 h 20"/>
                <a:gd name="T28" fmla="*/ 0 w 26"/>
                <a:gd name="T29" fmla="*/ 4 h 20"/>
                <a:gd name="T30" fmla="*/ 0 w 26"/>
                <a:gd name="T31" fmla="*/ 0 h 20"/>
                <a:gd name="T32" fmla="*/ 2 w 26"/>
                <a:gd name="T33" fmla="*/ 0 h 20"/>
                <a:gd name="T34" fmla="*/ 6 w 26"/>
                <a:gd name="T35" fmla="*/ 0 h 20"/>
                <a:gd name="T36" fmla="*/ 8 w 26"/>
                <a:gd name="T37" fmla="*/ 0 h 20"/>
                <a:gd name="T38" fmla="*/ 12 w 26"/>
                <a:gd name="T39" fmla="*/ 0 h 20"/>
                <a:gd name="T40" fmla="*/ 16 w 26"/>
                <a:gd name="T41" fmla="*/ 0 h 20"/>
                <a:gd name="T42" fmla="*/ 20 w 26"/>
                <a:gd name="T43" fmla="*/ 0 h 20"/>
                <a:gd name="T44" fmla="*/ 22 w 26"/>
                <a:gd name="T45" fmla="*/ 2 h 20"/>
                <a:gd name="T46" fmla="*/ 26 w 26"/>
                <a:gd name="T47" fmla="*/ 4 h 20"/>
                <a:gd name="T48" fmla="*/ 26 w 2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0">
                  <a:moveTo>
                    <a:pt x="26" y="6"/>
                  </a:moveTo>
                  <a:lnTo>
                    <a:pt x="26" y="10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0" y="18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26" y="6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2" name="Freeform 615"/>
            <p:cNvSpPr>
              <a:spLocks/>
            </p:cNvSpPr>
            <p:nvPr/>
          </p:nvSpPr>
          <p:spPr bwMode="auto">
            <a:xfrm>
              <a:off x="5145" y="1364"/>
              <a:ext cx="22" cy="18"/>
            </a:xfrm>
            <a:custGeom>
              <a:avLst/>
              <a:gdLst>
                <a:gd name="T0" fmla="*/ 0 w 22"/>
                <a:gd name="T1" fmla="*/ 2 h 18"/>
                <a:gd name="T2" fmla="*/ 0 w 22"/>
                <a:gd name="T3" fmla="*/ 6 h 18"/>
                <a:gd name="T4" fmla="*/ 0 w 22"/>
                <a:gd name="T5" fmla="*/ 10 h 18"/>
                <a:gd name="T6" fmla="*/ 0 w 22"/>
                <a:gd name="T7" fmla="*/ 12 h 18"/>
                <a:gd name="T8" fmla="*/ 2 w 22"/>
                <a:gd name="T9" fmla="*/ 16 h 18"/>
                <a:gd name="T10" fmla="*/ 4 w 22"/>
                <a:gd name="T11" fmla="*/ 18 h 18"/>
                <a:gd name="T12" fmla="*/ 8 w 22"/>
                <a:gd name="T13" fmla="*/ 18 h 18"/>
                <a:gd name="T14" fmla="*/ 10 w 22"/>
                <a:gd name="T15" fmla="*/ 18 h 18"/>
                <a:gd name="T16" fmla="*/ 14 w 22"/>
                <a:gd name="T17" fmla="*/ 18 h 18"/>
                <a:gd name="T18" fmla="*/ 16 w 22"/>
                <a:gd name="T19" fmla="*/ 16 h 18"/>
                <a:gd name="T20" fmla="*/ 18 w 22"/>
                <a:gd name="T21" fmla="*/ 14 h 18"/>
                <a:gd name="T22" fmla="*/ 20 w 22"/>
                <a:gd name="T23" fmla="*/ 10 h 18"/>
                <a:gd name="T24" fmla="*/ 20 w 22"/>
                <a:gd name="T25" fmla="*/ 8 h 18"/>
                <a:gd name="T26" fmla="*/ 22 w 22"/>
                <a:gd name="T27" fmla="*/ 4 h 18"/>
                <a:gd name="T28" fmla="*/ 18 w 22"/>
                <a:gd name="T29" fmla="*/ 2 h 18"/>
                <a:gd name="T30" fmla="*/ 16 w 22"/>
                <a:gd name="T31" fmla="*/ 0 h 18"/>
                <a:gd name="T32" fmla="*/ 12 w 22"/>
                <a:gd name="T33" fmla="*/ 0 h 18"/>
                <a:gd name="T34" fmla="*/ 8 w 22"/>
                <a:gd name="T35" fmla="*/ 0 h 18"/>
                <a:gd name="T36" fmla="*/ 4 w 22"/>
                <a:gd name="T37" fmla="*/ 0 h 18"/>
                <a:gd name="T38" fmla="*/ 2 w 22"/>
                <a:gd name="T39" fmla="*/ 0 h 18"/>
                <a:gd name="T40" fmla="*/ 0 w 22"/>
                <a:gd name="T4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0" y="2"/>
                  </a:moveTo>
                  <a:lnTo>
                    <a:pt x="0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3" name="Freeform 616"/>
            <p:cNvSpPr>
              <a:spLocks/>
            </p:cNvSpPr>
            <p:nvPr/>
          </p:nvSpPr>
          <p:spPr bwMode="auto">
            <a:xfrm>
              <a:off x="5139" y="1366"/>
              <a:ext cx="4" cy="1"/>
            </a:xfrm>
            <a:custGeom>
              <a:avLst/>
              <a:gdLst>
                <a:gd name="T0" fmla="*/ 4 w 4"/>
                <a:gd name="T1" fmla="*/ 2 w 4"/>
                <a:gd name="T2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4" name="Freeform 617"/>
            <p:cNvSpPr>
              <a:spLocks/>
            </p:cNvSpPr>
            <p:nvPr/>
          </p:nvSpPr>
          <p:spPr bwMode="auto">
            <a:xfrm>
              <a:off x="5086" y="1358"/>
              <a:ext cx="21" cy="6"/>
            </a:xfrm>
            <a:custGeom>
              <a:avLst/>
              <a:gdLst>
                <a:gd name="T0" fmla="*/ 21 w 21"/>
                <a:gd name="T1" fmla="*/ 2 h 6"/>
                <a:gd name="T2" fmla="*/ 0 w 21"/>
                <a:gd name="T3" fmla="*/ 0 h 6"/>
                <a:gd name="T4" fmla="*/ 0 w 21"/>
                <a:gd name="T5" fmla="*/ 0 h 6"/>
                <a:gd name="T6" fmla="*/ 16 w 21"/>
                <a:gd name="T7" fmla="*/ 2 h 6"/>
                <a:gd name="T8" fmla="*/ 21 w 21"/>
                <a:gd name="T9" fmla="*/ 6 h 6"/>
                <a:gd name="T10" fmla="*/ 21 w 21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6">
                  <a:moveTo>
                    <a:pt x="21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2"/>
                  </a:lnTo>
                  <a:lnTo>
                    <a:pt x="21" y="6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5" name="Freeform 618"/>
            <p:cNvSpPr>
              <a:spLocks/>
            </p:cNvSpPr>
            <p:nvPr/>
          </p:nvSpPr>
          <p:spPr bwMode="auto">
            <a:xfrm>
              <a:off x="5147" y="1370"/>
              <a:ext cx="8" cy="2"/>
            </a:xfrm>
            <a:custGeom>
              <a:avLst/>
              <a:gdLst>
                <a:gd name="T0" fmla="*/ 8 w 8"/>
                <a:gd name="T1" fmla="*/ 0 h 2"/>
                <a:gd name="T2" fmla="*/ 6 w 8"/>
                <a:gd name="T3" fmla="*/ 2 h 2"/>
                <a:gd name="T4" fmla="*/ 4 w 8"/>
                <a:gd name="T5" fmla="*/ 2 h 2"/>
                <a:gd name="T6" fmla="*/ 0 w 8"/>
                <a:gd name="T7" fmla="*/ 2 h 2"/>
                <a:gd name="T8" fmla="*/ 0 w 8"/>
                <a:gd name="T9" fmla="*/ 0 h 2"/>
                <a:gd name="T10" fmla="*/ 2 w 8"/>
                <a:gd name="T11" fmla="*/ 0 h 2"/>
                <a:gd name="T12" fmla="*/ 4 w 8"/>
                <a:gd name="T13" fmla="*/ 0 h 2"/>
                <a:gd name="T14" fmla="*/ 8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lnTo>
                    <a:pt x="6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6" name="Freeform 619"/>
            <p:cNvSpPr>
              <a:spLocks/>
            </p:cNvSpPr>
            <p:nvPr/>
          </p:nvSpPr>
          <p:spPr bwMode="auto">
            <a:xfrm>
              <a:off x="5149" y="1370"/>
              <a:ext cx="1" cy="2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7" name="Freeform 620"/>
            <p:cNvSpPr>
              <a:spLocks/>
            </p:cNvSpPr>
            <p:nvPr/>
          </p:nvSpPr>
          <p:spPr bwMode="auto">
            <a:xfrm>
              <a:off x="5153" y="1370"/>
              <a:ext cx="1" cy="2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2 h 2"/>
                <a:gd name="T4" fmla="*/ 2 h 2"/>
                <a:gd name="T5" fmla="*/ 0 h 2"/>
                <a:gd name="T6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8" name="Oval 621"/>
            <p:cNvSpPr>
              <a:spLocks noChangeArrowheads="1"/>
            </p:cNvSpPr>
            <p:nvPr/>
          </p:nvSpPr>
          <p:spPr bwMode="auto">
            <a:xfrm>
              <a:off x="5149" y="1370"/>
              <a:ext cx="4" cy="4"/>
            </a:xfrm>
            <a:prstGeom prst="ellipse">
              <a:avLst/>
            </a:pr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59" name="Freeform 622"/>
            <p:cNvSpPr>
              <a:spLocks/>
            </p:cNvSpPr>
            <p:nvPr/>
          </p:nvSpPr>
          <p:spPr bwMode="auto">
            <a:xfrm>
              <a:off x="5119" y="1364"/>
              <a:ext cx="12" cy="4"/>
            </a:xfrm>
            <a:custGeom>
              <a:avLst/>
              <a:gdLst>
                <a:gd name="T0" fmla="*/ 12 w 12"/>
                <a:gd name="T1" fmla="*/ 0 h 4"/>
                <a:gd name="T2" fmla="*/ 12 w 12"/>
                <a:gd name="T3" fmla="*/ 2 h 4"/>
                <a:gd name="T4" fmla="*/ 10 w 12"/>
                <a:gd name="T5" fmla="*/ 4 h 4"/>
                <a:gd name="T6" fmla="*/ 8 w 12"/>
                <a:gd name="T7" fmla="*/ 4 h 4"/>
                <a:gd name="T8" fmla="*/ 6 w 12"/>
                <a:gd name="T9" fmla="*/ 4 h 4"/>
                <a:gd name="T10" fmla="*/ 2 w 12"/>
                <a:gd name="T11" fmla="*/ 4 h 4"/>
                <a:gd name="T12" fmla="*/ 0 w 12"/>
                <a:gd name="T13" fmla="*/ 0 h 4"/>
                <a:gd name="T14" fmla="*/ 2 w 12"/>
                <a:gd name="T15" fmla="*/ 0 h 4"/>
                <a:gd name="T16" fmla="*/ 6 w 12"/>
                <a:gd name="T17" fmla="*/ 0 h 4"/>
                <a:gd name="T18" fmla="*/ 8 w 12"/>
                <a:gd name="T19" fmla="*/ 0 h 4"/>
                <a:gd name="T20" fmla="*/ 12 w 12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4">
                  <a:moveTo>
                    <a:pt x="12" y="0"/>
                  </a:moveTo>
                  <a:lnTo>
                    <a:pt x="12" y="2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60" name="Freeform 623"/>
            <p:cNvSpPr>
              <a:spLocks/>
            </p:cNvSpPr>
            <p:nvPr/>
          </p:nvSpPr>
          <p:spPr bwMode="auto">
            <a:xfrm>
              <a:off x="5127" y="1366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0 h 2"/>
                <a:gd name="T12" fmla="*/ 0 w 2"/>
                <a:gd name="T13" fmla="*/ 0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61" name="Freeform 624"/>
            <p:cNvSpPr>
              <a:spLocks/>
            </p:cNvSpPr>
            <p:nvPr/>
          </p:nvSpPr>
          <p:spPr bwMode="auto">
            <a:xfrm>
              <a:off x="5121" y="1366"/>
              <a:ext cx="1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62" name="Freeform 625"/>
            <p:cNvSpPr>
              <a:spLocks/>
            </p:cNvSpPr>
            <p:nvPr/>
          </p:nvSpPr>
          <p:spPr bwMode="auto">
            <a:xfrm>
              <a:off x="5090" y="1412"/>
              <a:ext cx="25" cy="28"/>
            </a:xfrm>
            <a:custGeom>
              <a:avLst/>
              <a:gdLst>
                <a:gd name="T0" fmla="*/ 25 w 25"/>
                <a:gd name="T1" fmla="*/ 14 h 28"/>
                <a:gd name="T2" fmla="*/ 19 w 25"/>
                <a:gd name="T3" fmla="*/ 12 h 28"/>
                <a:gd name="T4" fmla="*/ 13 w 25"/>
                <a:gd name="T5" fmla="*/ 8 h 28"/>
                <a:gd name="T6" fmla="*/ 8 w 25"/>
                <a:gd name="T7" fmla="*/ 6 h 28"/>
                <a:gd name="T8" fmla="*/ 2 w 25"/>
                <a:gd name="T9" fmla="*/ 2 h 28"/>
                <a:gd name="T10" fmla="*/ 0 w 25"/>
                <a:gd name="T11" fmla="*/ 0 h 28"/>
                <a:gd name="T12" fmla="*/ 4 w 25"/>
                <a:gd name="T13" fmla="*/ 6 h 28"/>
                <a:gd name="T14" fmla="*/ 8 w 25"/>
                <a:gd name="T15" fmla="*/ 10 h 28"/>
                <a:gd name="T16" fmla="*/ 10 w 25"/>
                <a:gd name="T17" fmla="*/ 14 h 28"/>
                <a:gd name="T18" fmla="*/ 12 w 25"/>
                <a:gd name="T19" fmla="*/ 18 h 28"/>
                <a:gd name="T20" fmla="*/ 13 w 25"/>
                <a:gd name="T21" fmla="*/ 22 h 28"/>
                <a:gd name="T22" fmla="*/ 15 w 25"/>
                <a:gd name="T23" fmla="*/ 26 h 28"/>
                <a:gd name="T24" fmla="*/ 17 w 25"/>
                <a:gd name="T25" fmla="*/ 28 h 28"/>
                <a:gd name="T26" fmla="*/ 17 w 25"/>
                <a:gd name="T27" fmla="*/ 24 h 28"/>
                <a:gd name="T28" fmla="*/ 19 w 25"/>
                <a:gd name="T29" fmla="*/ 20 h 28"/>
                <a:gd name="T30" fmla="*/ 23 w 25"/>
                <a:gd name="T31" fmla="*/ 18 h 28"/>
                <a:gd name="T32" fmla="*/ 25 w 2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8">
                  <a:moveTo>
                    <a:pt x="25" y="14"/>
                  </a:moveTo>
                  <a:lnTo>
                    <a:pt x="19" y="12"/>
                  </a:lnTo>
                  <a:lnTo>
                    <a:pt x="13" y="8"/>
                  </a:lnTo>
                  <a:lnTo>
                    <a:pt x="8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0" y="14"/>
                  </a:lnTo>
                  <a:lnTo>
                    <a:pt x="12" y="18"/>
                  </a:lnTo>
                  <a:lnTo>
                    <a:pt x="13" y="22"/>
                  </a:lnTo>
                  <a:lnTo>
                    <a:pt x="15" y="26"/>
                  </a:lnTo>
                  <a:lnTo>
                    <a:pt x="17" y="28"/>
                  </a:lnTo>
                  <a:lnTo>
                    <a:pt x="17" y="24"/>
                  </a:lnTo>
                  <a:lnTo>
                    <a:pt x="19" y="20"/>
                  </a:lnTo>
                  <a:lnTo>
                    <a:pt x="23" y="18"/>
                  </a:lnTo>
                  <a:lnTo>
                    <a:pt x="25" y="14"/>
                  </a:lnTo>
                  <a:close/>
                </a:path>
              </a:pathLst>
            </a:custGeom>
            <a:solidFill>
              <a:srgbClr val="402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</p:grpSp>
      <p:sp>
        <p:nvSpPr>
          <p:cNvPr id="999" name="Rectangle 626"/>
          <p:cNvSpPr>
            <a:spLocks noChangeArrowheads="1"/>
          </p:cNvSpPr>
          <p:nvPr/>
        </p:nvSpPr>
        <p:spPr bwMode="auto">
          <a:xfrm>
            <a:off x="7386161" y="1277114"/>
            <a:ext cx="743904" cy="5475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1000" name="Group 627"/>
          <p:cNvGrpSpPr>
            <a:grpSpLocks/>
          </p:cNvGrpSpPr>
          <p:nvPr/>
        </p:nvGrpSpPr>
        <p:grpSpPr bwMode="auto">
          <a:xfrm>
            <a:off x="7428428" y="1381197"/>
            <a:ext cx="639645" cy="370707"/>
            <a:chOff x="4974" y="793"/>
            <a:chExt cx="454" cy="260"/>
          </a:xfrm>
        </p:grpSpPr>
        <p:sp>
          <p:nvSpPr>
            <p:cNvPr id="1013" name="Rectangle 628"/>
            <p:cNvSpPr>
              <a:spLocks noChangeArrowheads="1"/>
            </p:cNvSpPr>
            <p:nvPr/>
          </p:nvSpPr>
          <p:spPr bwMode="auto">
            <a:xfrm>
              <a:off x="5052" y="878"/>
              <a:ext cx="376" cy="88"/>
            </a:xfrm>
            <a:prstGeom prst="rect">
              <a:avLst/>
            </a:prstGeom>
            <a:solidFill>
              <a:srgbClr val="6BEABF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14" name="Rectangle 629"/>
            <p:cNvSpPr>
              <a:spLocks noChangeArrowheads="1"/>
            </p:cNvSpPr>
            <p:nvPr/>
          </p:nvSpPr>
          <p:spPr bwMode="auto">
            <a:xfrm>
              <a:off x="5311" y="793"/>
              <a:ext cx="79" cy="228"/>
            </a:xfrm>
            <a:prstGeom prst="rect">
              <a:avLst/>
            </a:prstGeom>
            <a:solidFill>
              <a:srgbClr val="4CCCFF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sp>
          <p:nvSpPr>
            <p:cNvPr id="1015" name="Rectangle 630"/>
            <p:cNvSpPr>
              <a:spLocks noChangeArrowheads="1"/>
            </p:cNvSpPr>
            <p:nvPr/>
          </p:nvSpPr>
          <p:spPr bwMode="auto">
            <a:xfrm>
              <a:off x="5092" y="822"/>
              <a:ext cx="169" cy="76"/>
            </a:xfrm>
            <a:prstGeom prst="rect">
              <a:avLst/>
            </a:prstGeom>
            <a:solidFill>
              <a:srgbClr val="009999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16" name="Group 631"/>
            <p:cNvGrpSpPr>
              <a:grpSpLocks/>
            </p:cNvGrpSpPr>
            <p:nvPr/>
          </p:nvGrpSpPr>
          <p:grpSpPr bwMode="auto">
            <a:xfrm>
              <a:off x="4992" y="826"/>
              <a:ext cx="125" cy="227"/>
              <a:chOff x="4992" y="826"/>
              <a:chExt cx="125" cy="227"/>
            </a:xfrm>
          </p:grpSpPr>
          <p:sp>
            <p:nvSpPr>
              <p:cNvPr id="1021" name="Freeform 632"/>
              <p:cNvSpPr>
                <a:spLocks/>
              </p:cNvSpPr>
              <p:nvPr/>
            </p:nvSpPr>
            <p:spPr bwMode="auto">
              <a:xfrm>
                <a:off x="4992" y="826"/>
                <a:ext cx="125" cy="227"/>
              </a:xfrm>
              <a:custGeom>
                <a:avLst/>
                <a:gdLst>
                  <a:gd name="T0" fmla="*/ 0 w 125"/>
                  <a:gd name="T1" fmla="*/ 0 h 227"/>
                  <a:gd name="T2" fmla="*/ 0 w 125"/>
                  <a:gd name="T3" fmla="*/ 227 h 227"/>
                  <a:gd name="T4" fmla="*/ 125 w 125"/>
                  <a:gd name="T5" fmla="*/ 112 h 227"/>
                  <a:gd name="T6" fmla="*/ 0 w 125"/>
                  <a:gd name="T7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227">
                    <a:moveTo>
                      <a:pt x="0" y="0"/>
                    </a:moveTo>
                    <a:lnTo>
                      <a:pt x="0" y="227"/>
                    </a:lnTo>
                    <a:lnTo>
                      <a:pt x="125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22" name="Freeform 633"/>
              <p:cNvSpPr>
                <a:spLocks/>
              </p:cNvSpPr>
              <p:nvPr/>
            </p:nvSpPr>
            <p:spPr bwMode="auto">
              <a:xfrm>
                <a:off x="4992" y="826"/>
                <a:ext cx="125" cy="227"/>
              </a:xfrm>
              <a:custGeom>
                <a:avLst/>
                <a:gdLst>
                  <a:gd name="T0" fmla="*/ 0 w 125"/>
                  <a:gd name="T1" fmla="*/ 0 h 227"/>
                  <a:gd name="T2" fmla="*/ 0 w 125"/>
                  <a:gd name="T3" fmla="*/ 227 h 227"/>
                  <a:gd name="T4" fmla="*/ 125 w 125"/>
                  <a:gd name="T5" fmla="*/ 112 h 227"/>
                  <a:gd name="T6" fmla="*/ 0 w 125"/>
                  <a:gd name="T7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227">
                    <a:moveTo>
                      <a:pt x="0" y="0"/>
                    </a:moveTo>
                    <a:lnTo>
                      <a:pt x="0" y="227"/>
                    </a:lnTo>
                    <a:lnTo>
                      <a:pt x="125" y="11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91919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17" name="Rectangle 634"/>
            <p:cNvSpPr>
              <a:spLocks noChangeArrowheads="1"/>
            </p:cNvSpPr>
            <p:nvPr/>
          </p:nvSpPr>
          <p:spPr bwMode="auto">
            <a:xfrm>
              <a:off x="5145" y="914"/>
              <a:ext cx="150" cy="107"/>
            </a:xfrm>
            <a:prstGeom prst="rect">
              <a:avLst/>
            </a:prstGeom>
            <a:solidFill>
              <a:srgbClr val="000099"/>
            </a:solidFill>
            <a:ln w="12700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18" name="Group 635"/>
            <p:cNvGrpSpPr>
              <a:grpSpLocks/>
            </p:cNvGrpSpPr>
            <p:nvPr/>
          </p:nvGrpSpPr>
          <p:grpSpPr bwMode="auto">
            <a:xfrm>
              <a:off x="4974" y="826"/>
              <a:ext cx="126" cy="227"/>
              <a:chOff x="4974" y="826"/>
              <a:chExt cx="126" cy="227"/>
            </a:xfrm>
          </p:grpSpPr>
          <p:sp>
            <p:nvSpPr>
              <p:cNvPr id="1019" name="Freeform 636"/>
              <p:cNvSpPr>
                <a:spLocks/>
              </p:cNvSpPr>
              <p:nvPr/>
            </p:nvSpPr>
            <p:spPr bwMode="auto">
              <a:xfrm>
                <a:off x="4974" y="826"/>
                <a:ext cx="126" cy="227"/>
              </a:xfrm>
              <a:custGeom>
                <a:avLst/>
                <a:gdLst>
                  <a:gd name="T0" fmla="*/ 0 w 126"/>
                  <a:gd name="T1" fmla="*/ 0 h 227"/>
                  <a:gd name="T2" fmla="*/ 0 w 126"/>
                  <a:gd name="T3" fmla="*/ 227 h 227"/>
                  <a:gd name="T4" fmla="*/ 126 w 126"/>
                  <a:gd name="T5" fmla="*/ 112 h 227"/>
                  <a:gd name="T6" fmla="*/ 0 w 126"/>
                  <a:gd name="T7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227">
                    <a:moveTo>
                      <a:pt x="0" y="0"/>
                    </a:moveTo>
                    <a:lnTo>
                      <a:pt x="0" y="227"/>
                    </a:lnTo>
                    <a:lnTo>
                      <a:pt x="126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sp>
            <p:nvSpPr>
              <p:cNvPr id="1020" name="Freeform 637"/>
              <p:cNvSpPr>
                <a:spLocks/>
              </p:cNvSpPr>
              <p:nvPr/>
            </p:nvSpPr>
            <p:spPr bwMode="auto">
              <a:xfrm>
                <a:off x="4974" y="826"/>
                <a:ext cx="126" cy="227"/>
              </a:xfrm>
              <a:custGeom>
                <a:avLst/>
                <a:gdLst>
                  <a:gd name="T0" fmla="*/ 0 w 126"/>
                  <a:gd name="T1" fmla="*/ 0 h 227"/>
                  <a:gd name="T2" fmla="*/ 0 w 126"/>
                  <a:gd name="T3" fmla="*/ 227 h 227"/>
                  <a:gd name="T4" fmla="*/ 126 w 126"/>
                  <a:gd name="T5" fmla="*/ 112 h 227"/>
                  <a:gd name="T6" fmla="*/ 0 w 126"/>
                  <a:gd name="T7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227">
                    <a:moveTo>
                      <a:pt x="0" y="0"/>
                    </a:moveTo>
                    <a:lnTo>
                      <a:pt x="0" y="227"/>
                    </a:lnTo>
                    <a:lnTo>
                      <a:pt x="126" y="11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02" name="矩形 1001"/>
          <p:cNvSpPr/>
          <p:nvPr/>
        </p:nvSpPr>
        <p:spPr>
          <a:xfrm>
            <a:off x="5643927" y="3471720"/>
            <a:ext cx="2602596" cy="80414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 b="1">
              <a:ea typeface="微软雅黑" panose="020B0503020204020204" pitchFamily="34" charset="-122"/>
            </a:endParaRPr>
          </a:p>
        </p:txBody>
      </p:sp>
      <p:grpSp>
        <p:nvGrpSpPr>
          <p:cNvPr id="1004" name="组合 1003"/>
          <p:cNvGrpSpPr/>
          <p:nvPr/>
        </p:nvGrpSpPr>
        <p:grpSpPr>
          <a:xfrm>
            <a:off x="3434515" y="2699954"/>
            <a:ext cx="1943159" cy="1484084"/>
            <a:chOff x="1388544" y="2682074"/>
            <a:chExt cx="1507919" cy="1151670"/>
          </a:xfrm>
        </p:grpSpPr>
        <p:sp>
          <p:nvSpPr>
            <p:cNvPr id="1006" name="Rectangle 73"/>
            <p:cNvSpPr>
              <a:spLocks noChangeArrowheads="1"/>
            </p:cNvSpPr>
            <p:nvPr/>
          </p:nvSpPr>
          <p:spPr bwMode="auto">
            <a:xfrm>
              <a:off x="1440227" y="3108497"/>
              <a:ext cx="1358951" cy="50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300" b="1">
                <a:ea typeface="微软雅黑" panose="020B0503020204020204" pitchFamily="34" charset="-122"/>
              </a:endParaRPr>
            </a:p>
          </p:txBody>
        </p:sp>
        <p:grpSp>
          <p:nvGrpSpPr>
            <p:cNvPr id="1007" name="Group 77"/>
            <p:cNvGrpSpPr>
              <a:grpSpLocks/>
            </p:cNvGrpSpPr>
            <p:nvPr/>
          </p:nvGrpSpPr>
          <p:grpSpPr bwMode="auto">
            <a:xfrm>
              <a:off x="1388544" y="2682074"/>
              <a:ext cx="1507919" cy="1151670"/>
              <a:chOff x="3888" y="1872"/>
              <a:chExt cx="1488" cy="1104"/>
            </a:xfrm>
          </p:grpSpPr>
          <p:sp>
            <p:nvSpPr>
              <p:cNvPr id="1009" name="AutoShape 78"/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1488" cy="1104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300" b="1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10" name="Group 79"/>
              <p:cNvGrpSpPr>
                <a:grpSpLocks/>
              </p:cNvGrpSpPr>
              <p:nvPr/>
            </p:nvGrpSpPr>
            <p:grpSpPr bwMode="auto">
              <a:xfrm>
                <a:off x="3888" y="1872"/>
                <a:ext cx="1488" cy="336"/>
                <a:chOff x="6000" y="1152"/>
                <a:chExt cx="1488" cy="336"/>
              </a:xfrm>
            </p:grpSpPr>
            <p:sp>
              <p:nvSpPr>
                <p:cNvPr id="1011" name="Oval 80"/>
                <p:cNvSpPr>
                  <a:spLocks noChangeArrowheads="1"/>
                </p:cNvSpPr>
                <p:nvPr/>
              </p:nvSpPr>
              <p:spPr bwMode="auto">
                <a:xfrm>
                  <a:off x="6000" y="1152"/>
                  <a:ext cx="1488" cy="336"/>
                </a:xfrm>
                <a:prstGeom prst="ellipse">
                  <a:avLst/>
                </a:prstGeom>
                <a:solidFill>
                  <a:srgbClr val="0099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12" name="Oval 81"/>
                <p:cNvSpPr>
                  <a:spLocks noChangeArrowheads="1"/>
                </p:cNvSpPr>
                <p:nvPr/>
              </p:nvSpPr>
              <p:spPr bwMode="auto">
                <a:xfrm>
                  <a:off x="6192" y="1248"/>
                  <a:ext cx="1056" cy="1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300" b="1"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008" name="Rectangle 638"/>
            <p:cNvSpPr>
              <a:spLocks noChangeArrowheads="1"/>
            </p:cNvSpPr>
            <p:nvPr/>
          </p:nvSpPr>
          <p:spPr bwMode="auto">
            <a:xfrm>
              <a:off x="1588738" y="3293150"/>
              <a:ext cx="1126802" cy="238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a typeface="微软雅黑" panose="020B0503020204020204" pitchFamily="34" charset="-122"/>
                  <a:cs typeface="Arial" pitchFamily="34" charset="0"/>
                </a:rPr>
                <a:t>物料主数据</a:t>
              </a:r>
              <a:endParaRPr lang="en-US" sz="2000" b="1" dirty="0">
                <a:solidFill>
                  <a:schemeClr val="bg1"/>
                </a:solidFill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15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919859"/>
            <a:ext cx="3657600" cy="4914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47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物料主数据</a:t>
            </a:r>
            <a:r>
              <a:rPr lang="en-US" altLang="zh-CN" dirty="0"/>
              <a:t>-</a:t>
            </a:r>
            <a:r>
              <a:rPr lang="zh-CN" altLang="en-US" dirty="0" smtClean="0"/>
              <a:t>质量管理视图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5" y="980728"/>
            <a:ext cx="7744639" cy="52492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42144" y="940653"/>
            <a:ext cx="3695319" cy="433965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决定物料启用何种检验业务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常用的检验类型：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01  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  <a:r>
              <a:rPr lang="zh-CN" altLang="en-US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订单的收货检验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03  </a:t>
            </a:r>
            <a:r>
              <a:rPr lang="zh-CN" altLang="en-US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生产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订单的过程检验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04  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来自</a:t>
            </a:r>
            <a:r>
              <a:rPr lang="zh-CN" altLang="en-US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生产的收货检验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05  </a:t>
            </a:r>
            <a:r>
              <a:rPr lang="zh-CN" altLang="en-US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其它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货物收据的检验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08  </a:t>
            </a:r>
            <a:r>
              <a:rPr lang="zh-CN" altLang="en-US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库存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转储检验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10  </a:t>
            </a:r>
            <a:r>
              <a:rPr lang="zh-CN" altLang="en-US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交货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到客户</a:t>
            </a: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(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含订单</a:t>
            </a: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)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的检验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89  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其它检验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10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16"/>
          <p:cNvSpPr>
            <a:spLocks noChangeArrowheads="1"/>
          </p:cNvSpPr>
          <p:nvPr/>
        </p:nvSpPr>
        <p:spPr bwMode="auto">
          <a:xfrm>
            <a:off x="830409" y="1623806"/>
            <a:ext cx="3738563" cy="3735387"/>
          </a:xfrm>
          <a:prstGeom prst="ellipse">
            <a:avLst/>
          </a:prstGeom>
          <a:noFill/>
          <a:ln w="1016000"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品质目录</a:t>
            </a:r>
            <a:endParaRPr lang="zh-CN" altLang="en-US" dirty="0"/>
          </a:p>
        </p:txBody>
      </p:sp>
      <p:sp>
        <p:nvSpPr>
          <p:cNvPr id="328" name="object 7"/>
          <p:cNvSpPr/>
          <p:nvPr/>
        </p:nvSpPr>
        <p:spPr>
          <a:xfrm>
            <a:off x="3123400" y="4331015"/>
            <a:ext cx="941904" cy="705423"/>
          </a:xfrm>
          <a:prstGeom prst="rect">
            <a:avLst/>
          </a:prstGeom>
          <a:blipFill>
            <a:blip r:embed="rId3" cstate="print"/>
            <a:srcRect/>
            <a:stretch>
              <a:fillRect r="-23683"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4" name="object 14"/>
          <p:cNvSpPr/>
          <p:nvPr/>
        </p:nvSpPr>
        <p:spPr>
          <a:xfrm>
            <a:off x="3361394" y="2718148"/>
            <a:ext cx="1072476" cy="757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9"/>
          <p:cNvSpPr/>
          <p:nvPr/>
        </p:nvSpPr>
        <p:spPr>
          <a:xfrm>
            <a:off x="2348803" y="1266263"/>
            <a:ext cx="1008406" cy="797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12"/>
          <p:cNvSpPr/>
          <p:nvPr/>
        </p:nvSpPr>
        <p:spPr>
          <a:xfrm>
            <a:off x="405252" y="2461334"/>
            <a:ext cx="1013469" cy="795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13"/>
          <p:cNvSpPr/>
          <p:nvPr/>
        </p:nvSpPr>
        <p:spPr>
          <a:xfrm>
            <a:off x="989654" y="3983276"/>
            <a:ext cx="981351" cy="745673"/>
          </a:xfrm>
          <a:prstGeom prst="rect">
            <a:avLst/>
          </a:prstGeom>
          <a:blipFill>
            <a:blip r:embed="rId7" cstate="print"/>
            <a:srcRect/>
            <a:stretch>
              <a:fillRect l="-11242"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36" y="1057620"/>
            <a:ext cx="38100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918820" y="804190"/>
            <a:ext cx="319340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 UI" pitchFamily="34" charset="-122"/>
                <a:ea typeface="Microsoft YaHei UI" pitchFamily="34" charset="-122"/>
              </a:rPr>
              <a:t>1. </a:t>
            </a: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品质目录：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对质量检验管理活动涉及的不同要素、标准等信息进行集团统一归类、代码化、标准化的集合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标准化的目录有利于记录及评估非定量特性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 UI" pitchFamily="34" charset="-122"/>
                <a:ea typeface="Microsoft YaHei UI" pitchFamily="34" charset="-122"/>
              </a:rPr>
              <a:t>2. </a:t>
            </a: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常用的品质目录：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en-US" altLang="zh-CN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	</a:t>
            </a:r>
            <a:r>
              <a:rPr lang="zh-CN" altLang="en-US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特性属性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2	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任务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3	</a:t>
            </a:r>
            <a:r>
              <a:rPr lang="zh-CN" altLang="en-US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使用决策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4	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事件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5	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原因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6	</a:t>
            </a:r>
            <a:r>
              <a:rPr lang="zh-CN" altLang="en-US" sz="1400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缺陷结果</a:t>
            </a:r>
            <a:endParaRPr lang="zh-CN" altLang="en-US" sz="1400" dirty="0">
              <a:solidFill>
                <a:srgbClr val="0076CA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8	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作业（</a:t>
            </a:r>
            <a:r>
              <a:rPr lang="en-US" altLang="zh-CN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QM</a:t>
            </a:r>
            <a:r>
              <a:rPr lang="zh-CN" altLang="en-US" sz="1400" dirty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）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4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9	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缺陷类型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89308" y="1776174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厚度</a:t>
            </a:r>
          </a:p>
        </p:txBody>
      </p:sp>
      <p:sp>
        <p:nvSpPr>
          <p:cNvPr id="20" name="矩形 19"/>
          <p:cNvSpPr/>
          <p:nvPr/>
        </p:nvSpPr>
        <p:spPr>
          <a:xfrm>
            <a:off x="896470" y="2172699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尺寸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75134" y="5048964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不透水性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3868" y="3500405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耐热度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282" y="4752806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latin typeface="Microsoft YaHei UI" pitchFamily="34" charset="-122"/>
                <a:ea typeface="Microsoft YaHei UI" pitchFamily="34" charset="-122"/>
              </a:rPr>
              <a:t>缺陷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16"/>
          <p:cNvSpPr>
            <a:spLocks noChangeArrowheads="1"/>
          </p:cNvSpPr>
          <p:nvPr/>
        </p:nvSpPr>
        <p:spPr bwMode="auto">
          <a:xfrm>
            <a:off x="830409" y="1623806"/>
            <a:ext cx="3738563" cy="3735387"/>
          </a:xfrm>
          <a:prstGeom prst="ellipse">
            <a:avLst/>
          </a:prstGeom>
          <a:noFill/>
          <a:ln w="1016000">
            <a:solidFill>
              <a:schemeClr val="accent5">
                <a:lumMod val="20000"/>
                <a:lumOff val="80000"/>
              </a:schemeClr>
            </a:solidFill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品质目录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28" name="object 7"/>
          <p:cNvSpPr/>
          <p:nvPr/>
        </p:nvSpPr>
        <p:spPr>
          <a:xfrm>
            <a:off x="3123400" y="4331015"/>
            <a:ext cx="941904" cy="705423"/>
          </a:xfrm>
          <a:prstGeom prst="rect">
            <a:avLst/>
          </a:prstGeom>
          <a:blipFill>
            <a:blip r:embed="rId3" cstate="print"/>
            <a:srcRect/>
            <a:stretch>
              <a:fillRect r="-23683"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4" name="object 14"/>
          <p:cNvSpPr/>
          <p:nvPr/>
        </p:nvSpPr>
        <p:spPr>
          <a:xfrm>
            <a:off x="3361394" y="2718148"/>
            <a:ext cx="1072476" cy="757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9"/>
          <p:cNvSpPr/>
          <p:nvPr/>
        </p:nvSpPr>
        <p:spPr>
          <a:xfrm>
            <a:off x="2348803" y="1266263"/>
            <a:ext cx="1008406" cy="797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12"/>
          <p:cNvSpPr/>
          <p:nvPr/>
        </p:nvSpPr>
        <p:spPr>
          <a:xfrm>
            <a:off x="405252" y="2461334"/>
            <a:ext cx="1013469" cy="7954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13"/>
          <p:cNvSpPr/>
          <p:nvPr/>
        </p:nvSpPr>
        <p:spPr>
          <a:xfrm>
            <a:off x="989654" y="3983276"/>
            <a:ext cx="981351" cy="745673"/>
          </a:xfrm>
          <a:prstGeom prst="rect">
            <a:avLst/>
          </a:prstGeom>
          <a:blipFill>
            <a:blip r:embed="rId7" cstate="print"/>
            <a:srcRect/>
            <a:stretch>
              <a:fillRect l="-11242"/>
            </a:stretch>
          </a:blipFill>
          <a:ln w="127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矩形 3"/>
          <p:cNvSpPr/>
          <p:nvPr/>
        </p:nvSpPr>
        <p:spPr>
          <a:xfrm>
            <a:off x="3389308" y="1776174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厚度</a:t>
            </a:r>
          </a:p>
        </p:txBody>
      </p:sp>
      <p:sp>
        <p:nvSpPr>
          <p:cNvPr id="20" name="矩形 19"/>
          <p:cNvSpPr/>
          <p:nvPr/>
        </p:nvSpPr>
        <p:spPr>
          <a:xfrm>
            <a:off x="896470" y="2172699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尺寸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75134" y="5048964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不透水性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23868" y="3500405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耐热度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5282" y="4752806"/>
            <a:ext cx="1020004" cy="28863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latin typeface="Microsoft YaHei UI" pitchFamily="34" charset="-122"/>
                <a:ea typeface="Microsoft YaHei UI" pitchFamily="34" charset="-122"/>
              </a:rPr>
              <a:t>缺陷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9936" y="763238"/>
            <a:ext cx="644745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latin typeface="Microsoft YaHei UI" pitchFamily="34" charset="-122"/>
                <a:ea typeface="Microsoft YaHei UI" pitchFamily="34" charset="-122"/>
              </a:rPr>
              <a:t>质量管理活动存在</a:t>
            </a:r>
            <a:r>
              <a:rPr lang="zh-CN" altLang="zh-CN" sz="2000" dirty="0" smtClean="0">
                <a:latin typeface="Microsoft YaHei UI" pitchFamily="34" charset="-122"/>
                <a:ea typeface="Microsoft YaHei UI" pitchFamily="34" charset="-122"/>
              </a:rPr>
              <a:t>许多业务：</a:t>
            </a:r>
            <a:endParaRPr lang="zh-CN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6300" y="1311048"/>
            <a:ext cx="6412348" cy="13994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 </a:t>
            </a:r>
            <a:r>
              <a:rPr lang="zh-CN" altLang="en-US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场景</a:t>
            </a:r>
            <a:r>
              <a:rPr lang="zh-CN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一</a:t>
            </a: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endParaRPr lang="zh-CN" altLang="zh-CN" sz="14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我的</a:t>
            </a:r>
            <a:r>
              <a:rPr lang="zh-CN" altLang="zh-CN" sz="1400" u="sng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手机外壳颜色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是</a:t>
            </a:r>
            <a:r>
              <a:rPr lang="zh-CN" altLang="zh-CN" sz="1400" u="sng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银灰色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我正在测试的瓷砖的</a:t>
            </a:r>
            <a:r>
              <a:rPr lang="zh-CN" altLang="zh-CN" sz="1400" u="sng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抗冲击力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是</a:t>
            </a:r>
            <a:r>
              <a:rPr lang="en-US" altLang="zh-CN" sz="1400" u="sng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1200</a:t>
            </a:r>
            <a:r>
              <a:rPr lang="zh-CN" altLang="zh-CN" sz="1400" u="sng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牛顿</a:t>
            </a:r>
            <a:endParaRPr lang="en-US" altLang="zh-CN" sz="1400" u="sng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>
              <a:buClr>
                <a:srgbClr val="FFC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zh-CN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主题</a:t>
            </a:r>
            <a:r>
              <a:rPr lang="zh-CN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：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产品的测验指标，也就是产品属性</a:t>
            </a:r>
          </a:p>
        </p:txBody>
      </p:sp>
      <p:sp>
        <p:nvSpPr>
          <p:cNvPr id="19" name="矩形 18"/>
          <p:cNvSpPr/>
          <p:nvPr/>
        </p:nvSpPr>
        <p:spPr>
          <a:xfrm>
            <a:off x="5516300" y="2929412"/>
            <a:ext cx="6412348" cy="1564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 </a:t>
            </a:r>
            <a:r>
              <a:rPr lang="zh-CN" altLang="en-US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场景</a:t>
            </a:r>
            <a:r>
              <a:rPr lang="zh-CN" altLang="en-US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二</a:t>
            </a:r>
            <a:r>
              <a:rPr lang="en-US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endParaRPr lang="zh-CN" altLang="zh-CN" sz="14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张</a:t>
            </a:r>
            <a:r>
              <a:rPr lang="zh-CN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工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，零号工程塑料的热熔值是</a:t>
            </a: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250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℃，低于我们最低要求</a:t>
            </a: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260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℃……</a:t>
            </a: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明白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了，这批零号工程塑料按</a:t>
            </a:r>
            <a:r>
              <a:rPr lang="zh-CN" altLang="zh-CN" sz="1400" u="sng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判否处理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，立即冻结入库，并通知采购部门找供应</a:t>
            </a:r>
            <a:r>
              <a:rPr lang="zh-CN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商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沟通</a:t>
            </a:r>
            <a:r>
              <a:rPr lang="zh-CN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>
              <a:buClr>
                <a:srgbClr val="FFC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zh-CN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主题</a:t>
            </a:r>
            <a:r>
              <a:rPr lang="zh-CN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：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产品</a:t>
            </a:r>
            <a:r>
              <a:rPr lang="zh-CN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的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使用决策，是放行还是退货</a:t>
            </a:r>
            <a:endParaRPr lang="zh-CN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16300" y="4712444"/>
            <a:ext cx="6412348" cy="176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 </a:t>
            </a:r>
            <a:r>
              <a:rPr lang="zh-CN" altLang="en-US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场景</a:t>
            </a:r>
            <a:r>
              <a:rPr lang="zh-CN" altLang="en-US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三</a:t>
            </a:r>
            <a:r>
              <a:rPr lang="en-US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endParaRPr lang="zh-CN" altLang="zh-CN" sz="14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李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经理</a:t>
            </a: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，这种型号的光缆渗水检测又不合格。</a:t>
            </a: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怎么</a:t>
            </a: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老是这样？</a:t>
            </a: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因为这种光缆的原材料一直使用瑞典产护套料，我认为是原材料瑕疵所致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sz="1400" u="sng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>
              <a:buClr>
                <a:srgbClr val="FFC000"/>
              </a:buClr>
            </a:pPr>
            <a:r>
              <a:rPr lang="en-US" altLang="zh-CN" sz="1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zh-CN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主题：</a:t>
            </a:r>
            <a:r>
              <a:rPr lang="zh-CN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缺陷产生的原因</a:t>
            </a:r>
          </a:p>
        </p:txBody>
      </p:sp>
    </p:spTree>
    <p:extLst>
      <p:ext uri="{BB962C8B-B14F-4D97-AF65-F5344CB8AC3E}">
        <p14:creationId xmlns:p14="http://schemas.microsoft.com/office/powerpoint/2010/main" val="23090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品质目录</a:t>
            </a:r>
            <a:r>
              <a:rPr lang="zh-CN" altLang="en-US" dirty="0" smtClean="0"/>
              <a:t>、代码组与代码</a:t>
            </a:r>
            <a:endParaRPr lang="zh-CN" alt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812876" y="3879376"/>
            <a:ext cx="228600" cy="228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2131884" y="2323941"/>
            <a:ext cx="79876" cy="3195051"/>
          </a:xfrm>
          <a:prstGeom prst="leftBrace">
            <a:avLst>
              <a:gd name="adj1" fmla="val 333333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51584" y="2141252"/>
            <a:ext cx="1545616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1.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特性属性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351584" y="3677195"/>
            <a:ext cx="1545616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3.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使用决策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351584" y="5322483"/>
            <a:ext cx="1545616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TW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9</a:t>
            </a:r>
            <a:r>
              <a:rPr lang="en-US" altLang="zh-TW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.</a:t>
            </a:r>
            <a:r>
              <a:rPr lang="zh-TW" altLang="en-US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缺陷类型</a:t>
            </a:r>
            <a:endParaRPr lang="zh-TW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008042" y="2209641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4547616" y="1921682"/>
            <a:ext cx="107950" cy="804341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AutoShape 9"/>
          <p:cNvSpPr>
            <a:spLocks/>
          </p:cNvSpPr>
          <p:nvPr/>
        </p:nvSpPr>
        <p:spPr bwMode="auto">
          <a:xfrm>
            <a:off x="7143678" y="1627039"/>
            <a:ext cx="195263" cy="1066800"/>
          </a:xfrm>
          <a:prstGeom prst="leftBrace">
            <a:avLst>
              <a:gd name="adj1" fmla="val 45528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728903" y="1893829"/>
            <a:ext cx="10903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A01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外观</a:t>
            </a:r>
            <a:endParaRPr lang="en-US" altLang="zh-CN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A02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颜色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332662" y="1467941"/>
            <a:ext cx="12105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01: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合格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02: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破损</a:t>
            </a:r>
            <a:endParaRPr lang="en-US" altLang="zh-TW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03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脏污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04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表面针孔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68412" y="3747809"/>
            <a:ext cx="1447800" cy="46166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2400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目录</a:t>
            </a:r>
            <a:r>
              <a:rPr lang="zh-CN" altLang="en-US" sz="2400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类型</a:t>
            </a:r>
            <a:endParaRPr lang="zh-CN" altLang="en-US" sz="2400" dirty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4008042" y="377833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731493" y="3296265"/>
            <a:ext cx="21355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B01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生产</a:t>
            </a:r>
            <a:r>
              <a:rPr lang="zh-TW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过程中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质检</a:t>
            </a:r>
            <a:endParaRPr lang="en-US" altLang="zh-TW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B02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一般</a:t>
            </a:r>
            <a:r>
              <a:rPr lang="zh-TW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收货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质检</a:t>
            </a:r>
            <a:endParaRPr lang="en-US" altLang="zh-TW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B03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产品</a:t>
            </a:r>
            <a:r>
              <a:rPr lang="zh-TW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退货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</a:t>
            </a:r>
            <a:endParaRPr lang="zh-TW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3" name="AutoShape 22"/>
          <p:cNvSpPr>
            <a:spLocks/>
          </p:cNvSpPr>
          <p:nvPr/>
        </p:nvSpPr>
        <p:spPr bwMode="auto">
          <a:xfrm>
            <a:off x="8712560" y="3365747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8943223" y="3196133"/>
            <a:ext cx="12105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FontTx/>
              <a:buNone/>
              <a:defRPr sz="1400" b="1">
                <a:latin typeface="Microsoft YaHei UI" pitchFamily="34" charset="-122"/>
                <a:ea typeface="Microsoft YaHei UI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0" dirty="0"/>
              <a:t>01</a:t>
            </a:r>
            <a:r>
              <a:rPr lang="zh-TW" altLang="en-US" b="0" dirty="0" smtClean="0"/>
              <a:t>: 合格接收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/>
              <a:t>02</a:t>
            </a:r>
            <a:r>
              <a:rPr lang="en-US" altLang="zh-TW" b="0" dirty="0" smtClean="0"/>
              <a:t>: </a:t>
            </a:r>
            <a:r>
              <a:rPr lang="zh-TW" altLang="en-US" b="0" dirty="0" smtClean="0"/>
              <a:t>退货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zh-TW" altLang="en-US" b="0" dirty="0"/>
              <a:t>03</a:t>
            </a:r>
            <a:r>
              <a:rPr lang="zh-TW" altLang="en-US" b="0" dirty="0" smtClean="0"/>
              <a:t>: 让步接收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/>
              <a:t>04</a:t>
            </a:r>
            <a:r>
              <a:rPr lang="en-US" altLang="zh-TW" b="0" dirty="0" smtClean="0"/>
              <a:t>: </a:t>
            </a:r>
            <a:r>
              <a:rPr lang="zh-CN" altLang="en-US" b="0" dirty="0" smtClean="0"/>
              <a:t>挑选</a:t>
            </a:r>
            <a:endParaRPr lang="zh-TW" altLang="en-US" b="0" dirty="0"/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auto">
          <a:xfrm>
            <a:off x="4008042" y="5489188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4655840" y="818244"/>
            <a:ext cx="1055744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代码组</a:t>
            </a:r>
          </a:p>
        </p:txBody>
      </p:sp>
      <p:sp>
        <p:nvSpPr>
          <p:cNvPr id="49" name="Text Box 38"/>
          <p:cNvSpPr txBox="1">
            <a:spLocks noChangeArrowheads="1"/>
          </p:cNvSpPr>
          <p:nvPr/>
        </p:nvSpPr>
        <p:spPr bwMode="auto">
          <a:xfrm>
            <a:off x="7104112" y="818245"/>
            <a:ext cx="748923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代码</a:t>
            </a:r>
            <a:endParaRPr lang="zh-CN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2" name="AutoShape 8"/>
          <p:cNvSpPr>
            <a:spLocks/>
          </p:cNvSpPr>
          <p:nvPr/>
        </p:nvSpPr>
        <p:spPr bwMode="auto">
          <a:xfrm>
            <a:off x="4547616" y="3234905"/>
            <a:ext cx="107950" cy="12954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3" name="AutoShape 8"/>
          <p:cNvSpPr>
            <a:spLocks/>
          </p:cNvSpPr>
          <p:nvPr/>
        </p:nvSpPr>
        <p:spPr bwMode="auto">
          <a:xfrm>
            <a:off x="4547616" y="4955788"/>
            <a:ext cx="107950" cy="12954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4771642" y="4811668"/>
            <a:ext cx="145584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C01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r>
              <a:rPr lang="zh-TW" altLang="en-US" sz="16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量测缺陷</a:t>
            </a:r>
            <a:endParaRPr lang="en-US" altLang="zh-TW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C02</a:t>
            </a:r>
            <a:r>
              <a:rPr lang="en-US" altLang="zh-TW" sz="16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r>
              <a:rPr lang="zh-TW" altLang="en-US" sz="16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外观缺陷</a:t>
            </a:r>
            <a:endParaRPr lang="zh-TW" altLang="en-US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C03</a:t>
            </a:r>
            <a:r>
              <a:rPr lang="en-US" altLang="zh-TW" sz="16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r>
              <a:rPr lang="zh-TW" altLang="en-US" sz="16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功能缺陷</a:t>
            </a:r>
            <a:endParaRPr lang="zh-TW" altLang="en-US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C04</a:t>
            </a:r>
            <a:r>
              <a:rPr lang="en-US" altLang="zh-TW" sz="16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r>
              <a:rPr lang="zh-TW" altLang="en-US" sz="16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其他缺陷</a:t>
            </a:r>
            <a:endParaRPr lang="zh-TW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5" name="AutoShape 22"/>
          <p:cNvSpPr>
            <a:spLocks/>
          </p:cNvSpPr>
          <p:nvPr/>
        </p:nvSpPr>
        <p:spPr bwMode="auto">
          <a:xfrm>
            <a:off x="7275938" y="5227320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6" name="Text Box 23"/>
          <p:cNvSpPr txBox="1">
            <a:spLocks noChangeArrowheads="1"/>
          </p:cNvSpPr>
          <p:nvPr/>
        </p:nvSpPr>
        <p:spPr bwMode="auto">
          <a:xfrm>
            <a:off x="7468640" y="5219290"/>
            <a:ext cx="1210588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FontTx/>
              <a:buNone/>
              <a:defRPr sz="1400" b="1">
                <a:latin typeface="Microsoft YaHei UI" pitchFamily="34" charset="-122"/>
                <a:ea typeface="Microsoft YaHei UI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b="0" dirty="0"/>
              <a:t>01</a:t>
            </a:r>
            <a:r>
              <a:rPr lang="en-US" altLang="zh-TW" b="0" smtClean="0"/>
              <a:t>: </a:t>
            </a:r>
            <a:r>
              <a:rPr lang="zh-TW" altLang="en-US" b="0" smtClean="0"/>
              <a:t>主要缺陷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/>
              <a:t>02</a:t>
            </a:r>
            <a:r>
              <a:rPr lang="en-US" altLang="zh-TW" b="0" smtClean="0"/>
              <a:t>: </a:t>
            </a:r>
            <a:r>
              <a:rPr lang="zh-TW" altLang="en-US" b="0" smtClean="0"/>
              <a:t>次要缺陷</a:t>
            </a:r>
            <a:endParaRPr lang="zh-TW" altLang="en-US" b="0" dirty="0"/>
          </a:p>
          <a:p>
            <a:pPr>
              <a:lnSpc>
                <a:spcPct val="150000"/>
              </a:lnSpc>
            </a:pPr>
            <a:r>
              <a:rPr lang="en-US" altLang="zh-TW" b="0" dirty="0"/>
              <a:t>03</a:t>
            </a:r>
            <a:r>
              <a:rPr lang="en-US" altLang="zh-TW" b="0" smtClean="0"/>
              <a:t>: </a:t>
            </a:r>
            <a:r>
              <a:rPr lang="zh-TW" altLang="en-US" b="0" smtClean="0"/>
              <a:t>关键缺陷</a:t>
            </a:r>
            <a:endParaRPr lang="zh-TW" altLang="en-US" b="0" dirty="0"/>
          </a:p>
        </p:txBody>
      </p:sp>
      <p:cxnSp>
        <p:nvCxnSpPr>
          <p:cNvPr id="57" name="直接连接符 56"/>
          <p:cNvCxnSpPr/>
          <p:nvPr/>
        </p:nvCxnSpPr>
        <p:spPr>
          <a:xfrm>
            <a:off x="6888088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4380334" y="1264521"/>
            <a:ext cx="2486680" cy="0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4380334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1" idx="1"/>
          </p:cNvCxnSpPr>
          <p:nvPr/>
        </p:nvCxnSpPr>
        <p:spPr>
          <a:xfrm>
            <a:off x="5799253" y="2160439"/>
            <a:ext cx="13444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23" idx="1"/>
          </p:cNvCxnSpPr>
          <p:nvPr/>
        </p:nvCxnSpPr>
        <p:spPr>
          <a:xfrm>
            <a:off x="6601216" y="3899147"/>
            <a:ext cx="211134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endCxn id="55" idx="1"/>
          </p:cNvCxnSpPr>
          <p:nvPr/>
        </p:nvCxnSpPr>
        <p:spPr>
          <a:xfrm>
            <a:off x="6168008" y="5760720"/>
            <a:ext cx="110793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888088" y="1264521"/>
            <a:ext cx="3456384" cy="0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代码组与代码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325998"/>
            <a:ext cx="3606762" cy="385007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824" y="1325997"/>
            <a:ext cx="3606762" cy="385007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325998"/>
            <a:ext cx="4364182" cy="465859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63352" y="802804"/>
            <a:ext cx="3606762" cy="4308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1.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特性属性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24216" y="802804"/>
            <a:ext cx="1545616" cy="4308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3.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使用决策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08168" y="802804"/>
            <a:ext cx="1545616" cy="4308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TW" sz="220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9</a:t>
            </a:r>
            <a:r>
              <a:rPr lang="en-US" altLang="zh-TW" sz="220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.</a:t>
            </a:r>
            <a:r>
              <a:rPr lang="zh-TW" altLang="en-US" sz="220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缺陷类型</a:t>
            </a:r>
            <a:endParaRPr lang="zh-TW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95166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570590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91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选集</a:t>
            </a:r>
            <a:endParaRPr lang="zh-CN" alt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616329" y="3879376"/>
            <a:ext cx="228600" cy="228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1939013" y="2470992"/>
            <a:ext cx="76200" cy="3048000"/>
          </a:xfrm>
          <a:prstGeom prst="leftBrace">
            <a:avLst>
              <a:gd name="adj1" fmla="val 333333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55037" y="2370150"/>
            <a:ext cx="1545616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1.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特性属性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155037" y="5299757"/>
            <a:ext cx="1545616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3.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使用决策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11495" y="2438539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4351069" y="2137880"/>
            <a:ext cx="107950" cy="804341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AutoShape 9"/>
          <p:cNvSpPr>
            <a:spLocks/>
          </p:cNvSpPr>
          <p:nvPr/>
        </p:nvSpPr>
        <p:spPr bwMode="auto">
          <a:xfrm>
            <a:off x="6947131" y="1843063"/>
            <a:ext cx="195263" cy="1066800"/>
          </a:xfrm>
          <a:prstGeom prst="leftBrace">
            <a:avLst>
              <a:gd name="adj1" fmla="val 45528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532356" y="2122727"/>
            <a:ext cx="10903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A01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外观</a:t>
            </a:r>
            <a:endParaRPr lang="en-US" altLang="zh-CN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A02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颜色</a:t>
            </a:r>
            <a:endParaRPr lang="zh-CN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217183" y="1683965"/>
            <a:ext cx="12105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01: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合格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02: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破损</a:t>
            </a:r>
            <a:endParaRPr lang="en-US" altLang="zh-TW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03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脏污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04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表面针孔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38813" y="3747809"/>
            <a:ext cx="1447800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ClrTx/>
              <a:buFontTx/>
              <a:buNone/>
              <a:defRPr sz="240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/>
              <a:t>目录类型</a:t>
            </a:r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3811495" y="5400900"/>
            <a:ext cx="304800" cy="2286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534946" y="4918827"/>
            <a:ext cx="21355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B01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生产</a:t>
            </a:r>
            <a:r>
              <a:rPr lang="zh-TW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过程中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质检</a:t>
            </a:r>
            <a:endParaRPr lang="en-US" altLang="zh-TW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B02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一般</a:t>
            </a:r>
            <a:r>
              <a:rPr lang="zh-TW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收货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质检</a:t>
            </a:r>
            <a:endParaRPr lang="en-US" altLang="zh-TW" sz="16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B03</a:t>
            </a:r>
            <a:r>
              <a:rPr lang="en-US" altLang="zh-TW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 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产品</a:t>
            </a:r>
            <a:r>
              <a:rPr lang="zh-TW" alt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退货</a:t>
            </a:r>
            <a:r>
              <a:rPr lang="zh-TW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</a:t>
            </a:r>
            <a:endParaRPr lang="zh-TW" alt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" name="AutoShape 22"/>
          <p:cNvSpPr>
            <a:spLocks/>
          </p:cNvSpPr>
          <p:nvPr/>
        </p:nvSpPr>
        <p:spPr bwMode="auto">
          <a:xfrm>
            <a:off x="6913794" y="4988309"/>
            <a:ext cx="228600" cy="1066800"/>
          </a:xfrm>
          <a:prstGeom prst="leftBrace">
            <a:avLst>
              <a:gd name="adj1" fmla="val 38889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7195597" y="4818695"/>
            <a:ext cx="12105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FontTx/>
              <a:buNone/>
              <a:defRPr sz="1400" b="1">
                <a:latin typeface="Microsoft YaHei UI" pitchFamily="34" charset="-122"/>
                <a:ea typeface="Microsoft YaHei UI" pitchFamily="34" charset="-122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b="0" dirty="0"/>
              <a:t>01</a:t>
            </a:r>
            <a:r>
              <a:rPr lang="zh-TW" altLang="en-US" b="0" dirty="0" smtClean="0"/>
              <a:t>: 合格接收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/>
              <a:t>02</a:t>
            </a:r>
            <a:r>
              <a:rPr lang="en-US" altLang="zh-TW" b="0" dirty="0" smtClean="0"/>
              <a:t>: </a:t>
            </a:r>
            <a:r>
              <a:rPr lang="zh-TW" altLang="en-US" b="0" dirty="0" smtClean="0"/>
              <a:t>退货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zh-TW" altLang="en-US" b="0" dirty="0"/>
              <a:t>03</a:t>
            </a:r>
            <a:r>
              <a:rPr lang="zh-TW" altLang="en-US" b="0" dirty="0" smtClean="0"/>
              <a:t>: 让步接收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/>
              <a:t>04</a:t>
            </a:r>
            <a:r>
              <a:rPr lang="en-US" altLang="zh-TW" b="0" dirty="0" smtClean="0"/>
              <a:t>: </a:t>
            </a:r>
            <a:r>
              <a:rPr lang="zh-CN" altLang="en-US" b="0" dirty="0" smtClean="0"/>
              <a:t>挑选</a:t>
            </a:r>
            <a:endParaRPr lang="zh-TW" altLang="en-US" b="0" dirty="0"/>
          </a:p>
        </p:txBody>
      </p:sp>
      <p:sp>
        <p:nvSpPr>
          <p:cNvPr id="20" name="Text Box 38"/>
          <p:cNvSpPr txBox="1">
            <a:spLocks noChangeArrowheads="1"/>
          </p:cNvSpPr>
          <p:nvPr/>
        </p:nvSpPr>
        <p:spPr bwMode="auto">
          <a:xfrm>
            <a:off x="4405044" y="818244"/>
            <a:ext cx="1055744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代码组</a:t>
            </a:r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>
            <a:off x="6907565" y="818245"/>
            <a:ext cx="748923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代码</a:t>
            </a:r>
            <a:endParaRPr lang="zh-CN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2" name="AutoShape 8"/>
          <p:cNvSpPr>
            <a:spLocks/>
          </p:cNvSpPr>
          <p:nvPr/>
        </p:nvSpPr>
        <p:spPr bwMode="auto">
          <a:xfrm>
            <a:off x="4351069" y="4857467"/>
            <a:ext cx="107950" cy="12954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600056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183787" y="1264521"/>
            <a:ext cx="2436059" cy="0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186214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1" idx="1"/>
          </p:cNvCxnSpPr>
          <p:nvPr/>
        </p:nvCxnSpPr>
        <p:spPr>
          <a:xfrm>
            <a:off x="5602706" y="2376463"/>
            <a:ext cx="134442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7" idx="1"/>
          </p:cNvCxnSpPr>
          <p:nvPr/>
        </p:nvCxnSpPr>
        <p:spPr>
          <a:xfrm>
            <a:off x="6403509" y="5521709"/>
            <a:ext cx="5102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619846" y="1264521"/>
            <a:ext cx="2015911" cy="0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63353" y="1007005"/>
            <a:ext cx="3700542" cy="461665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ClrTx/>
              <a:buFontTx/>
              <a:buNone/>
              <a:defRPr sz="240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/>
              <a:t>工厂：</a:t>
            </a:r>
            <a:r>
              <a:rPr lang="en-US" altLang="zh-CN" dirty="0"/>
              <a:t>1001</a:t>
            </a:r>
            <a:endParaRPr lang="zh-CN" altLang="en-US" dirty="0"/>
          </a:p>
        </p:txBody>
      </p:sp>
      <p:cxnSp>
        <p:nvCxnSpPr>
          <p:cNvPr id="35" name="直接连接符 34"/>
          <p:cNvCxnSpPr/>
          <p:nvPr/>
        </p:nvCxnSpPr>
        <p:spPr>
          <a:xfrm>
            <a:off x="8624686" y="908720"/>
            <a:ext cx="0" cy="568863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8760296" y="818245"/>
            <a:ext cx="3312368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评估、缺陷、</a:t>
            </a:r>
            <a:r>
              <a:rPr lang="zh-CN" altLang="en-US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记分、过账</a:t>
            </a:r>
            <a:endParaRPr lang="zh-CN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635757" y="1264521"/>
            <a:ext cx="3164853" cy="0"/>
          </a:xfrm>
          <a:prstGeom prst="line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8904312" y="1683965"/>
            <a:ext cx="20136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A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接受</a:t>
            </a:r>
            <a:endParaRPr lang="en-US" altLang="en-US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R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拒绝    </a:t>
            </a:r>
            <a:r>
              <a:rPr lang="en-US" altLang="zh-CN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01 </a:t>
            </a:r>
            <a:r>
              <a:rPr lang="zh-CN" altLang="en-US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关键缺陷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R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拒绝    </a:t>
            </a:r>
            <a:r>
              <a:rPr lang="en-US" altLang="zh-CN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02 </a:t>
            </a:r>
            <a:r>
              <a:rPr lang="zh-CN" altLang="en-US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主要缺陷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R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拒绝</a:t>
            </a: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 </a:t>
            </a:r>
            <a:r>
              <a:rPr lang="en-US" altLang="zh-CN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03  </a:t>
            </a:r>
            <a:r>
              <a:rPr lang="zh-CN" altLang="en-US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次要缺陷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7282027" y="2075438"/>
            <a:ext cx="4306058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7282027" y="2376463"/>
            <a:ext cx="4306058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7282027" y="2699542"/>
            <a:ext cx="4306058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7282027" y="2999842"/>
            <a:ext cx="4306058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904312" y="4803279"/>
            <a:ext cx="250080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A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接受   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100     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非限制</a:t>
            </a:r>
            <a:endParaRPr lang="en-US" altLang="en-US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R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拒绝    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1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R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拒绝   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80      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非限制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R 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拒绝    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60</a:t>
            </a: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7282027" y="5194752"/>
            <a:ext cx="4450074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7282026" y="5495777"/>
            <a:ext cx="4449600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7282026" y="5818856"/>
            <a:ext cx="4449600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7282026" y="6119156"/>
            <a:ext cx="4449600" cy="0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38"/>
          <p:cNvSpPr txBox="1">
            <a:spLocks noChangeArrowheads="1"/>
          </p:cNvSpPr>
          <p:nvPr/>
        </p:nvSpPr>
        <p:spPr bwMode="auto">
          <a:xfrm>
            <a:off x="9698931" y="1503035"/>
            <a:ext cx="543739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1" u="sng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缺陷</a:t>
            </a:r>
            <a:endParaRPr lang="zh-CN" altLang="en-US" sz="1400" b="1" u="sng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6" name="Text Box 38"/>
          <p:cNvSpPr txBox="1">
            <a:spLocks noChangeArrowheads="1"/>
          </p:cNvSpPr>
          <p:nvPr/>
        </p:nvSpPr>
        <p:spPr bwMode="auto">
          <a:xfrm>
            <a:off x="9696400" y="4584653"/>
            <a:ext cx="543739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1" u="sng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记分</a:t>
            </a:r>
          </a:p>
        </p:txBody>
      </p:sp>
      <p:sp>
        <p:nvSpPr>
          <p:cNvPr id="57" name="Text Box 38"/>
          <p:cNvSpPr txBox="1">
            <a:spLocks noChangeArrowheads="1"/>
          </p:cNvSpPr>
          <p:nvPr/>
        </p:nvSpPr>
        <p:spPr bwMode="auto">
          <a:xfrm>
            <a:off x="8904312" y="1503035"/>
            <a:ext cx="543739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1" u="sng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评估</a:t>
            </a:r>
            <a:endParaRPr lang="zh-CN" altLang="en-US" sz="1400" b="1" u="sng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8" name="Text Box 38"/>
          <p:cNvSpPr txBox="1">
            <a:spLocks noChangeArrowheads="1"/>
          </p:cNvSpPr>
          <p:nvPr/>
        </p:nvSpPr>
        <p:spPr bwMode="auto">
          <a:xfrm>
            <a:off x="8904312" y="4584652"/>
            <a:ext cx="543739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1" u="sng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评估</a:t>
            </a:r>
            <a:endParaRPr lang="zh-CN" altLang="en-US" sz="1400" b="1" u="sng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6" name="Text Box 38"/>
          <p:cNvSpPr txBox="1">
            <a:spLocks noChangeArrowheads="1"/>
          </p:cNvSpPr>
          <p:nvPr/>
        </p:nvSpPr>
        <p:spPr bwMode="auto">
          <a:xfrm>
            <a:off x="10374266" y="4584653"/>
            <a:ext cx="90281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400" b="1" u="sng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过账建议</a:t>
            </a:r>
            <a:endParaRPr lang="zh-CN" altLang="en-US" sz="1400" b="1" u="sng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9696400" y="1508389"/>
            <a:ext cx="0" cy="149686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9674496" y="4622294"/>
            <a:ext cx="0" cy="149686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10319420" y="4622294"/>
            <a:ext cx="0" cy="1496862"/>
          </a:xfrm>
          <a:prstGeom prst="line">
            <a:avLst/>
          </a:prstGeom>
          <a:ln w="1524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2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选集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26"/>
          <a:stretch/>
        </p:blipFill>
        <p:spPr bwMode="auto">
          <a:xfrm>
            <a:off x="4281439" y="4075911"/>
            <a:ext cx="7818437" cy="23374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51784" y="3645024"/>
            <a:ext cx="2109873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3.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使用</a:t>
            </a:r>
            <a:r>
              <a:rPr lang="zh-CN" altLang="en-US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决策选集</a:t>
            </a:r>
            <a:endParaRPr lang="zh-CN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63352" y="866655"/>
            <a:ext cx="2109873" cy="43088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TW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1.</a:t>
            </a:r>
            <a:r>
              <a:rPr lang="zh-CN" altLang="en-US" sz="22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特性</a:t>
            </a:r>
            <a:r>
              <a:rPr lang="zh-CN" altLang="en-US" sz="22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属性选集</a:t>
            </a:r>
            <a:endParaRPr lang="zh-CN" altLang="en-US" sz="22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2" name="Picture 4" descr="C:\Users\Ryan\AppData\Local\Temp\SNAGHTML9f910e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17"/>
          <a:stretch/>
        </p:blipFill>
        <p:spPr bwMode="auto">
          <a:xfrm>
            <a:off x="407368" y="1342400"/>
            <a:ext cx="7820025" cy="220598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5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801666"/>
            <a:ext cx="3096344" cy="57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719736" y="921420"/>
            <a:ext cx="7344816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 smtClean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SAP QM</a:t>
            </a: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与</a:t>
            </a:r>
            <a:r>
              <a:rPr lang="en-US" altLang="zh-CN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SD, MM, PP, </a:t>
            </a:r>
            <a:r>
              <a:rPr lang="en-US" altLang="zh-CN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FICO</a:t>
            </a: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无缝集成</a:t>
            </a:r>
            <a:endParaRPr lang="en-US" altLang="zh-CN" b="1" dirty="0" smtClean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由后勤</a:t>
            </a: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交易</a:t>
            </a: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驱动质量检验</a:t>
            </a:r>
            <a:endParaRPr lang="en-US" altLang="zh-CN" b="1" dirty="0" smtClean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</a:t>
            </a: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数据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信息系统</a:t>
            </a: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63752" y="1552600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64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14"/>
          <p:cNvSpPr/>
          <p:nvPr/>
        </p:nvSpPr>
        <p:spPr>
          <a:xfrm>
            <a:off x="1312842" y="2325868"/>
            <a:ext cx="3800098" cy="2792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主检验特性</a:t>
            </a:r>
            <a:endParaRPr lang="zh-CN" altLang="en-US" dirty="0"/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327466" y="1841955"/>
            <a:ext cx="3747285" cy="3747285"/>
          </a:xfrm>
          <a:prstGeom prst="ellipse">
            <a:avLst/>
          </a:prstGeom>
          <a:noFill/>
          <a:ln w="9906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对角圆角矩形 24"/>
          <p:cNvSpPr/>
          <p:nvPr/>
        </p:nvSpPr>
        <p:spPr>
          <a:xfrm>
            <a:off x="5432997" y="2204542"/>
            <a:ext cx="1307969" cy="642035"/>
          </a:xfrm>
          <a:prstGeom prst="round2Diag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含水量：</a:t>
            </a:r>
            <a:endParaRPr lang="en-US" altLang="zh-CN" sz="1400" b="1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13.5%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27" name="肘形连接符 26"/>
          <p:cNvCxnSpPr>
            <a:endCxn id="25" idx="2"/>
          </p:cNvCxnSpPr>
          <p:nvPr/>
        </p:nvCxnSpPr>
        <p:spPr>
          <a:xfrm rot="5400000" flipH="1" flipV="1">
            <a:off x="4411552" y="2748556"/>
            <a:ext cx="1244440" cy="7984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对角圆角矩形 31"/>
          <p:cNvSpPr/>
          <p:nvPr/>
        </p:nvSpPr>
        <p:spPr>
          <a:xfrm>
            <a:off x="5069465" y="3442247"/>
            <a:ext cx="1307969" cy="642035"/>
          </a:xfrm>
          <a:prstGeom prst="round2Diag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颜色：</a:t>
            </a:r>
            <a:endParaRPr lang="en-US" altLang="zh-CN" sz="1400" b="1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绿色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7" name="对角圆角矩形 36"/>
          <p:cNvSpPr/>
          <p:nvPr/>
        </p:nvSpPr>
        <p:spPr>
          <a:xfrm>
            <a:off x="4840009" y="4677358"/>
            <a:ext cx="1307969" cy="642035"/>
          </a:xfrm>
          <a:prstGeom prst="round2Diag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PH</a:t>
            </a:r>
            <a:r>
              <a:rPr lang="zh-CN" altLang="en-US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值：</a:t>
            </a:r>
            <a:endParaRPr lang="en-US" altLang="zh-CN" sz="1400" b="1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2.77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38" name="肘形连接符 37"/>
          <p:cNvCxnSpPr>
            <a:endCxn id="37" idx="2"/>
          </p:cNvCxnSpPr>
          <p:nvPr/>
        </p:nvCxnSpPr>
        <p:spPr>
          <a:xfrm rot="16200000" flipH="1">
            <a:off x="4079740" y="4238106"/>
            <a:ext cx="1315079" cy="2054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32" idx="2"/>
          </p:cNvCxnSpPr>
          <p:nvPr/>
        </p:nvCxnSpPr>
        <p:spPr>
          <a:xfrm>
            <a:off x="4634548" y="3763265"/>
            <a:ext cx="434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8040216" y="1124744"/>
            <a:ext cx="3950877" cy="10562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一般资料：</a:t>
            </a:r>
            <a:endParaRPr lang="en-US" altLang="zh-CN" sz="1400" b="1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描述、搜索关键词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状态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检验方法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40216" y="2508358"/>
            <a:ext cx="3950877" cy="15960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控制资料：</a:t>
            </a:r>
            <a:endParaRPr lang="en-US" altLang="zh-CN" sz="1400" b="1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定性</a:t>
            </a:r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或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定量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如何采样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结果记录方式与必要性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检验评估范围：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=, &lt;, &gt;</a:t>
            </a: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是否为长期特性</a:t>
            </a:r>
          </a:p>
        </p:txBody>
      </p:sp>
      <p:sp>
        <p:nvSpPr>
          <p:cNvPr id="21" name="矩形 20"/>
          <p:cNvSpPr/>
          <p:nvPr/>
        </p:nvSpPr>
        <p:spPr>
          <a:xfrm>
            <a:off x="8040216" y="4449638"/>
            <a:ext cx="3950877" cy="1543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定性特性：</a:t>
            </a:r>
            <a:endParaRPr lang="en-US" altLang="zh-CN" sz="1400" b="1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分配检验目录 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- 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特性属性选集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定量特性</a:t>
            </a:r>
            <a:r>
              <a:rPr lang="zh-CN" altLang="en-US" sz="1400" b="1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：</a:t>
            </a:r>
            <a:endParaRPr lang="en-US" altLang="zh-CN" sz="1400" b="1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单位及小数点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目标值、规范下限、规范上限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9862" y="4631928"/>
            <a:ext cx="129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定量数据：</a:t>
            </a:r>
            <a:endParaRPr lang="en-US" altLang="zh-CN" sz="1200" b="1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目标值：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2.78</a:t>
            </a: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上限：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2.80</a:t>
            </a: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下限：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2.75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6040" y="3277433"/>
            <a:ext cx="100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颜色选集：</a:t>
            </a:r>
            <a:endParaRPr lang="en-US" altLang="zh-CN" sz="1200" b="1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绿色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红色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蓝色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黑色</a:t>
            </a: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577992" y="908720"/>
            <a:ext cx="2251039" cy="720080"/>
          </a:xfrm>
          <a:prstGeom prst="homePlate">
            <a:avLst>
              <a:gd name="adj" fmla="val 8009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主检验特性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>
          <a:xfrm>
            <a:off x="1917354" y="1438176"/>
            <a:ext cx="5297638" cy="769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需要检验什么？</a:t>
            </a:r>
            <a:endParaRPr lang="en-US" altLang="zh-CN" sz="1400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使用代码来表示具体的检验</a:t>
            </a:r>
            <a:r>
              <a:rPr lang="zh-CN" altLang="en-US" sz="1400" dirty="0" smtClean="0"/>
              <a:t>规范。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085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定性主检验特性</a:t>
            </a:r>
            <a:r>
              <a:rPr lang="en-US" altLang="zh-CN" dirty="0" smtClean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" y="846090"/>
            <a:ext cx="4320480" cy="27769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66" y="846090"/>
            <a:ext cx="3643195" cy="278444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846090"/>
            <a:ext cx="3311996" cy="292165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66" y="3839144"/>
            <a:ext cx="3711359" cy="21258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1"/>
          <a:stretch/>
        </p:blipFill>
        <p:spPr bwMode="auto">
          <a:xfrm>
            <a:off x="8688287" y="3839143"/>
            <a:ext cx="2585137" cy="266920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圆角矩形 8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0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定量主检验特性</a:t>
            </a:r>
            <a:r>
              <a:rPr lang="en-US" altLang="zh-CN" dirty="0" smtClean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4" y="980728"/>
            <a:ext cx="4709279" cy="468052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980728"/>
            <a:ext cx="4007515" cy="322032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73" y="3959546"/>
            <a:ext cx="4849091" cy="250326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7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78" y="3888119"/>
            <a:ext cx="4660404" cy="259601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6" descr="PharmaReagenzglaeser_black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251820"/>
            <a:ext cx="2919734" cy="30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检验方法</a:t>
            </a:r>
            <a:endParaRPr lang="zh-CN" altLang="en-US" dirty="0"/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327466" y="1841955"/>
            <a:ext cx="3747285" cy="3747285"/>
          </a:xfrm>
          <a:prstGeom prst="ellipse">
            <a:avLst/>
          </a:prstGeom>
          <a:noFill/>
          <a:ln w="9906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对角圆角矩形 24"/>
          <p:cNvSpPr/>
          <p:nvPr/>
        </p:nvSpPr>
        <p:spPr>
          <a:xfrm>
            <a:off x="5432997" y="2204542"/>
            <a:ext cx="2421099" cy="642035"/>
          </a:xfrm>
          <a:prstGeom prst="round2Diag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GB/3186-2006</a:t>
            </a:r>
          </a:p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色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漆和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清漆，清漆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原料取样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27" name="肘形连接符 26"/>
          <p:cNvCxnSpPr>
            <a:endCxn id="25" idx="2"/>
          </p:cNvCxnSpPr>
          <p:nvPr/>
        </p:nvCxnSpPr>
        <p:spPr>
          <a:xfrm rot="5400000" flipH="1" flipV="1">
            <a:off x="4411548" y="2748560"/>
            <a:ext cx="1244448" cy="7984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对角圆角矩形 31"/>
          <p:cNvSpPr/>
          <p:nvPr/>
        </p:nvSpPr>
        <p:spPr>
          <a:xfrm>
            <a:off x="5069465" y="3442247"/>
            <a:ext cx="2421099" cy="642035"/>
          </a:xfrm>
          <a:prstGeom prst="round2Diag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GB10247-2008 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 粘度测量方法</a:t>
            </a:r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(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适用牛顿流体</a:t>
            </a:r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) 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7" name="对角圆角矩形 36"/>
          <p:cNvSpPr/>
          <p:nvPr/>
        </p:nvSpPr>
        <p:spPr>
          <a:xfrm>
            <a:off x="4840009" y="4677358"/>
            <a:ext cx="2374983" cy="642035"/>
          </a:xfrm>
          <a:prstGeom prst="round2Diag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GB/T9266-88</a:t>
            </a:r>
          </a:p>
          <a:p>
            <a:pPr algn="ctr"/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建筑涂料 </a:t>
            </a:r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-- 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斯托默粘度计法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38" name="肘形连接符 37"/>
          <p:cNvCxnSpPr>
            <a:endCxn id="37" idx="2"/>
          </p:cNvCxnSpPr>
          <p:nvPr/>
        </p:nvCxnSpPr>
        <p:spPr>
          <a:xfrm rot="16200000" flipH="1">
            <a:off x="4079739" y="4238106"/>
            <a:ext cx="1315080" cy="2054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32" idx="2"/>
          </p:cNvCxnSpPr>
          <p:nvPr/>
        </p:nvCxnSpPr>
        <p:spPr>
          <a:xfrm>
            <a:off x="4634548" y="3763265"/>
            <a:ext cx="434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76" y="1124744"/>
            <a:ext cx="3909335" cy="263776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AutoShape 20"/>
          <p:cNvSpPr>
            <a:spLocks noChangeArrowheads="1"/>
          </p:cNvSpPr>
          <p:nvPr/>
        </p:nvSpPr>
        <p:spPr bwMode="auto">
          <a:xfrm>
            <a:off x="577992" y="908720"/>
            <a:ext cx="2251039" cy="720080"/>
          </a:xfrm>
          <a:prstGeom prst="homePlate">
            <a:avLst>
              <a:gd name="adj" fmla="val 8009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检验方法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2194868" y="798612"/>
            <a:ext cx="5787396" cy="1087384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如何进行检验</a:t>
            </a:r>
            <a:r>
              <a:rPr lang="zh-CN" altLang="en-US" sz="1400" dirty="0" smtClean="0"/>
              <a:t>？表示在</a:t>
            </a:r>
            <a:r>
              <a:rPr lang="zh-CN" altLang="en-US" sz="1400" dirty="0"/>
              <a:t>一定条件下用什么样的手段，工具或标准来检验某</a:t>
            </a:r>
            <a:r>
              <a:rPr lang="zh-CN" altLang="en-US" sz="1400" dirty="0" smtClean="0"/>
              <a:t>项指标。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可以</a:t>
            </a:r>
            <a:r>
              <a:rPr lang="zh-CN" altLang="en-US" sz="1400" dirty="0"/>
              <a:t>为检验方法</a:t>
            </a:r>
            <a:r>
              <a:rPr lang="zh-CN" altLang="en-US" sz="1400" dirty="0" smtClean="0"/>
              <a:t>添加附件，</a:t>
            </a:r>
            <a:r>
              <a:rPr lang="zh-CN" altLang="en-US" sz="1400" dirty="0"/>
              <a:t>检验时可以直接查看检验作业指导</a:t>
            </a:r>
            <a:r>
              <a:rPr lang="zh-CN" altLang="en-US" sz="1400" dirty="0" smtClean="0"/>
              <a:t>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9665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37" y="3129566"/>
            <a:ext cx="5249311" cy="32613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" descr="Spalte_lks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采样过程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69227" y="1551617"/>
            <a:ext cx="2526761" cy="595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采样过程</a:t>
            </a:r>
            <a:endParaRPr lang="zh-CN" altLang="en-US" sz="22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18917" y="3022710"/>
            <a:ext cx="1680932" cy="40995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与批量有关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544" y="3454758"/>
            <a:ext cx="1678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%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采样方案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71864" y="3022710"/>
            <a:ext cx="1680932" cy="40995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与批量无关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7" name="object 28"/>
          <p:cNvSpPr/>
          <p:nvPr/>
        </p:nvSpPr>
        <p:spPr>
          <a:xfrm>
            <a:off x="3050332" y="1645217"/>
            <a:ext cx="657381" cy="407905"/>
          </a:xfrm>
          <a:custGeom>
            <a:avLst/>
            <a:gdLst/>
            <a:ahLst/>
            <a:cxnLst/>
            <a:rect l="l" t="t" r="r" b="b"/>
            <a:pathLst>
              <a:path w="1164589" h="722629">
                <a:moveTo>
                  <a:pt x="1158656" y="401006"/>
                </a:moveTo>
                <a:lnTo>
                  <a:pt x="134171" y="401006"/>
                </a:lnTo>
                <a:lnTo>
                  <a:pt x="149193" y="403193"/>
                </a:lnTo>
                <a:lnTo>
                  <a:pt x="161500" y="407904"/>
                </a:lnTo>
                <a:lnTo>
                  <a:pt x="195135" y="448119"/>
                </a:lnTo>
                <a:lnTo>
                  <a:pt x="200152" y="470407"/>
                </a:lnTo>
                <a:lnTo>
                  <a:pt x="200152" y="722375"/>
                </a:lnTo>
                <a:lnTo>
                  <a:pt x="451231" y="722375"/>
                </a:lnTo>
                <a:lnTo>
                  <a:pt x="461279" y="721063"/>
                </a:lnTo>
                <a:lnTo>
                  <a:pt x="482568" y="714398"/>
                </a:lnTo>
                <a:lnTo>
                  <a:pt x="501808" y="698292"/>
                </a:lnTo>
                <a:lnTo>
                  <a:pt x="505714" y="668654"/>
                </a:lnTo>
                <a:lnTo>
                  <a:pt x="491218" y="646946"/>
                </a:lnTo>
                <a:lnTo>
                  <a:pt x="467475" y="636197"/>
                </a:lnTo>
                <a:lnTo>
                  <a:pt x="444440" y="627223"/>
                </a:lnTo>
                <a:lnTo>
                  <a:pt x="432066" y="610836"/>
                </a:lnTo>
                <a:lnTo>
                  <a:pt x="463075" y="560254"/>
                </a:lnTo>
                <a:lnTo>
                  <a:pt x="523658" y="540113"/>
                </a:lnTo>
                <a:lnTo>
                  <a:pt x="556641" y="537590"/>
                </a:lnTo>
                <a:lnTo>
                  <a:pt x="960628" y="537590"/>
                </a:lnTo>
                <a:lnTo>
                  <a:pt x="960628" y="466978"/>
                </a:lnTo>
                <a:lnTo>
                  <a:pt x="962554" y="455850"/>
                </a:lnTo>
                <a:lnTo>
                  <a:pt x="970613" y="438435"/>
                </a:lnTo>
                <a:lnTo>
                  <a:pt x="988220" y="423544"/>
                </a:lnTo>
                <a:lnTo>
                  <a:pt x="1018794" y="419988"/>
                </a:lnTo>
                <a:lnTo>
                  <a:pt x="1153664" y="419988"/>
                </a:lnTo>
                <a:lnTo>
                  <a:pt x="1154364" y="418076"/>
                </a:lnTo>
                <a:lnTo>
                  <a:pt x="1158656" y="401006"/>
                </a:lnTo>
                <a:close/>
              </a:path>
              <a:path w="1164589" h="722629">
                <a:moveTo>
                  <a:pt x="960628" y="537590"/>
                </a:moveTo>
                <a:lnTo>
                  <a:pt x="556641" y="537590"/>
                </a:lnTo>
                <a:lnTo>
                  <a:pt x="567592" y="537642"/>
                </a:lnTo>
                <a:lnTo>
                  <a:pt x="578532" y="538003"/>
                </a:lnTo>
                <a:lnTo>
                  <a:pt x="589448" y="538984"/>
                </a:lnTo>
                <a:lnTo>
                  <a:pt x="600329" y="540892"/>
                </a:lnTo>
                <a:lnTo>
                  <a:pt x="604012" y="540892"/>
                </a:lnTo>
                <a:lnTo>
                  <a:pt x="656748" y="553561"/>
                </a:lnTo>
                <a:lnTo>
                  <a:pt x="698627" y="581278"/>
                </a:lnTo>
                <a:lnTo>
                  <a:pt x="706807" y="614252"/>
                </a:lnTo>
                <a:lnTo>
                  <a:pt x="694396" y="630607"/>
                </a:lnTo>
                <a:lnTo>
                  <a:pt x="671341" y="639544"/>
                </a:lnTo>
                <a:lnTo>
                  <a:pt x="647591" y="650261"/>
                </a:lnTo>
                <a:lnTo>
                  <a:pt x="633094" y="671956"/>
                </a:lnTo>
                <a:lnTo>
                  <a:pt x="634313" y="694963"/>
                </a:lnTo>
                <a:lnTo>
                  <a:pt x="645414" y="709772"/>
                </a:lnTo>
                <a:lnTo>
                  <a:pt x="661277" y="718278"/>
                </a:lnTo>
                <a:lnTo>
                  <a:pt x="676783" y="722375"/>
                </a:lnTo>
                <a:lnTo>
                  <a:pt x="960628" y="722375"/>
                </a:lnTo>
                <a:lnTo>
                  <a:pt x="960628" y="537590"/>
                </a:lnTo>
                <a:close/>
              </a:path>
              <a:path w="1164589" h="722629">
                <a:moveTo>
                  <a:pt x="1153664" y="419988"/>
                </a:moveTo>
                <a:lnTo>
                  <a:pt x="1018794" y="419988"/>
                </a:lnTo>
                <a:lnTo>
                  <a:pt x="1042294" y="433359"/>
                </a:lnTo>
                <a:lnTo>
                  <a:pt x="1053906" y="455294"/>
                </a:lnTo>
                <a:lnTo>
                  <a:pt x="1063599" y="476590"/>
                </a:lnTo>
                <a:lnTo>
                  <a:pt x="1081338" y="488040"/>
                </a:lnTo>
                <a:lnTo>
                  <a:pt x="1117092" y="480440"/>
                </a:lnTo>
                <a:lnTo>
                  <a:pt x="1133596" y="463002"/>
                </a:lnTo>
                <a:lnTo>
                  <a:pt x="1145682" y="441801"/>
                </a:lnTo>
                <a:lnTo>
                  <a:pt x="1153664" y="419988"/>
                </a:lnTo>
                <a:close/>
              </a:path>
              <a:path w="1164589" h="722629">
                <a:moveTo>
                  <a:pt x="61849" y="255396"/>
                </a:moveTo>
                <a:lnTo>
                  <a:pt x="54610" y="255396"/>
                </a:lnTo>
                <a:lnTo>
                  <a:pt x="36449" y="262127"/>
                </a:lnTo>
                <a:lnTo>
                  <a:pt x="24114" y="274570"/>
                </a:lnTo>
                <a:lnTo>
                  <a:pt x="14541" y="291464"/>
                </a:lnTo>
                <a:lnTo>
                  <a:pt x="7731" y="312169"/>
                </a:lnTo>
                <a:lnTo>
                  <a:pt x="3683" y="336041"/>
                </a:lnTo>
                <a:lnTo>
                  <a:pt x="1553" y="345549"/>
                </a:lnTo>
                <a:lnTo>
                  <a:pt x="460" y="354472"/>
                </a:lnTo>
                <a:lnTo>
                  <a:pt x="57" y="363420"/>
                </a:lnTo>
                <a:lnTo>
                  <a:pt x="0" y="372998"/>
                </a:lnTo>
                <a:lnTo>
                  <a:pt x="2105" y="397079"/>
                </a:lnTo>
                <a:lnTo>
                  <a:pt x="8651" y="422100"/>
                </a:lnTo>
                <a:lnTo>
                  <a:pt x="19984" y="445240"/>
                </a:lnTo>
                <a:lnTo>
                  <a:pt x="36449" y="463676"/>
                </a:lnTo>
                <a:lnTo>
                  <a:pt x="50927" y="470407"/>
                </a:lnTo>
                <a:lnTo>
                  <a:pt x="58166" y="470407"/>
                </a:lnTo>
                <a:lnTo>
                  <a:pt x="58166" y="466978"/>
                </a:lnTo>
                <a:lnTo>
                  <a:pt x="61849" y="456945"/>
                </a:lnTo>
                <a:lnTo>
                  <a:pt x="65531" y="453643"/>
                </a:lnTo>
                <a:lnTo>
                  <a:pt x="71935" y="439586"/>
                </a:lnTo>
                <a:lnTo>
                  <a:pt x="81422" y="424624"/>
                </a:lnTo>
                <a:lnTo>
                  <a:pt x="95696" y="411567"/>
                </a:lnTo>
                <a:lnTo>
                  <a:pt x="116459" y="403224"/>
                </a:lnTo>
                <a:lnTo>
                  <a:pt x="134171" y="401006"/>
                </a:lnTo>
                <a:lnTo>
                  <a:pt x="1158656" y="401006"/>
                </a:lnTo>
                <a:lnTo>
                  <a:pt x="1160653" y="393064"/>
                </a:lnTo>
                <a:lnTo>
                  <a:pt x="1160653" y="389762"/>
                </a:lnTo>
                <a:lnTo>
                  <a:pt x="1162782" y="381113"/>
                </a:lnTo>
                <a:lnTo>
                  <a:pt x="1163875" y="370855"/>
                </a:lnTo>
                <a:lnTo>
                  <a:pt x="1164278" y="359955"/>
                </a:lnTo>
                <a:lnTo>
                  <a:pt x="1164336" y="349376"/>
                </a:lnTo>
                <a:lnTo>
                  <a:pt x="1160193" y="323332"/>
                </a:lnTo>
                <a:lnTo>
                  <a:pt x="137725" y="323332"/>
                </a:lnTo>
                <a:lnTo>
                  <a:pt x="120015" y="322579"/>
                </a:lnTo>
                <a:lnTo>
                  <a:pt x="97196" y="314219"/>
                </a:lnTo>
                <a:lnTo>
                  <a:pt x="81867" y="301132"/>
                </a:lnTo>
                <a:lnTo>
                  <a:pt x="71991" y="286164"/>
                </a:lnTo>
                <a:lnTo>
                  <a:pt x="65531" y="272160"/>
                </a:lnTo>
                <a:lnTo>
                  <a:pt x="65531" y="265429"/>
                </a:lnTo>
                <a:lnTo>
                  <a:pt x="61849" y="255396"/>
                </a:lnTo>
                <a:close/>
              </a:path>
              <a:path w="1164589" h="722629">
                <a:moveTo>
                  <a:pt x="465709" y="0"/>
                </a:moveTo>
                <a:lnTo>
                  <a:pt x="200152" y="0"/>
                </a:lnTo>
                <a:lnTo>
                  <a:pt x="200152" y="255396"/>
                </a:lnTo>
                <a:lnTo>
                  <a:pt x="199179" y="267575"/>
                </a:lnTo>
                <a:lnTo>
                  <a:pt x="171069" y="312419"/>
                </a:lnTo>
                <a:lnTo>
                  <a:pt x="137725" y="323332"/>
                </a:lnTo>
                <a:lnTo>
                  <a:pt x="1160193" y="323332"/>
                </a:lnTo>
                <a:lnTo>
                  <a:pt x="1159490" y="318908"/>
                </a:lnTo>
                <a:lnTo>
                  <a:pt x="1154315" y="302386"/>
                </a:lnTo>
                <a:lnTo>
                  <a:pt x="1018794" y="302386"/>
                </a:lnTo>
                <a:lnTo>
                  <a:pt x="987222" y="298741"/>
                </a:lnTo>
                <a:lnTo>
                  <a:pt x="971010" y="280939"/>
                </a:lnTo>
                <a:lnTo>
                  <a:pt x="965037" y="261256"/>
                </a:lnTo>
                <a:lnTo>
                  <a:pt x="964184" y="251967"/>
                </a:lnTo>
                <a:lnTo>
                  <a:pt x="963255" y="186180"/>
                </a:lnTo>
                <a:lnTo>
                  <a:pt x="571234" y="186180"/>
                </a:lnTo>
                <a:lnTo>
                  <a:pt x="560324" y="185658"/>
                </a:lnTo>
                <a:lnTo>
                  <a:pt x="549413" y="183874"/>
                </a:lnTo>
                <a:lnTo>
                  <a:pt x="538480" y="181482"/>
                </a:lnTo>
                <a:lnTo>
                  <a:pt x="511444" y="177030"/>
                </a:lnTo>
                <a:lnTo>
                  <a:pt x="485743" y="168814"/>
                </a:lnTo>
                <a:lnTo>
                  <a:pt x="462756" y="156837"/>
                </a:lnTo>
                <a:lnTo>
                  <a:pt x="443865" y="141096"/>
                </a:lnTo>
                <a:lnTo>
                  <a:pt x="433886" y="108123"/>
                </a:lnTo>
                <a:lnTo>
                  <a:pt x="445208" y="91768"/>
                </a:lnTo>
                <a:lnTo>
                  <a:pt x="467703" y="82831"/>
                </a:lnTo>
                <a:lnTo>
                  <a:pt x="491247" y="72114"/>
                </a:lnTo>
                <a:lnTo>
                  <a:pt x="505714" y="50418"/>
                </a:lnTo>
                <a:lnTo>
                  <a:pt x="505124" y="28807"/>
                </a:lnTo>
                <a:lnTo>
                  <a:pt x="495284" y="13827"/>
                </a:lnTo>
                <a:lnTo>
                  <a:pt x="480657" y="4538"/>
                </a:lnTo>
                <a:lnTo>
                  <a:pt x="465709" y="0"/>
                </a:lnTo>
                <a:close/>
              </a:path>
              <a:path w="1164589" h="722629">
                <a:moveTo>
                  <a:pt x="1081338" y="234335"/>
                </a:moveTo>
                <a:lnTo>
                  <a:pt x="1063599" y="245785"/>
                </a:lnTo>
                <a:lnTo>
                  <a:pt x="1053906" y="267080"/>
                </a:lnTo>
                <a:lnTo>
                  <a:pt x="1042294" y="289016"/>
                </a:lnTo>
                <a:lnTo>
                  <a:pt x="1018794" y="302386"/>
                </a:lnTo>
                <a:lnTo>
                  <a:pt x="1154315" y="302386"/>
                </a:lnTo>
                <a:lnTo>
                  <a:pt x="1150239" y="289369"/>
                </a:lnTo>
                <a:lnTo>
                  <a:pt x="1136225" y="262973"/>
                </a:lnTo>
                <a:lnTo>
                  <a:pt x="1117092" y="241934"/>
                </a:lnTo>
                <a:lnTo>
                  <a:pt x="1081338" y="234335"/>
                </a:lnTo>
                <a:close/>
              </a:path>
              <a:path w="1164589" h="722629">
                <a:moveTo>
                  <a:pt x="960628" y="0"/>
                </a:moveTo>
                <a:lnTo>
                  <a:pt x="687705" y="0"/>
                </a:lnTo>
                <a:lnTo>
                  <a:pt x="678211" y="1303"/>
                </a:lnTo>
                <a:lnTo>
                  <a:pt x="658145" y="7953"/>
                </a:lnTo>
                <a:lnTo>
                  <a:pt x="640127" y="24056"/>
                </a:lnTo>
                <a:lnTo>
                  <a:pt x="636778" y="53720"/>
                </a:lnTo>
                <a:lnTo>
                  <a:pt x="649476" y="75429"/>
                </a:lnTo>
                <a:lnTo>
                  <a:pt x="672136" y="86178"/>
                </a:lnTo>
                <a:lnTo>
                  <a:pt x="694632" y="95152"/>
                </a:lnTo>
                <a:lnTo>
                  <a:pt x="706837" y="111539"/>
                </a:lnTo>
                <a:lnTo>
                  <a:pt x="675804" y="162121"/>
                </a:lnTo>
                <a:lnTo>
                  <a:pt x="615205" y="182262"/>
                </a:lnTo>
                <a:lnTo>
                  <a:pt x="582168" y="184784"/>
                </a:lnTo>
                <a:lnTo>
                  <a:pt x="571234" y="186180"/>
                </a:lnTo>
                <a:lnTo>
                  <a:pt x="963255" y="186180"/>
                </a:lnTo>
                <a:lnTo>
                  <a:pt x="960628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4871864" y="3454758"/>
            <a:ext cx="1597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Arial" pitchFamily="34" charset="0"/>
                <a:ea typeface="Microsoft YaHei UI" pitchFamily="34" charset="-122"/>
                <a:cs typeface="Arial" pitchFamily="34" charset="0"/>
              </a:rPr>
              <a:t>全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检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固定采样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9" name="AutoShape 3"/>
          <p:cNvSpPr>
            <a:spLocks/>
          </p:cNvSpPr>
          <p:nvPr/>
        </p:nvSpPr>
        <p:spPr bwMode="auto">
          <a:xfrm>
            <a:off x="5733566" y="1212881"/>
            <a:ext cx="374685" cy="1297628"/>
          </a:xfrm>
          <a:prstGeom prst="leftBrace">
            <a:avLst>
              <a:gd name="adj1" fmla="val 15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08251" y="1145479"/>
            <a:ext cx="3536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100 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按照</a:t>
            </a:r>
            <a:r>
              <a:rPr lang="zh-CN" altLang="en-US" sz="1400" dirty="0">
                <a:latin typeface="Arial" pitchFamily="34" charset="0"/>
                <a:ea typeface="Microsoft YaHei UI" pitchFamily="34" charset="-122"/>
                <a:cs typeface="Arial" pitchFamily="34" charset="0"/>
              </a:rPr>
              <a:t>不良数评估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200 </a:t>
            </a:r>
            <a:r>
              <a:rPr lang="zh-CN" altLang="en-US" sz="140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按照缺陷数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评估</a:t>
            </a:r>
            <a:endParaRPr lang="zh-CN" altLang="en-US" sz="1400" dirty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500 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人工评估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……</a:t>
            </a:r>
            <a:endParaRPr lang="en-US" altLang="zh-CN" sz="1400" dirty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57" name="AutoShape 3"/>
          <p:cNvSpPr>
            <a:spLocks/>
          </p:cNvSpPr>
          <p:nvPr/>
        </p:nvSpPr>
        <p:spPr bwMode="auto">
          <a:xfrm rot="5400000">
            <a:off x="3899946" y="840872"/>
            <a:ext cx="827722" cy="3484441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20777" y="802282"/>
            <a:ext cx="132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>
                <a:latin typeface="Microsoft YaHei UI" pitchFamily="34" charset="-122"/>
                <a:ea typeface="Microsoft YaHei UI" pitchFamily="34" charset="-122"/>
              </a:rPr>
              <a:t>评估模式</a:t>
            </a:r>
            <a:endParaRPr lang="zh-CN" altLang="en-US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53071" y="2345808"/>
            <a:ext cx="1321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u="sng" dirty="0" smtClean="0">
                <a:latin typeface="Microsoft YaHei UI" pitchFamily="34" charset="-122"/>
                <a:ea typeface="Microsoft YaHei UI" pitchFamily="34" charset="-122"/>
              </a:rPr>
              <a:t>采样类型</a:t>
            </a:r>
            <a:endParaRPr lang="zh-CN" altLang="en-US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3081839"/>
            <a:ext cx="3091184" cy="62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021" y="4051314"/>
            <a:ext cx="2967599" cy="161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198024" y="836712"/>
            <a:ext cx="264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 smtClean="0"/>
              <a:t>对样品检验</a:t>
            </a:r>
            <a:r>
              <a:rPr lang="zh-CN" altLang="en-US" dirty="0"/>
              <a:t>结果如何进行评估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814144" y="2674929"/>
            <a:ext cx="91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如何采样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?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8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采样方案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69227" y="1488901"/>
            <a:ext cx="6815205" cy="595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采样方案</a:t>
            </a:r>
            <a:endParaRPr lang="zh-CN" altLang="en-US" sz="22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7" name="object 28"/>
          <p:cNvSpPr/>
          <p:nvPr/>
        </p:nvSpPr>
        <p:spPr>
          <a:xfrm>
            <a:off x="3050332" y="1582501"/>
            <a:ext cx="657381" cy="407905"/>
          </a:xfrm>
          <a:custGeom>
            <a:avLst/>
            <a:gdLst/>
            <a:ahLst/>
            <a:cxnLst/>
            <a:rect l="l" t="t" r="r" b="b"/>
            <a:pathLst>
              <a:path w="1164589" h="722629">
                <a:moveTo>
                  <a:pt x="1158656" y="401006"/>
                </a:moveTo>
                <a:lnTo>
                  <a:pt x="134171" y="401006"/>
                </a:lnTo>
                <a:lnTo>
                  <a:pt x="149193" y="403193"/>
                </a:lnTo>
                <a:lnTo>
                  <a:pt x="161500" y="407904"/>
                </a:lnTo>
                <a:lnTo>
                  <a:pt x="195135" y="448119"/>
                </a:lnTo>
                <a:lnTo>
                  <a:pt x="200152" y="470407"/>
                </a:lnTo>
                <a:lnTo>
                  <a:pt x="200152" y="722375"/>
                </a:lnTo>
                <a:lnTo>
                  <a:pt x="451231" y="722375"/>
                </a:lnTo>
                <a:lnTo>
                  <a:pt x="461279" y="721063"/>
                </a:lnTo>
                <a:lnTo>
                  <a:pt x="482568" y="714398"/>
                </a:lnTo>
                <a:lnTo>
                  <a:pt x="501808" y="698292"/>
                </a:lnTo>
                <a:lnTo>
                  <a:pt x="505714" y="668654"/>
                </a:lnTo>
                <a:lnTo>
                  <a:pt x="491218" y="646946"/>
                </a:lnTo>
                <a:lnTo>
                  <a:pt x="467475" y="636197"/>
                </a:lnTo>
                <a:lnTo>
                  <a:pt x="444440" y="627223"/>
                </a:lnTo>
                <a:lnTo>
                  <a:pt x="432066" y="610836"/>
                </a:lnTo>
                <a:lnTo>
                  <a:pt x="463075" y="560254"/>
                </a:lnTo>
                <a:lnTo>
                  <a:pt x="523658" y="540113"/>
                </a:lnTo>
                <a:lnTo>
                  <a:pt x="556641" y="537590"/>
                </a:lnTo>
                <a:lnTo>
                  <a:pt x="960628" y="537590"/>
                </a:lnTo>
                <a:lnTo>
                  <a:pt x="960628" y="466978"/>
                </a:lnTo>
                <a:lnTo>
                  <a:pt x="962554" y="455850"/>
                </a:lnTo>
                <a:lnTo>
                  <a:pt x="970613" y="438435"/>
                </a:lnTo>
                <a:lnTo>
                  <a:pt x="988220" y="423544"/>
                </a:lnTo>
                <a:lnTo>
                  <a:pt x="1018794" y="419988"/>
                </a:lnTo>
                <a:lnTo>
                  <a:pt x="1153664" y="419988"/>
                </a:lnTo>
                <a:lnTo>
                  <a:pt x="1154364" y="418076"/>
                </a:lnTo>
                <a:lnTo>
                  <a:pt x="1158656" y="401006"/>
                </a:lnTo>
                <a:close/>
              </a:path>
              <a:path w="1164589" h="722629">
                <a:moveTo>
                  <a:pt x="960628" y="537590"/>
                </a:moveTo>
                <a:lnTo>
                  <a:pt x="556641" y="537590"/>
                </a:lnTo>
                <a:lnTo>
                  <a:pt x="567592" y="537642"/>
                </a:lnTo>
                <a:lnTo>
                  <a:pt x="578532" y="538003"/>
                </a:lnTo>
                <a:lnTo>
                  <a:pt x="589448" y="538984"/>
                </a:lnTo>
                <a:lnTo>
                  <a:pt x="600329" y="540892"/>
                </a:lnTo>
                <a:lnTo>
                  <a:pt x="604012" y="540892"/>
                </a:lnTo>
                <a:lnTo>
                  <a:pt x="656748" y="553561"/>
                </a:lnTo>
                <a:lnTo>
                  <a:pt x="698627" y="581278"/>
                </a:lnTo>
                <a:lnTo>
                  <a:pt x="706807" y="614252"/>
                </a:lnTo>
                <a:lnTo>
                  <a:pt x="694396" y="630607"/>
                </a:lnTo>
                <a:lnTo>
                  <a:pt x="671341" y="639544"/>
                </a:lnTo>
                <a:lnTo>
                  <a:pt x="647591" y="650261"/>
                </a:lnTo>
                <a:lnTo>
                  <a:pt x="633094" y="671956"/>
                </a:lnTo>
                <a:lnTo>
                  <a:pt x="634313" y="694963"/>
                </a:lnTo>
                <a:lnTo>
                  <a:pt x="645414" y="709772"/>
                </a:lnTo>
                <a:lnTo>
                  <a:pt x="661277" y="718278"/>
                </a:lnTo>
                <a:lnTo>
                  <a:pt x="676783" y="722375"/>
                </a:lnTo>
                <a:lnTo>
                  <a:pt x="960628" y="722375"/>
                </a:lnTo>
                <a:lnTo>
                  <a:pt x="960628" y="537590"/>
                </a:lnTo>
                <a:close/>
              </a:path>
              <a:path w="1164589" h="722629">
                <a:moveTo>
                  <a:pt x="1153664" y="419988"/>
                </a:moveTo>
                <a:lnTo>
                  <a:pt x="1018794" y="419988"/>
                </a:lnTo>
                <a:lnTo>
                  <a:pt x="1042294" y="433359"/>
                </a:lnTo>
                <a:lnTo>
                  <a:pt x="1053906" y="455294"/>
                </a:lnTo>
                <a:lnTo>
                  <a:pt x="1063599" y="476590"/>
                </a:lnTo>
                <a:lnTo>
                  <a:pt x="1081338" y="488040"/>
                </a:lnTo>
                <a:lnTo>
                  <a:pt x="1117092" y="480440"/>
                </a:lnTo>
                <a:lnTo>
                  <a:pt x="1133596" y="463002"/>
                </a:lnTo>
                <a:lnTo>
                  <a:pt x="1145682" y="441801"/>
                </a:lnTo>
                <a:lnTo>
                  <a:pt x="1153664" y="419988"/>
                </a:lnTo>
                <a:close/>
              </a:path>
              <a:path w="1164589" h="722629">
                <a:moveTo>
                  <a:pt x="61849" y="255396"/>
                </a:moveTo>
                <a:lnTo>
                  <a:pt x="54610" y="255396"/>
                </a:lnTo>
                <a:lnTo>
                  <a:pt x="36449" y="262127"/>
                </a:lnTo>
                <a:lnTo>
                  <a:pt x="24114" y="274570"/>
                </a:lnTo>
                <a:lnTo>
                  <a:pt x="14541" y="291464"/>
                </a:lnTo>
                <a:lnTo>
                  <a:pt x="7731" y="312169"/>
                </a:lnTo>
                <a:lnTo>
                  <a:pt x="3683" y="336041"/>
                </a:lnTo>
                <a:lnTo>
                  <a:pt x="1553" y="345549"/>
                </a:lnTo>
                <a:lnTo>
                  <a:pt x="460" y="354472"/>
                </a:lnTo>
                <a:lnTo>
                  <a:pt x="57" y="363420"/>
                </a:lnTo>
                <a:lnTo>
                  <a:pt x="0" y="372998"/>
                </a:lnTo>
                <a:lnTo>
                  <a:pt x="2105" y="397079"/>
                </a:lnTo>
                <a:lnTo>
                  <a:pt x="8651" y="422100"/>
                </a:lnTo>
                <a:lnTo>
                  <a:pt x="19984" y="445240"/>
                </a:lnTo>
                <a:lnTo>
                  <a:pt x="36449" y="463676"/>
                </a:lnTo>
                <a:lnTo>
                  <a:pt x="50927" y="470407"/>
                </a:lnTo>
                <a:lnTo>
                  <a:pt x="58166" y="470407"/>
                </a:lnTo>
                <a:lnTo>
                  <a:pt x="58166" y="466978"/>
                </a:lnTo>
                <a:lnTo>
                  <a:pt x="61849" y="456945"/>
                </a:lnTo>
                <a:lnTo>
                  <a:pt x="65531" y="453643"/>
                </a:lnTo>
                <a:lnTo>
                  <a:pt x="71935" y="439586"/>
                </a:lnTo>
                <a:lnTo>
                  <a:pt x="81422" y="424624"/>
                </a:lnTo>
                <a:lnTo>
                  <a:pt x="95696" y="411567"/>
                </a:lnTo>
                <a:lnTo>
                  <a:pt x="116459" y="403224"/>
                </a:lnTo>
                <a:lnTo>
                  <a:pt x="134171" y="401006"/>
                </a:lnTo>
                <a:lnTo>
                  <a:pt x="1158656" y="401006"/>
                </a:lnTo>
                <a:lnTo>
                  <a:pt x="1160653" y="393064"/>
                </a:lnTo>
                <a:lnTo>
                  <a:pt x="1160653" y="389762"/>
                </a:lnTo>
                <a:lnTo>
                  <a:pt x="1162782" y="381113"/>
                </a:lnTo>
                <a:lnTo>
                  <a:pt x="1163875" y="370855"/>
                </a:lnTo>
                <a:lnTo>
                  <a:pt x="1164278" y="359955"/>
                </a:lnTo>
                <a:lnTo>
                  <a:pt x="1164336" y="349376"/>
                </a:lnTo>
                <a:lnTo>
                  <a:pt x="1160193" y="323332"/>
                </a:lnTo>
                <a:lnTo>
                  <a:pt x="137725" y="323332"/>
                </a:lnTo>
                <a:lnTo>
                  <a:pt x="120015" y="322579"/>
                </a:lnTo>
                <a:lnTo>
                  <a:pt x="97196" y="314219"/>
                </a:lnTo>
                <a:lnTo>
                  <a:pt x="81867" y="301132"/>
                </a:lnTo>
                <a:lnTo>
                  <a:pt x="71991" y="286164"/>
                </a:lnTo>
                <a:lnTo>
                  <a:pt x="65531" y="272160"/>
                </a:lnTo>
                <a:lnTo>
                  <a:pt x="65531" y="265429"/>
                </a:lnTo>
                <a:lnTo>
                  <a:pt x="61849" y="255396"/>
                </a:lnTo>
                <a:close/>
              </a:path>
              <a:path w="1164589" h="722629">
                <a:moveTo>
                  <a:pt x="465709" y="0"/>
                </a:moveTo>
                <a:lnTo>
                  <a:pt x="200152" y="0"/>
                </a:lnTo>
                <a:lnTo>
                  <a:pt x="200152" y="255396"/>
                </a:lnTo>
                <a:lnTo>
                  <a:pt x="199179" y="267575"/>
                </a:lnTo>
                <a:lnTo>
                  <a:pt x="171069" y="312419"/>
                </a:lnTo>
                <a:lnTo>
                  <a:pt x="137725" y="323332"/>
                </a:lnTo>
                <a:lnTo>
                  <a:pt x="1160193" y="323332"/>
                </a:lnTo>
                <a:lnTo>
                  <a:pt x="1159490" y="318908"/>
                </a:lnTo>
                <a:lnTo>
                  <a:pt x="1154315" y="302386"/>
                </a:lnTo>
                <a:lnTo>
                  <a:pt x="1018794" y="302386"/>
                </a:lnTo>
                <a:lnTo>
                  <a:pt x="987222" y="298741"/>
                </a:lnTo>
                <a:lnTo>
                  <a:pt x="971010" y="280939"/>
                </a:lnTo>
                <a:lnTo>
                  <a:pt x="965037" y="261256"/>
                </a:lnTo>
                <a:lnTo>
                  <a:pt x="964184" y="251967"/>
                </a:lnTo>
                <a:lnTo>
                  <a:pt x="963255" y="186180"/>
                </a:lnTo>
                <a:lnTo>
                  <a:pt x="571234" y="186180"/>
                </a:lnTo>
                <a:lnTo>
                  <a:pt x="560324" y="185658"/>
                </a:lnTo>
                <a:lnTo>
                  <a:pt x="549413" y="183874"/>
                </a:lnTo>
                <a:lnTo>
                  <a:pt x="538480" y="181482"/>
                </a:lnTo>
                <a:lnTo>
                  <a:pt x="511444" y="177030"/>
                </a:lnTo>
                <a:lnTo>
                  <a:pt x="485743" y="168814"/>
                </a:lnTo>
                <a:lnTo>
                  <a:pt x="462756" y="156837"/>
                </a:lnTo>
                <a:lnTo>
                  <a:pt x="443865" y="141096"/>
                </a:lnTo>
                <a:lnTo>
                  <a:pt x="433886" y="108123"/>
                </a:lnTo>
                <a:lnTo>
                  <a:pt x="445208" y="91768"/>
                </a:lnTo>
                <a:lnTo>
                  <a:pt x="467703" y="82831"/>
                </a:lnTo>
                <a:lnTo>
                  <a:pt x="491247" y="72114"/>
                </a:lnTo>
                <a:lnTo>
                  <a:pt x="505714" y="50418"/>
                </a:lnTo>
                <a:lnTo>
                  <a:pt x="505124" y="28807"/>
                </a:lnTo>
                <a:lnTo>
                  <a:pt x="495284" y="13827"/>
                </a:lnTo>
                <a:lnTo>
                  <a:pt x="480657" y="4538"/>
                </a:lnTo>
                <a:lnTo>
                  <a:pt x="465709" y="0"/>
                </a:lnTo>
                <a:close/>
              </a:path>
              <a:path w="1164589" h="722629">
                <a:moveTo>
                  <a:pt x="1081338" y="234335"/>
                </a:moveTo>
                <a:lnTo>
                  <a:pt x="1063599" y="245785"/>
                </a:lnTo>
                <a:lnTo>
                  <a:pt x="1053906" y="267080"/>
                </a:lnTo>
                <a:lnTo>
                  <a:pt x="1042294" y="289016"/>
                </a:lnTo>
                <a:lnTo>
                  <a:pt x="1018794" y="302386"/>
                </a:lnTo>
                <a:lnTo>
                  <a:pt x="1154315" y="302386"/>
                </a:lnTo>
                <a:lnTo>
                  <a:pt x="1150239" y="289369"/>
                </a:lnTo>
                <a:lnTo>
                  <a:pt x="1136225" y="262973"/>
                </a:lnTo>
                <a:lnTo>
                  <a:pt x="1117092" y="241934"/>
                </a:lnTo>
                <a:lnTo>
                  <a:pt x="1081338" y="234335"/>
                </a:lnTo>
                <a:close/>
              </a:path>
              <a:path w="1164589" h="722629">
                <a:moveTo>
                  <a:pt x="960628" y="0"/>
                </a:moveTo>
                <a:lnTo>
                  <a:pt x="687705" y="0"/>
                </a:lnTo>
                <a:lnTo>
                  <a:pt x="678211" y="1303"/>
                </a:lnTo>
                <a:lnTo>
                  <a:pt x="658145" y="7953"/>
                </a:lnTo>
                <a:lnTo>
                  <a:pt x="640127" y="24056"/>
                </a:lnTo>
                <a:lnTo>
                  <a:pt x="636778" y="53720"/>
                </a:lnTo>
                <a:lnTo>
                  <a:pt x="649476" y="75429"/>
                </a:lnTo>
                <a:lnTo>
                  <a:pt x="672136" y="86178"/>
                </a:lnTo>
                <a:lnTo>
                  <a:pt x="694632" y="95152"/>
                </a:lnTo>
                <a:lnTo>
                  <a:pt x="706837" y="111539"/>
                </a:lnTo>
                <a:lnTo>
                  <a:pt x="675804" y="162121"/>
                </a:lnTo>
                <a:lnTo>
                  <a:pt x="615205" y="182262"/>
                </a:lnTo>
                <a:lnTo>
                  <a:pt x="582168" y="184784"/>
                </a:lnTo>
                <a:lnTo>
                  <a:pt x="571234" y="186180"/>
                </a:lnTo>
                <a:lnTo>
                  <a:pt x="963255" y="186180"/>
                </a:lnTo>
                <a:lnTo>
                  <a:pt x="96062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AutoShape 3"/>
          <p:cNvSpPr>
            <a:spLocks/>
          </p:cNvSpPr>
          <p:nvPr/>
        </p:nvSpPr>
        <p:spPr bwMode="auto">
          <a:xfrm>
            <a:off x="10053102" y="1355831"/>
            <a:ext cx="147354" cy="886297"/>
          </a:xfrm>
          <a:prstGeom prst="leftBrace">
            <a:avLst>
              <a:gd name="adj1" fmla="val 150000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00456" y="1261913"/>
            <a:ext cx="18722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是否与</a:t>
            </a:r>
            <a:r>
              <a:rPr lang="en-US" altLang="zh-CN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AQL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相关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严格性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AQL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值（可选）</a:t>
            </a:r>
            <a:endParaRPr lang="en-US" altLang="zh-CN" sz="1400" dirty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00456" y="908720"/>
            <a:ext cx="146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>
                <a:latin typeface="Microsoft YaHei UI" pitchFamily="34" charset="-122"/>
                <a:ea typeface="Microsoft YaHei UI" pitchFamily="34" charset="-122"/>
              </a:rPr>
              <a:t>采样表</a:t>
            </a:r>
            <a:r>
              <a:rPr lang="zh-CN" altLang="en-US" b="1" u="sng" dirty="0">
                <a:latin typeface="Microsoft YaHei UI" pitchFamily="34" charset="-122"/>
                <a:ea typeface="Microsoft YaHei UI" pitchFamily="34" charset="-122"/>
              </a:rPr>
              <a:t>参数</a:t>
            </a:r>
          </a:p>
        </p:txBody>
      </p:sp>
      <p:sp>
        <p:nvSpPr>
          <p:cNvPr id="19" name="矩形 18"/>
          <p:cNvSpPr/>
          <p:nvPr/>
        </p:nvSpPr>
        <p:spPr>
          <a:xfrm>
            <a:off x="1873436" y="2978628"/>
            <a:ext cx="1389200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批量大小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1" name="AutoShape 3"/>
          <p:cNvSpPr>
            <a:spLocks/>
          </p:cNvSpPr>
          <p:nvPr/>
        </p:nvSpPr>
        <p:spPr bwMode="auto">
          <a:xfrm rot="5400000">
            <a:off x="3899946" y="778156"/>
            <a:ext cx="827722" cy="3484441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6997" y="2283092"/>
            <a:ext cx="14536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u="sng" dirty="0" smtClean="0">
                <a:latin typeface="Microsoft YaHei UI" pitchFamily="34" charset="-122"/>
                <a:ea typeface="Microsoft YaHei UI" pitchFamily="34" charset="-122"/>
              </a:rPr>
              <a:t>采样计划表</a:t>
            </a:r>
            <a:r>
              <a:rPr lang="zh-CN" altLang="en-US" b="1" u="sng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正常</a:t>
            </a:r>
            <a:endParaRPr lang="zh-CN" altLang="en-US" b="1" u="sng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03712" y="2978628"/>
            <a:ext cx="1389200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采样大小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36301" y="2978628"/>
            <a:ext cx="784167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接受数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07319"/>
              </p:ext>
            </p:extLst>
          </p:nvPr>
        </p:nvGraphicFramePr>
        <p:xfrm>
          <a:off x="1903956" y="3459830"/>
          <a:ext cx="4840116" cy="19946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4248"/>
                <a:gridCol w="1538072"/>
                <a:gridCol w="878898"/>
                <a:gridCol w="878898"/>
              </a:tblGrid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25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150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3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1200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5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35000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8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10000000000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13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91881"/>
              </p:ext>
            </p:extLst>
          </p:nvPr>
        </p:nvGraphicFramePr>
        <p:xfrm>
          <a:off x="6897502" y="3456712"/>
          <a:ext cx="4829408" cy="199980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0831"/>
                <a:gridCol w="1534669"/>
                <a:gridCol w="876954"/>
                <a:gridCol w="876954"/>
              </a:tblGrid>
              <a:tr h="33330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330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25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330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150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3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330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1200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13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330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35000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solidFill>
                            <a:srgbClr val="FF0000"/>
                          </a:solidFill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13</a:t>
                      </a:r>
                      <a:endParaRPr lang="zh-CN" altLang="en-US" sz="1400" b="0" dirty="0">
                        <a:solidFill>
                          <a:srgbClr val="FF0000"/>
                        </a:solidFill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3301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10000000000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13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0" name="AutoShape 3"/>
          <p:cNvSpPr>
            <a:spLocks/>
          </p:cNvSpPr>
          <p:nvPr/>
        </p:nvSpPr>
        <p:spPr bwMode="auto">
          <a:xfrm rot="5400000">
            <a:off x="8911048" y="768833"/>
            <a:ext cx="827722" cy="3484441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02822" y="2273769"/>
            <a:ext cx="14536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u="sng" dirty="0" smtClean="0">
                <a:latin typeface="Microsoft YaHei UI" pitchFamily="34" charset="-122"/>
                <a:ea typeface="Microsoft YaHei UI" pitchFamily="34" charset="-122"/>
              </a:rPr>
              <a:t>采样计划表</a:t>
            </a:r>
            <a:r>
              <a:rPr lang="zh-CN" altLang="en-US" b="1" u="sng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加严</a:t>
            </a:r>
            <a:endParaRPr lang="zh-CN" altLang="en-US" b="1" u="sng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47528" y="5677798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Arial" pitchFamily="34" charset="0"/>
                <a:ea typeface="Microsoft YaHei UI" pitchFamily="34" charset="-122"/>
                <a:cs typeface="Arial" pitchFamily="34" charset="0"/>
              </a:rPr>
              <a:t>采样</a:t>
            </a: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方案包含一个或多个严格性的采样表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22956" y="2978628"/>
            <a:ext cx="784167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拒绝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数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877872" y="2978628"/>
            <a:ext cx="1389200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批量大小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93634" y="2978628"/>
            <a:ext cx="1389200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采样大小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026223" y="2978628"/>
            <a:ext cx="784167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接受数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912878" y="2978628"/>
            <a:ext cx="784167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拒绝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数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采样方案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836712"/>
            <a:ext cx="4652294" cy="31408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58" y="2133619"/>
            <a:ext cx="2833885" cy="30228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62" y="836712"/>
            <a:ext cx="5366013" cy="25228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30" y="3809224"/>
            <a:ext cx="5366013" cy="250469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左大括号 4"/>
          <p:cNvSpPr/>
          <p:nvPr/>
        </p:nvSpPr>
        <p:spPr>
          <a:xfrm>
            <a:off x="6259666" y="1340768"/>
            <a:ext cx="300791" cy="4608512"/>
          </a:xfrm>
          <a:prstGeom prst="leftBrace">
            <a:avLst>
              <a:gd name="adj1" fmla="val 76175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019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动态修改规则</a:t>
            </a:r>
            <a:endParaRPr lang="zh-CN" altLang="en-US" dirty="0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313703" y="4770272"/>
            <a:ext cx="7705453" cy="449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313702" y="4264034"/>
            <a:ext cx="7705451" cy="449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2313702" y="3768734"/>
            <a:ext cx="7705451" cy="44926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2313703" y="3260908"/>
            <a:ext cx="7705453" cy="4492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 flipV="1">
            <a:off x="2275838" y="2708920"/>
            <a:ext cx="0" cy="2547596"/>
          </a:xfrm>
          <a:prstGeom prst="line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3895239" y="4092099"/>
            <a:ext cx="360181" cy="3586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10019156" y="4808030"/>
            <a:ext cx="8199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免检</a:t>
            </a:r>
            <a:endParaRPr lang="en-US" altLang="zh-CN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0019156" y="4312730"/>
            <a:ext cx="8199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放宽</a:t>
            </a:r>
            <a:endParaRPr lang="en-US" altLang="zh-CN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10019156" y="3820605"/>
            <a:ext cx="8199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正常</a:t>
            </a:r>
            <a:endParaRPr lang="en-US" altLang="zh-CN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10019156" y="3339592"/>
            <a:ext cx="8199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加严</a:t>
            </a:r>
            <a:endParaRPr lang="en-US" altLang="zh-CN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483896" y="5333146"/>
            <a:ext cx="7920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时间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767408" y="3065743"/>
            <a:ext cx="1337180" cy="3632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检验阶段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08829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261102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519675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785679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4255420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508008" y="4379105"/>
            <a:ext cx="219120" cy="21912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783896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048869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5307442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817292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4700436" y="4092099"/>
            <a:ext cx="193020" cy="31257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036412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546302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Line 16"/>
          <p:cNvSpPr>
            <a:spLocks noChangeShapeType="1"/>
          </p:cNvSpPr>
          <p:nvPr/>
        </p:nvSpPr>
        <p:spPr bwMode="auto">
          <a:xfrm>
            <a:off x="5926852" y="4092099"/>
            <a:ext cx="157884" cy="32527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85702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728830" y="4860117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238720" y="4860117"/>
            <a:ext cx="219120" cy="21912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7978120" y="4860117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Line 16"/>
          <p:cNvSpPr>
            <a:spLocks noChangeShapeType="1"/>
          </p:cNvSpPr>
          <p:nvPr/>
        </p:nvSpPr>
        <p:spPr bwMode="auto">
          <a:xfrm>
            <a:off x="7248944" y="4598225"/>
            <a:ext cx="479886" cy="37145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8713437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962727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Line 16"/>
          <p:cNvSpPr>
            <a:spLocks noChangeShapeType="1"/>
          </p:cNvSpPr>
          <p:nvPr/>
        </p:nvSpPr>
        <p:spPr bwMode="auto">
          <a:xfrm flipH="1">
            <a:off x="8457840" y="4598225"/>
            <a:ext cx="292782" cy="347794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512251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7770824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8036828" y="3872979"/>
            <a:ext cx="219120" cy="21912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732914" y="33885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991487" y="33885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257491" y="3388505"/>
            <a:ext cx="219120" cy="21912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Line 16"/>
          <p:cNvSpPr>
            <a:spLocks noChangeShapeType="1"/>
          </p:cNvSpPr>
          <p:nvPr/>
        </p:nvSpPr>
        <p:spPr bwMode="auto">
          <a:xfrm flipH="1">
            <a:off x="8239156" y="3537877"/>
            <a:ext cx="292185" cy="42071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83" name="Line 16"/>
          <p:cNvSpPr>
            <a:spLocks noChangeShapeType="1"/>
          </p:cNvSpPr>
          <p:nvPr/>
        </p:nvSpPr>
        <p:spPr bwMode="auto">
          <a:xfrm flipV="1">
            <a:off x="6986436" y="4074476"/>
            <a:ext cx="304800" cy="3302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25" name="Line 4"/>
          <p:cNvSpPr>
            <a:spLocks noChangeShapeType="1"/>
          </p:cNvSpPr>
          <p:nvPr/>
        </p:nvSpPr>
        <p:spPr bwMode="auto">
          <a:xfrm>
            <a:off x="2272387" y="5256518"/>
            <a:ext cx="7962794" cy="0"/>
          </a:xfrm>
          <a:prstGeom prst="line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247278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8467941" y="33885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内容占位符 2"/>
          <p:cNvSpPr>
            <a:spLocks noGrp="1"/>
          </p:cNvSpPr>
          <p:nvPr>
            <p:ph idx="1"/>
          </p:nvPr>
        </p:nvSpPr>
        <p:spPr>
          <a:xfrm>
            <a:off x="1722481" y="1700808"/>
            <a:ext cx="9116609" cy="81462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根据供应商以前的</a:t>
            </a:r>
            <a:r>
              <a:rPr lang="zh-CN" altLang="en-US" sz="1400" dirty="0"/>
              <a:t>检验</a:t>
            </a:r>
            <a:r>
              <a:rPr lang="zh-CN" altLang="en-US" sz="1400" dirty="0" smtClean="0"/>
              <a:t>结果，动态修改下次一检验的采样严格性</a:t>
            </a:r>
            <a:r>
              <a:rPr lang="en-US" altLang="zh-CN" sz="1400" dirty="0" smtClean="0"/>
              <a:t> ( </a:t>
            </a:r>
            <a:r>
              <a:rPr lang="zh-CN" altLang="en-US" sz="1400" dirty="0" smtClean="0"/>
              <a:t>正常、加严、放宽、免检）</a:t>
            </a:r>
            <a:endParaRPr lang="en-US" altLang="zh-CN" sz="1400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可以按整个检验批或个别检验特性设定动态</a:t>
            </a:r>
            <a:r>
              <a:rPr lang="zh-CN" altLang="en-US" sz="1400" dirty="0"/>
              <a:t>修改</a:t>
            </a:r>
            <a:r>
              <a:rPr lang="zh-CN" altLang="en-US" sz="1400" dirty="0" smtClean="0"/>
              <a:t>规则</a:t>
            </a:r>
            <a:endParaRPr lang="en-US" altLang="zh-CN" sz="1400" dirty="0"/>
          </a:p>
        </p:txBody>
      </p:sp>
      <p:sp>
        <p:nvSpPr>
          <p:cNvPr id="87" name="椭圆 86"/>
          <p:cNvSpPr/>
          <p:nvPr/>
        </p:nvSpPr>
        <p:spPr>
          <a:xfrm>
            <a:off x="2738909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564662" y="3872979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7059416" y="4379105"/>
            <a:ext cx="219120" cy="2191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6811142" y="4379105"/>
            <a:ext cx="219120" cy="219120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160614" y="3235508"/>
            <a:ext cx="2351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2160614" y="3735710"/>
            <a:ext cx="2351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2160614" y="4239576"/>
            <a:ext cx="2351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2160614" y="4738696"/>
            <a:ext cx="2351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utoShape 20"/>
          <p:cNvSpPr>
            <a:spLocks noChangeArrowheads="1"/>
          </p:cNvSpPr>
          <p:nvPr/>
        </p:nvSpPr>
        <p:spPr bwMode="auto">
          <a:xfrm>
            <a:off x="577992" y="908720"/>
            <a:ext cx="2251039" cy="720080"/>
          </a:xfrm>
          <a:prstGeom prst="homePlate">
            <a:avLst>
              <a:gd name="adj" fmla="val 8009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动态修改规则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4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63351" y="800034"/>
            <a:ext cx="2918259" cy="56370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801914" y="1447800"/>
            <a:ext cx="0" cy="659904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2801914" y="2564904"/>
            <a:ext cx="0" cy="792088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2552510" y="3794459"/>
            <a:ext cx="0" cy="714661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552510" y="4966320"/>
            <a:ext cx="0" cy="694928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动态修改</a:t>
            </a:r>
            <a:r>
              <a:rPr lang="zh-CN" altLang="en-US" dirty="0" smtClean="0"/>
              <a:t>规则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82714" y="990600"/>
            <a:ext cx="198120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加严检验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2714" y="2107704"/>
            <a:ext cx="198120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正常检验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82714" y="3337259"/>
            <a:ext cx="198120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减量检验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582714" y="4509120"/>
            <a:ext cx="198120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跳</a:t>
            </a:r>
            <a:r>
              <a:rPr lang="en-US" altLang="zh-CN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</a:t>
            </a:r>
            <a:r>
              <a:rPr lang="zh-CN" altLang="en-US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批放宽检验</a:t>
            </a:r>
            <a:endParaRPr lang="zh-TW" altLang="en-US" sz="17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2192314" y="1447800"/>
            <a:ext cx="0" cy="659904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2192314" y="2564904"/>
            <a:ext cx="0" cy="7920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646578" y="2081602"/>
            <a:ext cx="505206" cy="505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01913" y="2793454"/>
            <a:ext cx="2733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连续</a:t>
            </a:r>
            <a:r>
              <a:rPr lang="en-US" altLang="zh-TW" sz="1400" dirty="0">
                <a:latin typeface="Microsoft YaHei UI" pitchFamily="34" charset="-122"/>
                <a:ea typeface="Microsoft YaHei UI" pitchFamily="34" charset="-122"/>
              </a:rPr>
              <a:t>5</a:t>
            </a: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批允收则实施减量检验</a:t>
            </a:r>
          </a:p>
        </p:txBody>
      </p:sp>
      <p:sp>
        <p:nvSpPr>
          <p:cNvPr id="37" name="矩形 36"/>
          <p:cNvSpPr/>
          <p:nvPr/>
        </p:nvSpPr>
        <p:spPr>
          <a:xfrm>
            <a:off x="4101002" y="2060848"/>
            <a:ext cx="155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首次入料</a:t>
            </a: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实施</a:t>
            </a:r>
            <a:endParaRPr lang="en-US" altLang="zh-TW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fontAlgn="base">
              <a:buClr>
                <a:srgbClr val="FFC000"/>
              </a:buClr>
            </a:pPr>
            <a:r>
              <a:rPr lang="en-US" altLang="zh-TW" sz="1400" dirty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     </a:t>
            </a: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正常</a:t>
            </a: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检验</a:t>
            </a:r>
          </a:p>
        </p:txBody>
      </p:sp>
      <p:sp>
        <p:nvSpPr>
          <p:cNvPr id="38" name="矩形 37"/>
          <p:cNvSpPr/>
          <p:nvPr/>
        </p:nvSpPr>
        <p:spPr>
          <a:xfrm>
            <a:off x="2801913" y="1518155"/>
            <a:ext cx="1758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连续</a:t>
            </a:r>
            <a:r>
              <a:rPr lang="en-US" altLang="zh-TW" sz="1400" dirty="0">
                <a:latin typeface="Microsoft YaHei UI" pitchFamily="34" charset="-122"/>
                <a:ea typeface="Microsoft YaHei UI" pitchFamily="34" charset="-122"/>
              </a:rPr>
              <a:t>5</a:t>
            </a: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批允</a:t>
            </a: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收</a:t>
            </a:r>
            <a:endParaRPr lang="en-US" altLang="zh-TW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fontAlgn="base">
              <a:buClr>
                <a:srgbClr val="FFC000"/>
              </a:buClr>
            </a:pPr>
            <a:r>
              <a:rPr lang="en-US" altLang="zh-TW" sz="1400" dirty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     </a:t>
            </a: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则</a:t>
            </a: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恢复正常检验</a:t>
            </a:r>
          </a:p>
        </p:txBody>
      </p:sp>
      <p:sp>
        <p:nvSpPr>
          <p:cNvPr id="39" name="矩形 38"/>
          <p:cNvSpPr/>
          <p:nvPr/>
        </p:nvSpPr>
        <p:spPr>
          <a:xfrm>
            <a:off x="2600754" y="4005064"/>
            <a:ext cx="2839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连续</a:t>
            </a:r>
            <a:r>
              <a:rPr lang="en-US" altLang="zh-TW" sz="1400" dirty="0">
                <a:latin typeface="Microsoft YaHei UI" pitchFamily="34" charset="-122"/>
                <a:ea typeface="Microsoft YaHei UI" pitchFamily="34" charset="-122"/>
              </a:rPr>
              <a:t>5</a:t>
            </a:r>
            <a:r>
              <a:rPr lang="zh-TW" altLang="en-US" sz="1400" dirty="0">
                <a:latin typeface="Microsoft YaHei UI" pitchFamily="34" charset="-122"/>
                <a:ea typeface="Microsoft YaHei UI" pitchFamily="34" charset="-122"/>
              </a:rPr>
              <a:t>批允收</a:t>
            </a: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则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跳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批放宽检验</a:t>
            </a:r>
            <a:endParaRPr lang="zh-TW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00754" y="5013176"/>
            <a:ext cx="2765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连续</a:t>
            </a: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10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次跳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批放宽检验后，</a:t>
            </a:r>
            <a:endParaRPr lang="en-US" altLang="zh-CN" sz="1400" dirty="0">
              <a:latin typeface="Microsoft YaHei UI" pitchFamily="34" charset="-122"/>
              <a:ea typeface="Microsoft YaHei UI" pitchFamily="34" charset="-122"/>
            </a:endParaRPr>
          </a:p>
          <a:p>
            <a:pPr fontAlgn="base">
              <a:buClr>
                <a:srgbClr val="FFC000"/>
              </a:buClr>
            </a:pPr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    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开始跳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批放宽检验</a:t>
            </a:r>
            <a:endParaRPr lang="zh-TW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94432" y="279345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NG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返回</a:t>
            </a:r>
            <a:endParaRPr lang="zh-TW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6" name="肘形连接符 45"/>
          <p:cNvCxnSpPr>
            <a:stCxn id="8" idx="1"/>
          </p:cNvCxnSpPr>
          <p:nvPr/>
        </p:nvCxnSpPr>
        <p:spPr>
          <a:xfrm rot="10800000">
            <a:off x="1582714" y="2192654"/>
            <a:ext cx="12700" cy="3701387"/>
          </a:xfrm>
          <a:prstGeom prst="bentConnector4">
            <a:avLst>
              <a:gd name="adj1" fmla="val 11078874"/>
              <a:gd name="adj2" fmla="val 99718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矩形 50"/>
          <p:cNvSpPr/>
          <p:nvPr/>
        </p:nvSpPr>
        <p:spPr>
          <a:xfrm>
            <a:off x="333426" y="5580465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NG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返回</a:t>
            </a:r>
            <a:endParaRPr lang="zh-TW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5" name="肘形连接符 54"/>
          <p:cNvCxnSpPr>
            <a:stCxn id="7" idx="1"/>
          </p:cNvCxnSpPr>
          <p:nvPr/>
        </p:nvCxnSpPr>
        <p:spPr>
          <a:xfrm rot="10800000">
            <a:off x="1582714" y="2420888"/>
            <a:ext cx="12700" cy="2316832"/>
          </a:xfrm>
          <a:prstGeom prst="bentConnector4">
            <a:avLst>
              <a:gd name="adj1" fmla="val 8949299"/>
              <a:gd name="adj2" fmla="val 99960"/>
            </a:avLst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矩形 60"/>
          <p:cNvSpPr/>
          <p:nvPr/>
        </p:nvSpPr>
        <p:spPr>
          <a:xfrm>
            <a:off x="469829" y="4424586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NG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返回</a:t>
            </a:r>
            <a:endParaRPr lang="zh-TW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11611" y="1518155"/>
            <a:ext cx="1476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Clr>
                <a:srgbClr val="FFC000"/>
              </a:buClr>
              <a:buFont typeface="Wingdings" pitchFamily="2" charset="2"/>
              <a:buChar char="n"/>
            </a:pP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连续</a:t>
            </a:r>
            <a:r>
              <a:rPr lang="en-US" altLang="zh-TW" sz="1400" dirty="0" smtClean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TW" altLang="en-US" sz="1400" dirty="0" smtClean="0">
                <a:latin typeface="Microsoft YaHei UI" pitchFamily="34" charset="-122"/>
                <a:ea typeface="Microsoft YaHei UI" pitchFamily="34" charset="-122"/>
              </a:rPr>
              <a:t>批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拒收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fontAlgn="base">
              <a:buClr>
                <a:srgbClr val="FFC000"/>
              </a:buClr>
            </a:pPr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     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后加严检验</a:t>
            </a:r>
            <a:endParaRPr lang="zh-TW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835622"/>
            <a:ext cx="4014806" cy="20995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991795"/>
            <a:ext cx="4014807" cy="2632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946" y="3992185"/>
            <a:ext cx="4520573" cy="24448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82714" y="5665039"/>
            <a:ext cx="1981200" cy="4580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跳</a:t>
            </a:r>
            <a:r>
              <a:rPr lang="en-US" altLang="zh-CN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2</a:t>
            </a:r>
            <a:r>
              <a:rPr lang="zh-CN" altLang="en-US" sz="17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批放宽检验</a:t>
            </a:r>
            <a:endParaRPr lang="zh-TW" altLang="en-US" sz="17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90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检验计划</a:t>
            </a:r>
            <a:endParaRPr lang="zh-CN" altLang="en-US" dirty="0"/>
          </a:p>
        </p:txBody>
      </p:sp>
      <p:sp>
        <p:nvSpPr>
          <p:cNvPr id="102" name="AutoShape 20"/>
          <p:cNvSpPr>
            <a:spLocks noChangeArrowheads="1"/>
          </p:cNvSpPr>
          <p:nvPr/>
        </p:nvSpPr>
        <p:spPr bwMode="auto">
          <a:xfrm>
            <a:off x="577992" y="908720"/>
            <a:ext cx="2251039" cy="720080"/>
          </a:xfrm>
          <a:prstGeom prst="homePlate">
            <a:avLst>
              <a:gd name="adj" fmla="val 8009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检验计划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503712" y="3087436"/>
            <a:ext cx="2154271" cy="369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检验工序 </a:t>
            </a:r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10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237873" y="3615758"/>
            <a:ext cx="2154271" cy="305385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检验特性   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10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237873" y="4059719"/>
            <a:ext cx="2154271" cy="305385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检验特性   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20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237873" y="4509120"/>
            <a:ext cx="2154271" cy="305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测试设备    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10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503712" y="5075709"/>
            <a:ext cx="2154271" cy="369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检验工序 </a:t>
            </a:r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20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237873" y="5568639"/>
            <a:ext cx="2154271" cy="305385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检验特性    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10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237873" y="6003935"/>
            <a:ext cx="2154271" cy="3053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测试设备    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20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cxnSp>
        <p:nvCxnSpPr>
          <p:cNvPr id="100" name="肘形连接符 99"/>
          <p:cNvCxnSpPr>
            <a:endCxn id="104" idx="1"/>
          </p:cNvCxnSpPr>
          <p:nvPr/>
        </p:nvCxnSpPr>
        <p:spPr>
          <a:xfrm rot="16200000" flipH="1">
            <a:off x="2257731" y="2370729"/>
            <a:ext cx="403732" cy="216022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肘形连接符 114"/>
          <p:cNvCxnSpPr>
            <a:endCxn id="105" idx="1"/>
          </p:cNvCxnSpPr>
          <p:nvPr/>
        </p:nvCxnSpPr>
        <p:spPr>
          <a:xfrm rot="16200000" flipH="1">
            <a:off x="3194351" y="2962833"/>
            <a:ext cx="388356" cy="230366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连接符 117"/>
          <p:cNvCxnSpPr>
            <a:endCxn id="109" idx="1"/>
          </p:cNvCxnSpPr>
          <p:nvPr/>
        </p:nvCxnSpPr>
        <p:spPr>
          <a:xfrm rot="16200000" flipH="1">
            <a:off x="2085033" y="3841788"/>
            <a:ext cx="2376628" cy="460730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AutoShape 3"/>
          <p:cNvSpPr>
            <a:spLocks/>
          </p:cNvSpPr>
          <p:nvPr/>
        </p:nvSpPr>
        <p:spPr bwMode="auto">
          <a:xfrm>
            <a:off x="5015880" y="3645024"/>
            <a:ext cx="187342" cy="1179662"/>
          </a:xfrm>
          <a:prstGeom prst="leftBrace">
            <a:avLst>
              <a:gd name="adj1" fmla="val 107807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567608" y="2477372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任务清单抬头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847528" y="1785047"/>
            <a:ext cx="2606668" cy="49182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物料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778161" y="3087436"/>
            <a:ext cx="1337632" cy="369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工作中心 </a:t>
            </a:r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10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5778161" y="5075708"/>
            <a:ext cx="1337632" cy="369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工作中心 </a:t>
            </a:r>
            <a:r>
              <a:rPr lang="en-US" altLang="zh-CN" sz="15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2</a:t>
            </a:r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0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417544" y="3615758"/>
            <a:ext cx="1105481" cy="3053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u="sng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采样过程</a:t>
            </a:r>
          </a:p>
        </p:txBody>
      </p:sp>
      <p:sp>
        <p:nvSpPr>
          <p:cNvPr id="130" name="矩形 129"/>
          <p:cNvSpPr/>
          <p:nvPr/>
        </p:nvSpPr>
        <p:spPr>
          <a:xfrm>
            <a:off x="7417544" y="4050746"/>
            <a:ext cx="1105481" cy="3053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u="sng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采样过程</a:t>
            </a:r>
          </a:p>
        </p:txBody>
      </p:sp>
      <p:sp>
        <p:nvSpPr>
          <p:cNvPr id="131" name="矩形 130"/>
          <p:cNvSpPr/>
          <p:nvPr/>
        </p:nvSpPr>
        <p:spPr>
          <a:xfrm>
            <a:off x="7417544" y="5568638"/>
            <a:ext cx="1105481" cy="30538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u="sng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采样过程</a:t>
            </a:r>
          </a:p>
        </p:txBody>
      </p:sp>
      <p:sp>
        <p:nvSpPr>
          <p:cNvPr id="135" name="内容占位符 2"/>
          <p:cNvSpPr>
            <a:spLocks noGrp="1"/>
          </p:cNvSpPr>
          <p:nvPr>
            <p:ph idx="1"/>
          </p:nvPr>
        </p:nvSpPr>
        <p:spPr>
          <a:xfrm>
            <a:off x="8184232" y="849238"/>
            <a:ext cx="3816424" cy="3659882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zh-CN" altLang="en-US" sz="2200" dirty="0" smtClean="0"/>
              <a:t>检验计划包含以下内容：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需要检查哪些物料</a:t>
            </a:r>
            <a:r>
              <a:rPr lang="en-US" altLang="zh-CN" sz="1400" dirty="0" smtClean="0"/>
              <a:t>?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供应</a:t>
            </a:r>
            <a:r>
              <a:rPr lang="zh-CN" altLang="en-US" sz="1400" dirty="0" smtClean="0"/>
              <a:t>商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制造商是谁？</a:t>
            </a:r>
            <a:r>
              <a:rPr lang="en-US" altLang="zh-CN" sz="1400" dirty="0" smtClean="0"/>
              <a:t> 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在用在什么业务上？ </a:t>
            </a:r>
            <a:r>
              <a:rPr lang="en-US" altLang="zh-CN" sz="1400" dirty="0" smtClean="0"/>
              <a:t>- </a:t>
            </a:r>
            <a:r>
              <a:rPr lang="zh-CN" altLang="en-US" sz="1400" dirty="0" smtClean="0"/>
              <a:t>用途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检验的步骤是什么？ </a:t>
            </a:r>
            <a:r>
              <a:rPr lang="en-US" altLang="zh-CN" sz="1400" dirty="0" smtClean="0"/>
              <a:t>– </a:t>
            </a:r>
            <a:r>
              <a:rPr lang="zh-CN" altLang="en-US" sz="1400" dirty="0" smtClean="0"/>
              <a:t>检验工序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在哪里进行检验？ </a:t>
            </a:r>
            <a:r>
              <a:rPr lang="en-US" altLang="zh-CN" sz="1400" dirty="0" smtClean="0"/>
              <a:t>- </a:t>
            </a:r>
            <a:r>
              <a:rPr lang="zh-CN" altLang="en-US" sz="1400" dirty="0" smtClean="0"/>
              <a:t>工作中心</a:t>
            </a:r>
            <a:endParaRPr lang="zh-CN" altLang="en-US" sz="1400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需要检验什么？ </a:t>
            </a:r>
            <a:r>
              <a:rPr lang="en-US" altLang="zh-CN" sz="1400" dirty="0" smtClean="0"/>
              <a:t>– </a:t>
            </a:r>
            <a:r>
              <a:rPr lang="zh-CN" altLang="en-US" sz="1400" dirty="0" smtClean="0"/>
              <a:t>检验特性</a:t>
            </a:r>
            <a:endParaRPr lang="zh-CN" altLang="en-US" sz="1400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如何检验？ </a:t>
            </a:r>
            <a:r>
              <a:rPr lang="en-US" altLang="zh-CN" sz="1400" dirty="0" smtClean="0"/>
              <a:t>– </a:t>
            </a:r>
            <a:r>
              <a:rPr lang="zh-CN" altLang="en-US" sz="1400" dirty="0" smtClean="0"/>
              <a:t>检验方法</a:t>
            </a:r>
            <a:endParaRPr lang="zh-CN" altLang="en-US" sz="1400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在这个检验中用到了哪些检测设备？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4457636" y="1785047"/>
            <a:ext cx="1337632" cy="49182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u="sng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供应商</a:t>
            </a:r>
            <a:r>
              <a:rPr lang="en-US" altLang="zh-CN" sz="1400" u="sng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/</a:t>
            </a:r>
            <a:r>
              <a:rPr lang="zh-CN" altLang="en-US" sz="1400" u="sng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制造商</a:t>
            </a:r>
            <a:endParaRPr lang="zh-CN" altLang="en-US" sz="1400" u="sng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6" name="object 28"/>
          <p:cNvSpPr/>
          <p:nvPr/>
        </p:nvSpPr>
        <p:spPr>
          <a:xfrm>
            <a:off x="1867602" y="1862402"/>
            <a:ext cx="483984" cy="337112"/>
          </a:xfrm>
          <a:custGeom>
            <a:avLst/>
            <a:gdLst/>
            <a:ahLst/>
            <a:cxnLst/>
            <a:rect l="l" t="t" r="r" b="b"/>
            <a:pathLst>
              <a:path w="1164589" h="722629">
                <a:moveTo>
                  <a:pt x="1158656" y="401006"/>
                </a:moveTo>
                <a:lnTo>
                  <a:pt x="134171" y="401006"/>
                </a:lnTo>
                <a:lnTo>
                  <a:pt x="149193" y="403193"/>
                </a:lnTo>
                <a:lnTo>
                  <a:pt x="161500" y="407904"/>
                </a:lnTo>
                <a:lnTo>
                  <a:pt x="195135" y="448119"/>
                </a:lnTo>
                <a:lnTo>
                  <a:pt x="200152" y="470407"/>
                </a:lnTo>
                <a:lnTo>
                  <a:pt x="200152" y="722375"/>
                </a:lnTo>
                <a:lnTo>
                  <a:pt x="451231" y="722375"/>
                </a:lnTo>
                <a:lnTo>
                  <a:pt x="461279" y="721063"/>
                </a:lnTo>
                <a:lnTo>
                  <a:pt x="482568" y="714398"/>
                </a:lnTo>
                <a:lnTo>
                  <a:pt x="501808" y="698292"/>
                </a:lnTo>
                <a:lnTo>
                  <a:pt x="505714" y="668654"/>
                </a:lnTo>
                <a:lnTo>
                  <a:pt x="491218" y="646946"/>
                </a:lnTo>
                <a:lnTo>
                  <a:pt x="467475" y="636197"/>
                </a:lnTo>
                <a:lnTo>
                  <a:pt x="444440" y="627223"/>
                </a:lnTo>
                <a:lnTo>
                  <a:pt x="432066" y="610836"/>
                </a:lnTo>
                <a:lnTo>
                  <a:pt x="463075" y="560254"/>
                </a:lnTo>
                <a:lnTo>
                  <a:pt x="523658" y="540113"/>
                </a:lnTo>
                <a:lnTo>
                  <a:pt x="556641" y="537590"/>
                </a:lnTo>
                <a:lnTo>
                  <a:pt x="960628" y="537590"/>
                </a:lnTo>
                <a:lnTo>
                  <a:pt x="960628" y="466978"/>
                </a:lnTo>
                <a:lnTo>
                  <a:pt x="962554" y="455850"/>
                </a:lnTo>
                <a:lnTo>
                  <a:pt x="970613" y="438435"/>
                </a:lnTo>
                <a:lnTo>
                  <a:pt x="988220" y="423544"/>
                </a:lnTo>
                <a:lnTo>
                  <a:pt x="1018794" y="419988"/>
                </a:lnTo>
                <a:lnTo>
                  <a:pt x="1153664" y="419988"/>
                </a:lnTo>
                <a:lnTo>
                  <a:pt x="1154364" y="418076"/>
                </a:lnTo>
                <a:lnTo>
                  <a:pt x="1158656" y="401006"/>
                </a:lnTo>
                <a:close/>
              </a:path>
              <a:path w="1164589" h="722629">
                <a:moveTo>
                  <a:pt x="960628" y="537590"/>
                </a:moveTo>
                <a:lnTo>
                  <a:pt x="556641" y="537590"/>
                </a:lnTo>
                <a:lnTo>
                  <a:pt x="567592" y="537642"/>
                </a:lnTo>
                <a:lnTo>
                  <a:pt x="578532" y="538003"/>
                </a:lnTo>
                <a:lnTo>
                  <a:pt x="589448" y="538984"/>
                </a:lnTo>
                <a:lnTo>
                  <a:pt x="600329" y="540892"/>
                </a:lnTo>
                <a:lnTo>
                  <a:pt x="604012" y="540892"/>
                </a:lnTo>
                <a:lnTo>
                  <a:pt x="656748" y="553561"/>
                </a:lnTo>
                <a:lnTo>
                  <a:pt x="698627" y="581278"/>
                </a:lnTo>
                <a:lnTo>
                  <a:pt x="706807" y="614252"/>
                </a:lnTo>
                <a:lnTo>
                  <a:pt x="694396" y="630607"/>
                </a:lnTo>
                <a:lnTo>
                  <a:pt x="671341" y="639544"/>
                </a:lnTo>
                <a:lnTo>
                  <a:pt x="647591" y="650261"/>
                </a:lnTo>
                <a:lnTo>
                  <a:pt x="633094" y="671956"/>
                </a:lnTo>
                <a:lnTo>
                  <a:pt x="634313" y="694963"/>
                </a:lnTo>
                <a:lnTo>
                  <a:pt x="645414" y="709772"/>
                </a:lnTo>
                <a:lnTo>
                  <a:pt x="661277" y="718278"/>
                </a:lnTo>
                <a:lnTo>
                  <a:pt x="676783" y="722375"/>
                </a:lnTo>
                <a:lnTo>
                  <a:pt x="960628" y="722375"/>
                </a:lnTo>
                <a:lnTo>
                  <a:pt x="960628" y="537590"/>
                </a:lnTo>
                <a:close/>
              </a:path>
              <a:path w="1164589" h="722629">
                <a:moveTo>
                  <a:pt x="1153664" y="419988"/>
                </a:moveTo>
                <a:lnTo>
                  <a:pt x="1018794" y="419988"/>
                </a:lnTo>
                <a:lnTo>
                  <a:pt x="1042294" y="433359"/>
                </a:lnTo>
                <a:lnTo>
                  <a:pt x="1053906" y="455294"/>
                </a:lnTo>
                <a:lnTo>
                  <a:pt x="1063599" y="476590"/>
                </a:lnTo>
                <a:lnTo>
                  <a:pt x="1081338" y="488040"/>
                </a:lnTo>
                <a:lnTo>
                  <a:pt x="1117092" y="480440"/>
                </a:lnTo>
                <a:lnTo>
                  <a:pt x="1133596" y="463002"/>
                </a:lnTo>
                <a:lnTo>
                  <a:pt x="1145682" y="441801"/>
                </a:lnTo>
                <a:lnTo>
                  <a:pt x="1153664" y="419988"/>
                </a:lnTo>
                <a:close/>
              </a:path>
              <a:path w="1164589" h="722629">
                <a:moveTo>
                  <a:pt x="61849" y="255396"/>
                </a:moveTo>
                <a:lnTo>
                  <a:pt x="54610" y="255396"/>
                </a:lnTo>
                <a:lnTo>
                  <a:pt x="36449" y="262127"/>
                </a:lnTo>
                <a:lnTo>
                  <a:pt x="24114" y="274570"/>
                </a:lnTo>
                <a:lnTo>
                  <a:pt x="14541" y="291464"/>
                </a:lnTo>
                <a:lnTo>
                  <a:pt x="7731" y="312169"/>
                </a:lnTo>
                <a:lnTo>
                  <a:pt x="3683" y="336041"/>
                </a:lnTo>
                <a:lnTo>
                  <a:pt x="1553" y="345549"/>
                </a:lnTo>
                <a:lnTo>
                  <a:pt x="460" y="354472"/>
                </a:lnTo>
                <a:lnTo>
                  <a:pt x="57" y="363420"/>
                </a:lnTo>
                <a:lnTo>
                  <a:pt x="0" y="372998"/>
                </a:lnTo>
                <a:lnTo>
                  <a:pt x="2105" y="397079"/>
                </a:lnTo>
                <a:lnTo>
                  <a:pt x="8651" y="422100"/>
                </a:lnTo>
                <a:lnTo>
                  <a:pt x="19984" y="445240"/>
                </a:lnTo>
                <a:lnTo>
                  <a:pt x="36449" y="463676"/>
                </a:lnTo>
                <a:lnTo>
                  <a:pt x="50927" y="470407"/>
                </a:lnTo>
                <a:lnTo>
                  <a:pt x="58166" y="470407"/>
                </a:lnTo>
                <a:lnTo>
                  <a:pt x="58166" y="466978"/>
                </a:lnTo>
                <a:lnTo>
                  <a:pt x="61849" y="456945"/>
                </a:lnTo>
                <a:lnTo>
                  <a:pt x="65531" y="453643"/>
                </a:lnTo>
                <a:lnTo>
                  <a:pt x="71935" y="439586"/>
                </a:lnTo>
                <a:lnTo>
                  <a:pt x="81422" y="424624"/>
                </a:lnTo>
                <a:lnTo>
                  <a:pt x="95696" y="411567"/>
                </a:lnTo>
                <a:lnTo>
                  <a:pt x="116459" y="403224"/>
                </a:lnTo>
                <a:lnTo>
                  <a:pt x="134171" y="401006"/>
                </a:lnTo>
                <a:lnTo>
                  <a:pt x="1158656" y="401006"/>
                </a:lnTo>
                <a:lnTo>
                  <a:pt x="1160653" y="393064"/>
                </a:lnTo>
                <a:lnTo>
                  <a:pt x="1160653" y="389762"/>
                </a:lnTo>
                <a:lnTo>
                  <a:pt x="1162782" y="381113"/>
                </a:lnTo>
                <a:lnTo>
                  <a:pt x="1163875" y="370855"/>
                </a:lnTo>
                <a:lnTo>
                  <a:pt x="1164278" y="359955"/>
                </a:lnTo>
                <a:lnTo>
                  <a:pt x="1164336" y="349376"/>
                </a:lnTo>
                <a:lnTo>
                  <a:pt x="1160193" y="323332"/>
                </a:lnTo>
                <a:lnTo>
                  <a:pt x="137725" y="323332"/>
                </a:lnTo>
                <a:lnTo>
                  <a:pt x="120015" y="322579"/>
                </a:lnTo>
                <a:lnTo>
                  <a:pt x="97196" y="314219"/>
                </a:lnTo>
                <a:lnTo>
                  <a:pt x="81867" y="301132"/>
                </a:lnTo>
                <a:lnTo>
                  <a:pt x="71991" y="286164"/>
                </a:lnTo>
                <a:lnTo>
                  <a:pt x="65531" y="272160"/>
                </a:lnTo>
                <a:lnTo>
                  <a:pt x="65531" y="265429"/>
                </a:lnTo>
                <a:lnTo>
                  <a:pt x="61849" y="255396"/>
                </a:lnTo>
                <a:close/>
              </a:path>
              <a:path w="1164589" h="722629">
                <a:moveTo>
                  <a:pt x="465709" y="0"/>
                </a:moveTo>
                <a:lnTo>
                  <a:pt x="200152" y="0"/>
                </a:lnTo>
                <a:lnTo>
                  <a:pt x="200152" y="255396"/>
                </a:lnTo>
                <a:lnTo>
                  <a:pt x="199179" y="267575"/>
                </a:lnTo>
                <a:lnTo>
                  <a:pt x="171069" y="312419"/>
                </a:lnTo>
                <a:lnTo>
                  <a:pt x="137725" y="323332"/>
                </a:lnTo>
                <a:lnTo>
                  <a:pt x="1160193" y="323332"/>
                </a:lnTo>
                <a:lnTo>
                  <a:pt x="1159490" y="318908"/>
                </a:lnTo>
                <a:lnTo>
                  <a:pt x="1154315" y="302386"/>
                </a:lnTo>
                <a:lnTo>
                  <a:pt x="1018794" y="302386"/>
                </a:lnTo>
                <a:lnTo>
                  <a:pt x="987222" y="298741"/>
                </a:lnTo>
                <a:lnTo>
                  <a:pt x="971010" y="280939"/>
                </a:lnTo>
                <a:lnTo>
                  <a:pt x="965037" y="261256"/>
                </a:lnTo>
                <a:lnTo>
                  <a:pt x="964184" y="251967"/>
                </a:lnTo>
                <a:lnTo>
                  <a:pt x="963255" y="186180"/>
                </a:lnTo>
                <a:lnTo>
                  <a:pt x="571234" y="186180"/>
                </a:lnTo>
                <a:lnTo>
                  <a:pt x="560324" y="185658"/>
                </a:lnTo>
                <a:lnTo>
                  <a:pt x="549413" y="183874"/>
                </a:lnTo>
                <a:lnTo>
                  <a:pt x="538480" y="181482"/>
                </a:lnTo>
                <a:lnTo>
                  <a:pt x="511444" y="177030"/>
                </a:lnTo>
                <a:lnTo>
                  <a:pt x="485743" y="168814"/>
                </a:lnTo>
                <a:lnTo>
                  <a:pt x="462756" y="156837"/>
                </a:lnTo>
                <a:lnTo>
                  <a:pt x="443865" y="141096"/>
                </a:lnTo>
                <a:lnTo>
                  <a:pt x="433886" y="108123"/>
                </a:lnTo>
                <a:lnTo>
                  <a:pt x="445208" y="91768"/>
                </a:lnTo>
                <a:lnTo>
                  <a:pt x="467703" y="82831"/>
                </a:lnTo>
                <a:lnTo>
                  <a:pt x="491247" y="72114"/>
                </a:lnTo>
                <a:lnTo>
                  <a:pt x="505714" y="50418"/>
                </a:lnTo>
                <a:lnTo>
                  <a:pt x="505124" y="28807"/>
                </a:lnTo>
                <a:lnTo>
                  <a:pt x="495284" y="13827"/>
                </a:lnTo>
                <a:lnTo>
                  <a:pt x="480657" y="4538"/>
                </a:lnTo>
                <a:lnTo>
                  <a:pt x="465709" y="0"/>
                </a:lnTo>
                <a:close/>
              </a:path>
              <a:path w="1164589" h="722629">
                <a:moveTo>
                  <a:pt x="1081338" y="234335"/>
                </a:moveTo>
                <a:lnTo>
                  <a:pt x="1063599" y="245785"/>
                </a:lnTo>
                <a:lnTo>
                  <a:pt x="1053906" y="267080"/>
                </a:lnTo>
                <a:lnTo>
                  <a:pt x="1042294" y="289016"/>
                </a:lnTo>
                <a:lnTo>
                  <a:pt x="1018794" y="302386"/>
                </a:lnTo>
                <a:lnTo>
                  <a:pt x="1154315" y="302386"/>
                </a:lnTo>
                <a:lnTo>
                  <a:pt x="1150239" y="289369"/>
                </a:lnTo>
                <a:lnTo>
                  <a:pt x="1136225" y="262973"/>
                </a:lnTo>
                <a:lnTo>
                  <a:pt x="1117092" y="241934"/>
                </a:lnTo>
                <a:lnTo>
                  <a:pt x="1081338" y="234335"/>
                </a:lnTo>
                <a:close/>
              </a:path>
              <a:path w="1164589" h="722629">
                <a:moveTo>
                  <a:pt x="960628" y="0"/>
                </a:moveTo>
                <a:lnTo>
                  <a:pt x="687705" y="0"/>
                </a:lnTo>
                <a:lnTo>
                  <a:pt x="678211" y="1303"/>
                </a:lnTo>
                <a:lnTo>
                  <a:pt x="658145" y="7953"/>
                </a:lnTo>
                <a:lnTo>
                  <a:pt x="640127" y="24056"/>
                </a:lnTo>
                <a:lnTo>
                  <a:pt x="636778" y="53720"/>
                </a:lnTo>
                <a:lnTo>
                  <a:pt x="649476" y="75429"/>
                </a:lnTo>
                <a:lnTo>
                  <a:pt x="672136" y="86178"/>
                </a:lnTo>
                <a:lnTo>
                  <a:pt x="694632" y="95152"/>
                </a:lnTo>
                <a:lnTo>
                  <a:pt x="706837" y="111539"/>
                </a:lnTo>
                <a:lnTo>
                  <a:pt x="675804" y="162121"/>
                </a:lnTo>
                <a:lnTo>
                  <a:pt x="615205" y="182262"/>
                </a:lnTo>
                <a:lnTo>
                  <a:pt x="582168" y="184784"/>
                </a:lnTo>
                <a:lnTo>
                  <a:pt x="571234" y="186180"/>
                </a:lnTo>
                <a:lnTo>
                  <a:pt x="963255" y="186180"/>
                </a:lnTo>
                <a:lnTo>
                  <a:pt x="9606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AutoShape 3"/>
          <p:cNvSpPr>
            <a:spLocks/>
          </p:cNvSpPr>
          <p:nvPr/>
        </p:nvSpPr>
        <p:spPr bwMode="auto">
          <a:xfrm>
            <a:off x="5015880" y="5539930"/>
            <a:ext cx="187342" cy="805725"/>
          </a:xfrm>
          <a:prstGeom prst="leftBrace">
            <a:avLst>
              <a:gd name="adj1" fmla="val 107807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1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218" y="2086248"/>
            <a:ext cx="4723357" cy="280554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2" descr="Spalte_lks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9"/>
          <p:cNvSpPr/>
          <p:nvPr/>
        </p:nvSpPr>
        <p:spPr>
          <a:xfrm>
            <a:off x="3314794" y="1655063"/>
            <a:ext cx="6780321" cy="3419857"/>
          </a:xfrm>
          <a:custGeom>
            <a:avLst/>
            <a:gdLst/>
            <a:ahLst/>
            <a:cxnLst/>
            <a:rect l="l" t="t" r="r" b="b"/>
            <a:pathLst>
              <a:path w="6764020" h="3248025">
                <a:moveTo>
                  <a:pt x="0" y="113537"/>
                </a:moveTo>
                <a:lnTo>
                  <a:pt x="8917" y="69330"/>
                </a:lnTo>
                <a:lnTo>
                  <a:pt x="33242" y="33242"/>
                </a:lnTo>
                <a:lnTo>
                  <a:pt x="69330" y="8917"/>
                </a:lnTo>
                <a:lnTo>
                  <a:pt x="113538" y="0"/>
                </a:lnTo>
                <a:lnTo>
                  <a:pt x="6649974" y="0"/>
                </a:lnTo>
                <a:lnTo>
                  <a:pt x="6694181" y="8917"/>
                </a:lnTo>
                <a:lnTo>
                  <a:pt x="6730269" y="33242"/>
                </a:lnTo>
                <a:lnTo>
                  <a:pt x="6754594" y="69330"/>
                </a:lnTo>
                <a:lnTo>
                  <a:pt x="6763512" y="113537"/>
                </a:lnTo>
                <a:lnTo>
                  <a:pt x="6763512" y="3134105"/>
                </a:lnTo>
                <a:lnTo>
                  <a:pt x="6754594" y="3178313"/>
                </a:lnTo>
                <a:lnTo>
                  <a:pt x="6730269" y="3214401"/>
                </a:lnTo>
                <a:lnTo>
                  <a:pt x="6694181" y="3238726"/>
                </a:lnTo>
                <a:lnTo>
                  <a:pt x="6649974" y="3247643"/>
                </a:lnTo>
                <a:lnTo>
                  <a:pt x="113538" y="3247643"/>
                </a:lnTo>
                <a:lnTo>
                  <a:pt x="69330" y="3238726"/>
                </a:lnTo>
                <a:lnTo>
                  <a:pt x="33242" y="3214401"/>
                </a:lnTo>
                <a:lnTo>
                  <a:pt x="8917" y="3178313"/>
                </a:lnTo>
                <a:lnTo>
                  <a:pt x="0" y="3134105"/>
                </a:lnTo>
                <a:lnTo>
                  <a:pt x="0" y="11353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33888" y="1147972"/>
            <a:ext cx="4742687" cy="91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SAP QM</a:t>
            </a:r>
            <a:r>
              <a:rPr lang="zh-CN" altLang="en-US" dirty="0"/>
              <a:t>与</a:t>
            </a:r>
            <a:r>
              <a:rPr lang="en-US" altLang="zh-CN" dirty="0"/>
              <a:t>SD, MM, PP, FICO </a:t>
            </a:r>
            <a:r>
              <a:rPr lang="zh-CN" altLang="en-US" dirty="0" smtClean="0"/>
              <a:t>无缝集成</a:t>
            </a:r>
            <a:endParaRPr lang="zh-CN" altLang="en-US" dirty="0"/>
          </a:p>
        </p:txBody>
      </p:sp>
      <p:sp>
        <p:nvSpPr>
          <p:cNvPr id="24" name="object 10"/>
          <p:cNvSpPr/>
          <p:nvPr/>
        </p:nvSpPr>
        <p:spPr>
          <a:xfrm>
            <a:off x="4242447" y="1173478"/>
            <a:ext cx="4930140" cy="871221"/>
          </a:xfrm>
          <a:custGeom>
            <a:avLst/>
            <a:gdLst/>
            <a:ahLst/>
            <a:cxnLst/>
            <a:rect l="l" t="t" r="r" b="b"/>
            <a:pathLst>
              <a:path w="4930140" h="1007744">
                <a:moveTo>
                  <a:pt x="0" y="1007363"/>
                </a:moveTo>
                <a:lnTo>
                  <a:pt x="4930139" y="1007363"/>
                </a:lnTo>
                <a:lnTo>
                  <a:pt x="4930139" y="0"/>
                </a:lnTo>
                <a:lnTo>
                  <a:pt x="0" y="0"/>
                </a:lnTo>
                <a:lnTo>
                  <a:pt x="0" y="10073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/>
          <p:cNvSpPr/>
          <p:nvPr/>
        </p:nvSpPr>
        <p:spPr>
          <a:xfrm>
            <a:off x="3337191" y="5399532"/>
            <a:ext cx="6784975" cy="798068"/>
          </a:xfrm>
          <a:custGeom>
            <a:avLst/>
            <a:gdLst/>
            <a:ahLst/>
            <a:cxnLst/>
            <a:rect l="l" t="t" r="r" b="b"/>
            <a:pathLst>
              <a:path w="6784975" h="664845">
                <a:moveTo>
                  <a:pt x="111506" y="664464"/>
                </a:moveTo>
                <a:lnTo>
                  <a:pt x="68097" y="655701"/>
                </a:lnTo>
                <a:lnTo>
                  <a:pt x="32654" y="631804"/>
                </a:lnTo>
                <a:lnTo>
                  <a:pt x="8761" y="596360"/>
                </a:lnTo>
                <a:lnTo>
                  <a:pt x="0" y="552958"/>
                </a:lnTo>
                <a:lnTo>
                  <a:pt x="0" y="111506"/>
                </a:lnTo>
                <a:lnTo>
                  <a:pt x="8761" y="68103"/>
                </a:lnTo>
                <a:lnTo>
                  <a:pt x="32654" y="32659"/>
                </a:lnTo>
                <a:lnTo>
                  <a:pt x="68097" y="8762"/>
                </a:lnTo>
                <a:lnTo>
                  <a:pt x="111506" y="0"/>
                </a:lnTo>
                <a:lnTo>
                  <a:pt x="6673342" y="0"/>
                </a:lnTo>
                <a:lnTo>
                  <a:pt x="6716750" y="8762"/>
                </a:lnTo>
                <a:lnTo>
                  <a:pt x="6752193" y="32659"/>
                </a:lnTo>
                <a:lnTo>
                  <a:pt x="6776086" y="68103"/>
                </a:lnTo>
                <a:lnTo>
                  <a:pt x="6784848" y="111506"/>
                </a:lnTo>
                <a:lnTo>
                  <a:pt x="6784848" y="552958"/>
                </a:lnTo>
                <a:lnTo>
                  <a:pt x="6776086" y="596360"/>
                </a:lnTo>
                <a:lnTo>
                  <a:pt x="6752193" y="631804"/>
                </a:lnTo>
                <a:lnTo>
                  <a:pt x="6716750" y="655701"/>
                </a:lnTo>
                <a:lnTo>
                  <a:pt x="6673342" y="664464"/>
                </a:lnTo>
                <a:lnTo>
                  <a:pt x="111506" y="664464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/>
          <p:cNvSpPr/>
          <p:nvPr/>
        </p:nvSpPr>
        <p:spPr>
          <a:xfrm>
            <a:off x="6715900" y="5131792"/>
            <a:ext cx="340360" cy="158750"/>
          </a:xfrm>
          <a:custGeom>
            <a:avLst/>
            <a:gdLst/>
            <a:ahLst/>
            <a:cxnLst/>
            <a:rect l="l" t="t" r="r" b="b"/>
            <a:pathLst>
              <a:path w="340360" h="158750">
                <a:moveTo>
                  <a:pt x="0" y="0"/>
                </a:moveTo>
                <a:lnTo>
                  <a:pt x="0" y="48767"/>
                </a:lnTo>
                <a:lnTo>
                  <a:pt x="169925" y="158495"/>
                </a:lnTo>
                <a:lnTo>
                  <a:pt x="245448" y="109727"/>
                </a:lnTo>
                <a:lnTo>
                  <a:pt x="169925" y="109727"/>
                </a:lnTo>
                <a:lnTo>
                  <a:pt x="0" y="0"/>
                </a:lnTo>
                <a:close/>
              </a:path>
              <a:path w="340360" h="158750">
                <a:moveTo>
                  <a:pt x="339851" y="0"/>
                </a:moveTo>
                <a:lnTo>
                  <a:pt x="169925" y="109727"/>
                </a:lnTo>
                <a:lnTo>
                  <a:pt x="245448" y="109727"/>
                </a:lnTo>
                <a:lnTo>
                  <a:pt x="339851" y="48767"/>
                </a:lnTo>
                <a:lnTo>
                  <a:pt x="33985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/>
          <p:cNvSpPr/>
          <p:nvPr/>
        </p:nvSpPr>
        <p:spPr>
          <a:xfrm>
            <a:off x="6353188" y="5200373"/>
            <a:ext cx="340360" cy="161925"/>
          </a:xfrm>
          <a:custGeom>
            <a:avLst/>
            <a:gdLst/>
            <a:ahLst/>
            <a:cxnLst/>
            <a:rect l="l" t="t" r="r" b="b"/>
            <a:pathLst>
              <a:path w="340360" h="161925">
                <a:moveTo>
                  <a:pt x="169925" y="0"/>
                </a:moveTo>
                <a:lnTo>
                  <a:pt x="0" y="111887"/>
                </a:lnTo>
                <a:lnTo>
                  <a:pt x="0" y="161544"/>
                </a:lnTo>
                <a:lnTo>
                  <a:pt x="169925" y="49657"/>
                </a:lnTo>
                <a:lnTo>
                  <a:pt x="245341" y="49657"/>
                </a:lnTo>
                <a:lnTo>
                  <a:pt x="169925" y="0"/>
                </a:lnTo>
                <a:close/>
              </a:path>
              <a:path w="340360" h="161925">
                <a:moveTo>
                  <a:pt x="245341" y="49657"/>
                </a:moveTo>
                <a:lnTo>
                  <a:pt x="169925" y="49657"/>
                </a:lnTo>
                <a:lnTo>
                  <a:pt x="339851" y="161544"/>
                </a:lnTo>
                <a:lnTo>
                  <a:pt x="339851" y="111887"/>
                </a:lnTo>
                <a:lnTo>
                  <a:pt x="245341" y="4965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Rounded Rectangle 131">
            <a:extLst>
              <a:ext uri="{FF2B5EF4-FFF2-40B4-BE49-F238E27FC236}">
                <a16:creationId xmlns="" xmlns:a16="http://schemas.microsoft.com/office/drawing/2014/main" id="{45A4C230-BE15-4BAD-BE3F-DA36248304F2}"/>
              </a:ext>
            </a:extLst>
          </p:cNvPr>
          <p:cNvSpPr/>
          <p:nvPr/>
        </p:nvSpPr>
        <p:spPr bwMode="gray">
          <a:xfrm>
            <a:off x="3613820" y="5839368"/>
            <a:ext cx="984051" cy="26068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sz="1200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OA</a:t>
            </a:r>
            <a:endParaRPr lang="en-US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98" name="AutoShape 164">
            <a:extLst>
              <a:ext uri="{FF2B5EF4-FFF2-40B4-BE49-F238E27FC236}">
                <a16:creationId xmlns="" xmlns:a16="http://schemas.microsoft.com/office/drawing/2014/main" id="{6B19333B-B9E4-4AC6-A1B4-48004F905022}"/>
              </a:ext>
            </a:extLst>
          </p:cNvPr>
          <p:cNvSpPr>
            <a:spLocks noChangeAspect="1" noChangeArrowheads="1"/>
          </p:cNvSpPr>
          <p:nvPr/>
        </p:nvSpPr>
        <p:spPr bwMode="gray">
          <a:xfrm>
            <a:off x="3620359" y="5508724"/>
            <a:ext cx="6241265" cy="269444"/>
          </a:xfrm>
          <a:prstGeom prst="roundRect">
            <a:avLst>
              <a:gd name="adj" fmla="val 10880"/>
            </a:avLst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sz="1200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IT</a:t>
            </a:r>
            <a:r>
              <a:rPr lang="zh-CN" altLang="en-US" sz="1200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基础平台</a:t>
            </a:r>
            <a:endParaRPr lang="en-US" altLang="zh-CN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99" name="Rounded Rectangle 144">
            <a:extLst>
              <a:ext uri="{FF2B5EF4-FFF2-40B4-BE49-F238E27FC236}">
                <a16:creationId xmlns="" xmlns:a16="http://schemas.microsoft.com/office/drawing/2014/main" id="{DD116385-E6D3-4555-BAC5-B715D5E901A3}"/>
              </a:ext>
            </a:extLst>
          </p:cNvPr>
          <p:cNvSpPr/>
          <p:nvPr/>
        </p:nvSpPr>
        <p:spPr bwMode="gray">
          <a:xfrm>
            <a:off x="6765280" y="5839368"/>
            <a:ext cx="984051" cy="26068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权限管理</a:t>
            </a:r>
            <a:endParaRPr lang="en-US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0" name="Rounded Rectangle 145">
            <a:extLst>
              <a:ext uri="{FF2B5EF4-FFF2-40B4-BE49-F238E27FC236}">
                <a16:creationId xmlns="" xmlns:a16="http://schemas.microsoft.com/office/drawing/2014/main" id="{E99A6A17-B661-47BD-B6BB-CA8EF34EAFFB}"/>
              </a:ext>
            </a:extLst>
          </p:cNvPr>
          <p:cNvSpPr/>
          <p:nvPr/>
        </p:nvSpPr>
        <p:spPr bwMode="gray">
          <a:xfrm>
            <a:off x="7811492" y="5839368"/>
            <a:ext cx="984051" cy="26068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系统管理</a:t>
            </a:r>
            <a:endParaRPr lang="en-US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3" name="Rounded Rectangle 131">
            <a:extLst>
              <a:ext uri="{FF2B5EF4-FFF2-40B4-BE49-F238E27FC236}">
                <a16:creationId xmlns="" xmlns:a16="http://schemas.microsoft.com/office/drawing/2014/main" id="{10FF3C1A-4F45-418B-8568-605DB30A4B4C}"/>
              </a:ext>
            </a:extLst>
          </p:cNvPr>
          <p:cNvSpPr/>
          <p:nvPr/>
        </p:nvSpPr>
        <p:spPr bwMode="gray">
          <a:xfrm>
            <a:off x="8877573" y="5839368"/>
            <a:ext cx="984051" cy="26068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200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开发环境</a:t>
            </a:r>
            <a:endParaRPr lang="en-US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30" name="Rounded Rectangle 131">
            <a:extLst>
              <a:ext uri="{FF2B5EF4-FFF2-40B4-BE49-F238E27FC236}">
                <a16:creationId xmlns="" xmlns:a16="http://schemas.microsoft.com/office/drawing/2014/main" id="{45A4C230-BE15-4BAD-BE3F-DA36248304F2}"/>
              </a:ext>
            </a:extLst>
          </p:cNvPr>
          <p:cNvSpPr/>
          <p:nvPr/>
        </p:nvSpPr>
        <p:spPr bwMode="gray">
          <a:xfrm>
            <a:off x="4655840" y="5839368"/>
            <a:ext cx="984051" cy="26068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sz="1200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WMS</a:t>
            </a:r>
            <a:endParaRPr lang="en-US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32" name="Rounded Rectangle 131">
            <a:extLst>
              <a:ext uri="{FF2B5EF4-FFF2-40B4-BE49-F238E27FC236}">
                <a16:creationId xmlns="" xmlns:a16="http://schemas.microsoft.com/office/drawing/2014/main" id="{45A4C230-BE15-4BAD-BE3F-DA36248304F2}"/>
              </a:ext>
            </a:extLst>
          </p:cNvPr>
          <p:cNvSpPr/>
          <p:nvPr/>
        </p:nvSpPr>
        <p:spPr bwMode="gray">
          <a:xfrm>
            <a:off x="5719731" y="5839368"/>
            <a:ext cx="984051" cy="26068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200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EHR</a:t>
            </a:r>
            <a:endParaRPr lang="en-US" sz="12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73" name="object 15"/>
          <p:cNvSpPr/>
          <p:nvPr/>
        </p:nvSpPr>
        <p:spPr>
          <a:xfrm>
            <a:off x="5706596" y="2962083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EEB500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Quality Management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质量管理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69" name="object 15"/>
          <p:cNvSpPr/>
          <p:nvPr/>
        </p:nvSpPr>
        <p:spPr>
          <a:xfrm>
            <a:off x="1989828" y="1896627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S</a:t>
            </a:r>
            <a:r>
              <a:rPr lang="en-US" altLang="zh-CN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ales &amp; Distribution</a:t>
            </a:r>
            <a:endParaRPr lang="en-US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销售与分销</a:t>
            </a:r>
            <a:endParaRPr lang="en-US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1" name="object 15"/>
          <p:cNvSpPr/>
          <p:nvPr/>
        </p:nvSpPr>
        <p:spPr>
          <a:xfrm>
            <a:off x="1989828" y="4114211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Material Management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物料管理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0" name="object 15"/>
          <p:cNvSpPr/>
          <p:nvPr/>
        </p:nvSpPr>
        <p:spPr>
          <a:xfrm>
            <a:off x="9451012" y="1896627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Production Planning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生产计划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2" name="object 15"/>
          <p:cNvSpPr/>
          <p:nvPr/>
        </p:nvSpPr>
        <p:spPr>
          <a:xfrm>
            <a:off x="9419262" y="4114211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Finance Controlling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财务成本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4333888" y="1147972"/>
            <a:ext cx="4742687" cy="912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/>
          <p:cNvSpPr/>
          <p:nvPr/>
        </p:nvSpPr>
        <p:spPr>
          <a:xfrm>
            <a:off x="9451012" y="3068960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Plant Maintenance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设备维护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9" y="874812"/>
            <a:ext cx="5988607" cy="177475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检验计划示例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 b="9204"/>
          <a:stretch/>
        </p:blipFill>
        <p:spPr bwMode="auto">
          <a:xfrm>
            <a:off x="4400408" y="4354140"/>
            <a:ext cx="7672256" cy="211172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肘形连接符 12"/>
          <p:cNvCxnSpPr>
            <a:endCxn id="1028" idx="1"/>
          </p:cNvCxnSpPr>
          <p:nvPr/>
        </p:nvCxnSpPr>
        <p:spPr>
          <a:xfrm rot="16200000" flipH="1">
            <a:off x="837675" y="2608143"/>
            <a:ext cx="1269117" cy="606574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>
            <a:off x="928874" y="2492896"/>
            <a:ext cx="3443433" cy="2902990"/>
          </a:xfrm>
          <a:prstGeom prst="bentConnector3">
            <a:avLst>
              <a:gd name="adj1" fmla="val -159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863411" y="862958"/>
            <a:ext cx="455057" cy="455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475" y="1340768"/>
            <a:ext cx="3273149" cy="270246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8426775" y="866961"/>
            <a:ext cx="23762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检验计划抬头</a:t>
            </a:r>
            <a:r>
              <a:rPr lang="en-US" altLang="zh-CN" sz="1200" b="1" dirty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–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关键内容：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物料、工厂、用途、状态等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4274" y="4725144"/>
            <a:ext cx="323935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检验特性</a:t>
            </a:r>
            <a:r>
              <a:rPr lang="en-US" altLang="zh-CN" sz="1200" b="1" dirty="0" smtClean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–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关键内容：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检验特性、采样过程、动态检验规则、检验方法等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99856" y="881740"/>
            <a:ext cx="455057" cy="455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73817" y="4618526"/>
            <a:ext cx="455057" cy="4550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08706" y="866403"/>
            <a:ext cx="24481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检验计划工序概览</a:t>
            </a:r>
            <a:r>
              <a:rPr lang="en-US" altLang="zh-CN" sz="1200" b="1" dirty="0" smtClean="0"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–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关键内容：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工作中心、控制码、描述等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"/>
          <a:stretch/>
        </p:blipFill>
        <p:spPr bwMode="auto">
          <a:xfrm>
            <a:off x="1775520" y="2844674"/>
            <a:ext cx="6341346" cy="140263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圆角矩形 16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03" y="3061813"/>
            <a:ext cx="1259323" cy="81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Spalte_lks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任意多边形 92"/>
          <p:cNvSpPr/>
          <p:nvPr/>
        </p:nvSpPr>
        <p:spPr>
          <a:xfrm>
            <a:off x="1301379" y="4545810"/>
            <a:ext cx="6299975" cy="1639090"/>
          </a:xfrm>
          <a:custGeom>
            <a:avLst/>
            <a:gdLst>
              <a:gd name="connsiteX0" fmla="*/ 0 w 6311900"/>
              <a:gd name="connsiteY0" fmla="*/ 1639090 h 1639090"/>
              <a:gd name="connsiteX1" fmla="*/ 1917700 w 6311900"/>
              <a:gd name="connsiteY1" fmla="*/ 1219990 h 1639090"/>
              <a:gd name="connsiteX2" fmla="*/ 3175000 w 6311900"/>
              <a:gd name="connsiteY2" fmla="*/ 597690 h 1639090"/>
              <a:gd name="connsiteX3" fmla="*/ 3822700 w 6311900"/>
              <a:gd name="connsiteY3" fmla="*/ 254790 h 1639090"/>
              <a:gd name="connsiteX4" fmla="*/ 4622800 w 6311900"/>
              <a:gd name="connsiteY4" fmla="*/ 790 h 1639090"/>
              <a:gd name="connsiteX5" fmla="*/ 5397500 w 6311900"/>
              <a:gd name="connsiteY5" fmla="*/ 191290 h 1639090"/>
              <a:gd name="connsiteX6" fmla="*/ 6108700 w 6311900"/>
              <a:gd name="connsiteY6" fmla="*/ 623090 h 1639090"/>
              <a:gd name="connsiteX7" fmla="*/ 6311900 w 6311900"/>
              <a:gd name="connsiteY7" fmla="*/ 838990 h 163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900" h="1639090">
                <a:moveTo>
                  <a:pt x="0" y="1639090"/>
                </a:moveTo>
                <a:cubicBezTo>
                  <a:pt x="694266" y="1516323"/>
                  <a:pt x="1388533" y="1393557"/>
                  <a:pt x="1917700" y="1219990"/>
                </a:cubicBezTo>
                <a:cubicBezTo>
                  <a:pt x="2446867" y="1046423"/>
                  <a:pt x="2857500" y="758557"/>
                  <a:pt x="3175000" y="597690"/>
                </a:cubicBezTo>
                <a:cubicBezTo>
                  <a:pt x="3492500" y="436823"/>
                  <a:pt x="3581400" y="354273"/>
                  <a:pt x="3822700" y="254790"/>
                </a:cubicBezTo>
                <a:cubicBezTo>
                  <a:pt x="4064000" y="155307"/>
                  <a:pt x="4360333" y="11373"/>
                  <a:pt x="4622800" y="790"/>
                </a:cubicBezTo>
                <a:cubicBezTo>
                  <a:pt x="4885267" y="-9793"/>
                  <a:pt x="5149850" y="87573"/>
                  <a:pt x="5397500" y="191290"/>
                </a:cubicBezTo>
                <a:cubicBezTo>
                  <a:pt x="5645150" y="295007"/>
                  <a:pt x="5956300" y="515140"/>
                  <a:pt x="6108700" y="623090"/>
                </a:cubicBezTo>
                <a:cubicBezTo>
                  <a:pt x="6261100" y="731040"/>
                  <a:pt x="6286500" y="785015"/>
                  <a:pt x="6311900" y="838990"/>
                </a:cubicBezTo>
              </a:path>
            </a:pathLst>
          </a:cu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>
            <a:off x="4897091" y="4394341"/>
            <a:ext cx="280800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6130051" y="4869160"/>
            <a:ext cx="1144489" cy="618980"/>
            <a:chOff x="659891" y="3408142"/>
            <a:chExt cx="1636014" cy="604340"/>
          </a:xfrm>
          <a:solidFill>
            <a:srgbClr val="FFFF9F"/>
          </a:solidFill>
        </p:grpSpPr>
        <p:sp>
          <p:nvSpPr>
            <p:cNvPr id="74" name="折角形 73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200" dirty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5</a:t>
              </a:r>
              <a:endPara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5724388" y="4927522"/>
            <a:ext cx="1172085" cy="618980"/>
            <a:chOff x="884264" y="3408142"/>
            <a:chExt cx="1675461" cy="604340"/>
          </a:xfrm>
          <a:solidFill>
            <a:srgbClr val="FFFF9F"/>
          </a:solidFill>
        </p:grpSpPr>
        <p:sp>
          <p:nvSpPr>
            <p:cNvPr id="70" name="折角形 69"/>
            <p:cNvSpPr/>
            <p:nvPr/>
          </p:nvSpPr>
          <p:spPr>
            <a:xfrm>
              <a:off x="923711" y="3408142"/>
              <a:ext cx="1636014" cy="604340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200" dirty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4</a:t>
              </a:r>
              <a:endPara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椭圆 7"/>
          <p:cNvSpPr/>
          <p:nvPr/>
        </p:nvSpPr>
        <p:spPr>
          <a:xfrm>
            <a:off x="5548739" y="961221"/>
            <a:ext cx="3888432" cy="2226009"/>
          </a:xfrm>
          <a:prstGeom prst="ellipse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109535" y="801886"/>
            <a:ext cx="4910856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质量信息记录</a:t>
            </a:r>
            <a:r>
              <a:rPr lang="en-US" altLang="zh-CN" dirty="0" smtClean="0"/>
              <a:t>-</a:t>
            </a:r>
            <a:r>
              <a:rPr lang="zh-CN" altLang="en-US" dirty="0" smtClean="0"/>
              <a:t>采购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271464" y="1700808"/>
            <a:ext cx="3600400" cy="469230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定义物料与供应商的控制</a:t>
            </a:r>
            <a:r>
              <a:rPr lang="zh-CN" altLang="en-US" sz="1400" dirty="0" smtClean="0"/>
              <a:t>关系</a:t>
            </a:r>
            <a:endParaRPr lang="zh-CN" altLang="en-US" sz="1400" dirty="0"/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577992" y="908720"/>
            <a:ext cx="2251039" cy="720080"/>
          </a:xfrm>
          <a:prstGeom prst="homePlate">
            <a:avLst>
              <a:gd name="adj" fmla="val 8009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质量信息记录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443" y="908720"/>
            <a:ext cx="1014222" cy="112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5" y="92681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51435" y="2017298"/>
            <a:ext cx="115823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物料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59177" y="2017298"/>
            <a:ext cx="115823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供应商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60296" y="3066596"/>
            <a:ext cx="3168352" cy="781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限定采购量，限定采购期限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供应关系的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质量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状态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管控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296692" y="6302275"/>
            <a:ext cx="675122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952876" y="3043920"/>
            <a:ext cx="0" cy="324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897092" y="3043920"/>
            <a:ext cx="0" cy="324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605667" y="3043920"/>
            <a:ext cx="0" cy="324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695314" y="5247159"/>
            <a:ext cx="94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采购批量</a:t>
            </a:r>
            <a:endParaRPr lang="zh-CN" altLang="en-US" sz="1400" b="1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364340" y="4924937"/>
            <a:ext cx="1430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质量标准 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0101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21628" y="4577266"/>
            <a:ext cx="144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质量标准 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0102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30882" y="4057327"/>
            <a:ext cx="1398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质量标准 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01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96" name="右弧形箭头 95"/>
          <p:cNvSpPr/>
          <p:nvPr/>
        </p:nvSpPr>
        <p:spPr>
          <a:xfrm rot="1521528">
            <a:off x="8894981" y="3943294"/>
            <a:ext cx="1293989" cy="1910936"/>
          </a:xfrm>
          <a:custGeom>
            <a:avLst/>
            <a:gdLst>
              <a:gd name="connsiteX0" fmla="*/ 0 w 1254855"/>
              <a:gd name="connsiteY0" fmla="*/ 1931296 h 2245010"/>
              <a:gd name="connsiteX1" fmla="*/ 726599 w 1254855"/>
              <a:gd name="connsiteY1" fmla="*/ 1453719 h 2245010"/>
              <a:gd name="connsiteX2" fmla="*/ 726599 w 1254855"/>
              <a:gd name="connsiteY2" fmla="*/ 1610575 h 2245010"/>
              <a:gd name="connsiteX3" fmla="*/ 1235088 w 1254855"/>
              <a:gd name="connsiteY3" fmla="*/ 1044076 h 2245010"/>
              <a:gd name="connsiteX4" fmla="*/ 726599 w 1254855"/>
              <a:gd name="connsiteY4" fmla="*/ 1924289 h 2245010"/>
              <a:gd name="connsiteX5" fmla="*/ 726599 w 1254855"/>
              <a:gd name="connsiteY5" fmla="*/ 2081146 h 2245010"/>
              <a:gd name="connsiteX6" fmla="*/ 0 w 1254855"/>
              <a:gd name="connsiteY6" fmla="*/ 1931296 h 2245010"/>
              <a:gd name="connsiteX0" fmla="*/ 1254855 w 1254855"/>
              <a:gd name="connsiteY0" fmla="*/ 1200933 h 2245010"/>
              <a:gd name="connsiteX1" fmla="*/ 0 w 1254855"/>
              <a:gd name="connsiteY1" fmla="*/ 313713 h 2245010"/>
              <a:gd name="connsiteX2" fmla="*/ 0 w 1254855"/>
              <a:gd name="connsiteY2" fmla="*/ 0 h 2245010"/>
              <a:gd name="connsiteX3" fmla="*/ 1254855 w 1254855"/>
              <a:gd name="connsiteY3" fmla="*/ 887220 h 2245010"/>
              <a:gd name="connsiteX4" fmla="*/ 1254855 w 1254855"/>
              <a:gd name="connsiteY4" fmla="*/ 1200933 h 2245010"/>
              <a:gd name="connsiteX0" fmla="*/ 1254855 w 1254855"/>
              <a:gd name="connsiteY0" fmla="*/ 1200933 h 2245010"/>
              <a:gd name="connsiteX1" fmla="*/ 0 w 1254855"/>
              <a:gd name="connsiteY1" fmla="*/ 313713 h 2245010"/>
              <a:gd name="connsiteX2" fmla="*/ 0 w 1254855"/>
              <a:gd name="connsiteY2" fmla="*/ 0 h 2245010"/>
              <a:gd name="connsiteX3" fmla="*/ 1254855 w 1254855"/>
              <a:gd name="connsiteY3" fmla="*/ 887220 h 2245010"/>
              <a:gd name="connsiteX4" fmla="*/ 1254855 w 1254855"/>
              <a:gd name="connsiteY4" fmla="*/ 1200933 h 2245010"/>
              <a:gd name="connsiteX5" fmla="*/ 726599 w 1254855"/>
              <a:gd name="connsiteY5" fmla="*/ 1924289 h 2245010"/>
              <a:gd name="connsiteX6" fmla="*/ 726599 w 1254855"/>
              <a:gd name="connsiteY6" fmla="*/ 2081146 h 2245010"/>
              <a:gd name="connsiteX7" fmla="*/ 0 w 1254855"/>
              <a:gd name="connsiteY7" fmla="*/ 1931296 h 2245010"/>
              <a:gd name="connsiteX8" fmla="*/ 726599 w 1254855"/>
              <a:gd name="connsiteY8" fmla="*/ 1453719 h 2245010"/>
              <a:gd name="connsiteX9" fmla="*/ 726599 w 1254855"/>
              <a:gd name="connsiteY9" fmla="*/ 1610575 h 2245010"/>
              <a:gd name="connsiteX10" fmla="*/ 1235088 w 1254855"/>
              <a:gd name="connsiteY10" fmla="*/ 1044076 h 2245010"/>
              <a:gd name="connsiteX0" fmla="*/ 0 w 1254896"/>
              <a:gd name="connsiteY0" fmla="*/ 1931296 h 2081146"/>
              <a:gd name="connsiteX1" fmla="*/ 726599 w 1254896"/>
              <a:gd name="connsiteY1" fmla="*/ 1453719 h 2081146"/>
              <a:gd name="connsiteX2" fmla="*/ 726599 w 1254896"/>
              <a:gd name="connsiteY2" fmla="*/ 1610575 h 2081146"/>
              <a:gd name="connsiteX3" fmla="*/ 1235088 w 1254896"/>
              <a:gd name="connsiteY3" fmla="*/ 1044076 h 2081146"/>
              <a:gd name="connsiteX4" fmla="*/ 726599 w 1254896"/>
              <a:gd name="connsiteY4" fmla="*/ 1924289 h 2081146"/>
              <a:gd name="connsiteX5" fmla="*/ 726599 w 1254896"/>
              <a:gd name="connsiteY5" fmla="*/ 2081146 h 2081146"/>
              <a:gd name="connsiteX6" fmla="*/ 0 w 1254896"/>
              <a:gd name="connsiteY6" fmla="*/ 1931296 h 2081146"/>
              <a:gd name="connsiteX0" fmla="*/ 1254855 w 1254896"/>
              <a:gd name="connsiteY0" fmla="*/ 1200933 h 2081146"/>
              <a:gd name="connsiteX1" fmla="*/ 0 w 1254896"/>
              <a:gd name="connsiteY1" fmla="*/ 313713 h 2081146"/>
              <a:gd name="connsiteX2" fmla="*/ 0 w 1254896"/>
              <a:gd name="connsiteY2" fmla="*/ 0 h 2081146"/>
              <a:gd name="connsiteX3" fmla="*/ 1254855 w 1254896"/>
              <a:gd name="connsiteY3" fmla="*/ 887220 h 2081146"/>
              <a:gd name="connsiteX4" fmla="*/ 1254855 w 1254896"/>
              <a:gd name="connsiteY4" fmla="*/ 1200933 h 2081146"/>
              <a:gd name="connsiteX0" fmla="*/ 1254855 w 1254896"/>
              <a:gd name="connsiteY0" fmla="*/ 1200933 h 2081146"/>
              <a:gd name="connsiteX1" fmla="*/ 22893 w 1254896"/>
              <a:gd name="connsiteY1" fmla="*/ 35832 h 2081146"/>
              <a:gd name="connsiteX2" fmla="*/ 0 w 1254896"/>
              <a:gd name="connsiteY2" fmla="*/ 0 h 2081146"/>
              <a:gd name="connsiteX3" fmla="*/ 1254855 w 1254896"/>
              <a:gd name="connsiteY3" fmla="*/ 887220 h 2081146"/>
              <a:gd name="connsiteX4" fmla="*/ 1254855 w 1254896"/>
              <a:gd name="connsiteY4" fmla="*/ 1200933 h 2081146"/>
              <a:gd name="connsiteX5" fmla="*/ 726599 w 1254896"/>
              <a:gd name="connsiteY5" fmla="*/ 1924289 h 2081146"/>
              <a:gd name="connsiteX6" fmla="*/ 726599 w 1254896"/>
              <a:gd name="connsiteY6" fmla="*/ 2081146 h 2081146"/>
              <a:gd name="connsiteX7" fmla="*/ 0 w 1254896"/>
              <a:gd name="connsiteY7" fmla="*/ 1931296 h 2081146"/>
              <a:gd name="connsiteX8" fmla="*/ 726599 w 1254896"/>
              <a:gd name="connsiteY8" fmla="*/ 1453719 h 2081146"/>
              <a:gd name="connsiteX9" fmla="*/ 726599 w 1254896"/>
              <a:gd name="connsiteY9" fmla="*/ 1610575 h 2081146"/>
              <a:gd name="connsiteX10" fmla="*/ 1235088 w 1254896"/>
              <a:gd name="connsiteY10" fmla="*/ 1044076 h 2081146"/>
              <a:gd name="connsiteX0" fmla="*/ 45366 w 1300262"/>
              <a:gd name="connsiteY0" fmla="*/ 1931296 h 2081146"/>
              <a:gd name="connsiteX1" fmla="*/ 771965 w 1300262"/>
              <a:gd name="connsiteY1" fmla="*/ 1453719 h 2081146"/>
              <a:gd name="connsiteX2" fmla="*/ 771965 w 1300262"/>
              <a:gd name="connsiteY2" fmla="*/ 1610575 h 2081146"/>
              <a:gd name="connsiteX3" fmla="*/ 1280454 w 1300262"/>
              <a:gd name="connsiteY3" fmla="*/ 1044076 h 2081146"/>
              <a:gd name="connsiteX4" fmla="*/ 771965 w 1300262"/>
              <a:gd name="connsiteY4" fmla="*/ 1924289 h 2081146"/>
              <a:gd name="connsiteX5" fmla="*/ 771965 w 1300262"/>
              <a:gd name="connsiteY5" fmla="*/ 2081146 h 2081146"/>
              <a:gd name="connsiteX6" fmla="*/ 45366 w 1300262"/>
              <a:gd name="connsiteY6" fmla="*/ 1931296 h 2081146"/>
              <a:gd name="connsiteX0" fmla="*/ 1300221 w 1300262"/>
              <a:gd name="connsiteY0" fmla="*/ 1200933 h 2081146"/>
              <a:gd name="connsiteX1" fmla="*/ 0 w 1300262"/>
              <a:gd name="connsiteY1" fmla="*/ 40076 h 2081146"/>
              <a:gd name="connsiteX2" fmla="*/ 45366 w 1300262"/>
              <a:gd name="connsiteY2" fmla="*/ 0 h 2081146"/>
              <a:gd name="connsiteX3" fmla="*/ 1300221 w 1300262"/>
              <a:gd name="connsiteY3" fmla="*/ 887220 h 2081146"/>
              <a:gd name="connsiteX4" fmla="*/ 1300221 w 1300262"/>
              <a:gd name="connsiteY4" fmla="*/ 1200933 h 2081146"/>
              <a:gd name="connsiteX0" fmla="*/ 1300221 w 1300262"/>
              <a:gd name="connsiteY0" fmla="*/ 1200933 h 2081146"/>
              <a:gd name="connsiteX1" fmla="*/ 68259 w 1300262"/>
              <a:gd name="connsiteY1" fmla="*/ 35832 h 2081146"/>
              <a:gd name="connsiteX2" fmla="*/ 45366 w 1300262"/>
              <a:gd name="connsiteY2" fmla="*/ 0 h 2081146"/>
              <a:gd name="connsiteX3" fmla="*/ 1300221 w 1300262"/>
              <a:gd name="connsiteY3" fmla="*/ 887220 h 2081146"/>
              <a:gd name="connsiteX4" fmla="*/ 1300221 w 1300262"/>
              <a:gd name="connsiteY4" fmla="*/ 1200933 h 2081146"/>
              <a:gd name="connsiteX5" fmla="*/ 771965 w 1300262"/>
              <a:gd name="connsiteY5" fmla="*/ 1924289 h 2081146"/>
              <a:gd name="connsiteX6" fmla="*/ 771965 w 1300262"/>
              <a:gd name="connsiteY6" fmla="*/ 2081146 h 2081146"/>
              <a:gd name="connsiteX7" fmla="*/ 45366 w 1300262"/>
              <a:gd name="connsiteY7" fmla="*/ 1931296 h 2081146"/>
              <a:gd name="connsiteX8" fmla="*/ 771965 w 1300262"/>
              <a:gd name="connsiteY8" fmla="*/ 1453719 h 2081146"/>
              <a:gd name="connsiteX9" fmla="*/ 771965 w 1300262"/>
              <a:gd name="connsiteY9" fmla="*/ 1610575 h 2081146"/>
              <a:gd name="connsiteX10" fmla="*/ 1280454 w 1300262"/>
              <a:gd name="connsiteY10" fmla="*/ 1044076 h 2081146"/>
              <a:gd name="connsiteX0" fmla="*/ 45366 w 1474816"/>
              <a:gd name="connsiteY0" fmla="*/ 1931296 h 2081146"/>
              <a:gd name="connsiteX1" fmla="*/ 771965 w 1474816"/>
              <a:gd name="connsiteY1" fmla="*/ 1453719 h 2081146"/>
              <a:gd name="connsiteX2" fmla="*/ 771965 w 1474816"/>
              <a:gd name="connsiteY2" fmla="*/ 1610575 h 2081146"/>
              <a:gd name="connsiteX3" fmla="*/ 1280454 w 1474816"/>
              <a:gd name="connsiteY3" fmla="*/ 1044076 h 2081146"/>
              <a:gd name="connsiteX4" fmla="*/ 771965 w 1474816"/>
              <a:gd name="connsiteY4" fmla="*/ 1924289 h 2081146"/>
              <a:gd name="connsiteX5" fmla="*/ 771965 w 1474816"/>
              <a:gd name="connsiteY5" fmla="*/ 2081146 h 2081146"/>
              <a:gd name="connsiteX6" fmla="*/ 45366 w 1474816"/>
              <a:gd name="connsiteY6" fmla="*/ 1931296 h 2081146"/>
              <a:gd name="connsiteX0" fmla="*/ 1300221 w 1474816"/>
              <a:gd name="connsiteY0" fmla="*/ 1200933 h 2081146"/>
              <a:gd name="connsiteX1" fmla="*/ 0 w 1474816"/>
              <a:gd name="connsiteY1" fmla="*/ 40076 h 2081146"/>
              <a:gd name="connsiteX2" fmla="*/ 45366 w 1474816"/>
              <a:gd name="connsiteY2" fmla="*/ 0 h 2081146"/>
              <a:gd name="connsiteX3" fmla="*/ 1300221 w 1474816"/>
              <a:gd name="connsiteY3" fmla="*/ 887220 h 2081146"/>
              <a:gd name="connsiteX4" fmla="*/ 1300221 w 1474816"/>
              <a:gd name="connsiteY4" fmla="*/ 1200933 h 2081146"/>
              <a:gd name="connsiteX0" fmla="*/ 1300221 w 1474816"/>
              <a:gd name="connsiteY0" fmla="*/ 1200933 h 2081146"/>
              <a:gd name="connsiteX1" fmla="*/ 68259 w 1474816"/>
              <a:gd name="connsiteY1" fmla="*/ 35832 h 2081146"/>
              <a:gd name="connsiteX2" fmla="*/ 45366 w 1474816"/>
              <a:gd name="connsiteY2" fmla="*/ 0 h 2081146"/>
              <a:gd name="connsiteX3" fmla="*/ 1474816 w 1474816"/>
              <a:gd name="connsiteY3" fmla="*/ 959067 h 2081146"/>
              <a:gd name="connsiteX4" fmla="*/ 1300221 w 1474816"/>
              <a:gd name="connsiteY4" fmla="*/ 1200933 h 2081146"/>
              <a:gd name="connsiteX5" fmla="*/ 771965 w 1474816"/>
              <a:gd name="connsiteY5" fmla="*/ 1924289 h 2081146"/>
              <a:gd name="connsiteX6" fmla="*/ 771965 w 1474816"/>
              <a:gd name="connsiteY6" fmla="*/ 2081146 h 2081146"/>
              <a:gd name="connsiteX7" fmla="*/ 45366 w 1474816"/>
              <a:gd name="connsiteY7" fmla="*/ 1931296 h 2081146"/>
              <a:gd name="connsiteX8" fmla="*/ 771965 w 1474816"/>
              <a:gd name="connsiteY8" fmla="*/ 1453719 h 2081146"/>
              <a:gd name="connsiteX9" fmla="*/ 771965 w 1474816"/>
              <a:gd name="connsiteY9" fmla="*/ 1610575 h 2081146"/>
              <a:gd name="connsiteX10" fmla="*/ 1280454 w 1474816"/>
              <a:gd name="connsiteY10" fmla="*/ 1044076 h 2081146"/>
              <a:gd name="connsiteX0" fmla="*/ 45366 w 1474816"/>
              <a:gd name="connsiteY0" fmla="*/ 1931296 h 2081146"/>
              <a:gd name="connsiteX1" fmla="*/ 771965 w 1474816"/>
              <a:gd name="connsiteY1" fmla="*/ 1453719 h 2081146"/>
              <a:gd name="connsiteX2" fmla="*/ 771965 w 1474816"/>
              <a:gd name="connsiteY2" fmla="*/ 1610575 h 2081146"/>
              <a:gd name="connsiteX3" fmla="*/ 1280454 w 1474816"/>
              <a:gd name="connsiteY3" fmla="*/ 1044076 h 2081146"/>
              <a:gd name="connsiteX4" fmla="*/ 771965 w 1474816"/>
              <a:gd name="connsiteY4" fmla="*/ 1924289 h 2081146"/>
              <a:gd name="connsiteX5" fmla="*/ 771965 w 1474816"/>
              <a:gd name="connsiteY5" fmla="*/ 2081146 h 2081146"/>
              <a:gd name="connsiteX6" fmla="*/ 45366 w 1474816"/>
              <a:gd name="connsiteY6" fmla="*/ 1931296 h 2081146"/>
              <a:gd name="connsiteX0" fmla="*/ 1300221 w 1474816"/>
              <a:gd name="connsiteY0" fmla="*/ 1200933 h 2081146"/>
              <a:gd name="connsiteX1" fmla="*/ 0 w 1474816"/>
              <a:gd name="connsiteY1" fmla="*/ 40076 h 2081146"/>
              <a:gd name="connsiteX2" fmla="*/ 45366 w 1474816"/>
              <a:gd name="connsiteY2" fmla="*/ 0 h 2081146"/>
              <a:gd name="connsiteX3" fmla="*/ 1300221 w 1474816"/>
              <a:gd name="connsiteY3" fmla="*/ 887220 h 2081146"/>
              <a:gd name="connsiteX4" fmla="*/ 1300221 w 1474816"/>
              <a:gd name="connsiteY4" fmla="*/ 1200933 h 2081146"/>
              <a:gd name="connsiteX0" fmla="*/ 1300221 w 1474816"/>
              <a:gd name="connsiteY0" fmla="*/ 1200933 h 2081146"/>
              <a:gd name="connsiteX1" fmla="*/ 68259 w 1474816"/>
              <a:gd name="connsiteY1" fmla="*/ 35832 h 2081146"/>
              <a:gd name="connsiteX2" fmla="*/ 45366 w 1474816"/>
              <a:gd name="connsiteY2" fmla="*/ 0 h 2081146"/>
              <a:gd name="connsiteX3" fmla="*/ 1474816 w 1474816"/>
              <a:gd name="connsiteY3" fmla="*/ 959067 h 2081146"/>
              <a:gd name="connsiteX4" fmla="*/ 1471229 w 1474816"/>
              <a:gd name="connsiteY4" fmla="*/ 1443130 h 2081146"/>
              <a:gd name="connsiteX5" fmla="*/ 771965 w 1474816"/>
              <a:gd name="connsiteY5" fmla="*/ 1924289 h 2081146"/>
              <a:gd name="connsiteX6" fmla="*/ 771965 w 1474816"/>
              <a:gd name="connsiteY6" fmla="*/ 2081146 h 2081146"/>
              <a:gd name="connsiteX7" fmla="*/ 45366 w 1474816"/>
              <a:gd name="connsiteY7" fmla="*/ 1931296 h 2081146"/>
              <a:gd name="connsiteX8" fmla="*/ 771965 w 1474816"/>
              <a:gd name="connsiteY8" fmla="*/ 1453719 h 2081146"/>
              <a:gd name="connsiteX9" fmla="*/ 771965 w 1474816"/>
              <a:gd name="connsiteY9" fmla="*/ 1610575 h 2081146"/>
              <a:gd name="connsiteX10" fmla="*/ 1280454 w 1474816"/>
              <a:gd name="connsiteY10" fmla="*/ 1044076 h 2081146"/>
              <a:gd name="connsiteX0" fmla="*/ 45366 w 1484498"/>
              <a:gd name="connsiteY0" fmla="*/ 1931296 h 2081146"/>
              <a:gd name="connsiteX1" fmla="*/ 771965 w 1484498"/>
              <a:gd name="connsiteY1" fmla="*/ 1453719 h 2081146"/>
              <a:gd name="connsiteX2" fmla="*/ 771965 w 1484498"/>
              <a:gd name="connsiteY2" fmla="*/ 1610575 h 2081146"/>
              <a:gd name="connsiteX3" fmla="*/ 1280454 w 1484498"/>
              <a:gd name="connsiteY3" fmla="*/ 1044076 h 2081146"/>
              <a:gd name="connsiteX4" fmla="*/ 771965 w 1484498"/>
              <a:gd name="connsiteY4" fmla="*/ 1924289 h 2081146"/>
              <a:gd name="connsiteX5" fmla="*/ 771965 w 1484498"/>
              <a:gd name="connsiteY5" fmla="*/ 2081146 h 2081146"/>
              <a:gd name="connsiteX6" fmla="*/ 45366 w 1484498"/>
              <a:gd name="connsiteY6" fmla="*/ 1931296 h 2081146"/>
              <a:gd name="connsiteX0" fmla="*/ 1300221 w 1484498"/>
              <a:gd name="connsiteY0" fmla="*/ 1200933 h 2081146"/>
              <a:gd name="connsiteX1" fmla="*/ 0 w 1484498"/>
              <a:gd name="connsiteY1" fmla="*/ 40076 h 2081146"/>
              <a:gd name="connsiteX2" fmla="*/ 45366 w 1484498"/>
              <a:gd name="connsiteY2" fmla="*/ 0 h 2081146"/>
              <a:gd name="connsiteX3" fmla="*/ 1300221 w 1484498"/>
              <a:gd name="connsiteY3" fmla="*/ 887220 h 2081146"/>
              <a:gd name="connsiteX4" fmla="*/ 1300221 w 1484498"/>
              <a:gd name="connsiteY4" fmla="*/ 1200933 h 2081146"/>
              <a:gd name="connsiteX0" fmla="*/ 1484498 w 1484498"/>
              <a:gd name="connsiteY0" fmla="*/ 1352516 h 2081146"/>
              <a:gd name="connsiteX1" fmla="*/ 68259 w 1484498"/>
              <a:gd name="connsiteY1" fmla="*/ 35832 h 2081146"/>
              <a:gd name="connsiteX2" fmla="*/ 45366 w 1484498"/>
              <a:gd name="connsiteY2" fmla="*/ 0 h 2081146"/>
              <a:gd name="connsiteX3" fmla="*/ 1474816 w 1484498"/>
              <a:gd name="connsiteY3" fmla="*/ 959067 h 2081146"/>
              <a:gd name="connsiteX4" fmla="*/ 1471229 w 1484498"/>
              <a:gd name="connsiteY4" fmla="*/ 1443130 h 2081146"/>
              <a:gd name="connsiteX5" fmla="*/ 771965 w 1484498"/>
              <a:gd name="connsiteY5" fmla="*/ 1924289 h 2081146"/>
              <a:gd name="connsiteX6" fmla="*/ 771965 w 1484498"/>
              <a:gd name="connsiteY6" fmla="*/ 2081146 h 2081146"/>
              <a:gd name="connsiteX7" fmla="*/ 45366 w 1484498"/>
              <a:gd name="connsiteY7" fmla="*/ 1931296 h 2081146"/>
              <a:gd name="connsiteX8" fmla="*/ 771965 w 1484498"/>
              <a:gd name="connsiteY8" fmla="*/ 1453719 h 2081146"/>
              <a:gd name="connsiteX9" fmla="*/ 771965 w 1484498"/>
              <a:gd name="connsiteY9" fmla="*/ 1610575 h 2081146"/>
              <a:gd name="connsiteX10" fmla="*/ 1280454 w 1484498"/>
              <a:gd name="connsiteY10" fmla="*/ 1044076 h 2081146"/>
              <a:gd name="connsiteX0" fmla="*/ 45366 w 1560963"/>
              <a:gd name="connsiteY0" fmla="*/ 1931296 h 2081146"/>
              <a:gd name="connsiteX1" fmla="*/ 771965 w 1560963"/>
              <a:gd name="connsiteY1" fmla="*/ 1453719 h 2081146"/>
              <a:gd name="connsiteX2" fmla="*/ 771965 w 1560963"/>
              <a:gd name="connsiteY2" fmla="*/ 1610575 h 2081146"/>
              <a:gd name="connsiteX3" fmla="*/ 1280454 w 1560963"/>
              <a:gd name="connsiteY3" fmla="*/ 1044076 h 2081146"/>
              <a:gd name="connsiteX4" fmla="*/ 771965 w 1560963"/>
              <a:gd name="connsiteY4" fmla="*/ 1924289 h 2081146"/>
              <a:gd name="connsiteX5" fmla="*/ 771965 w 1560963"/>
              <a:gd name="connsiteY5" fmla="*/ 2081146 h 2081146"/>
              <a:gd name="connsiteX6" fmla="*/ 45366 w 1560963"/>
              <a:gd name="connsiteY6" fmla="*/ 1931296 h 2081146"/>
              <a:gd name="connsiteX0" fmla="*/ 1300221 w 1560963"/>
              <a:gd name="connsiteY0" fmla="*/ 1200933 h 2081146"/>
              <a:gd name="connsiteX1" fmla="*/ 0 w 1560963"/>
              <a:gd name="connsiteY1" fmla="*/ 40076 h 2081146"/>
              <a:gd name="connsiteX2" fmla="*/ 45366 w 1560963"/>
              <a:gd name="connsiteY2" fmla="*/ 0 h 2081146"/>
              <a:gd name="connsiteX3" fmla="*/ 1300221 w 1560963"/>
              <a:gd name="connsiteY3" fmla="*/ 887220 h 2081146"/>
              <a:gd name="connsiteX4" fmla="*/ 1300221 w 1560963"/>
              <a:gd name="connsiteY4" fmla="*/ 1200933 h 2081146"/>
              <a:gd name="connsiteX0" fmla="*/ 1484498 w 1560963"/>
              <a:gd name="connsiteY0" fmla="*/ 1352516 h 2081146"/>
              <a:gd name="connsiteX1" fmla="*/ 1454571 w 1560963"/>
              <a:gd name="connsiteY1" fmla="*/ 992750 h 2081146"/>
              <a:gd name="connsiteX2" fmla="*/ 68259 w 1560963"/>
              <a:gd name="connsiteY2" fmla="*/ 35832 h 2081146"/>
              <a:gd name="connsiteX3" fmla="*/ 45366 w 1560963"/>
              <a:gd name="connsiteY3" fmla="*/ 0 h 2081146"/>
              <a:gd name="connsiteX4" fmla="*/ 1474816 w 1560963"/>
              <a:gd name="connsiteY4" fmla="*/ 959067 h 2081146"/>
              <a:gd name="connsiteX5" fmla="*/ 1471229 w 1560963"/>
              <a:gd name="connsiteY5" fmla="*/ 1443130 h 2081146"/>
              <a:gd name="connsiteX6" fmla="*/ 771965 w 1560963"/>
              <a:gd name="connsiteY6" fmla="*/ 1924289 h 2081146"/>
              <a:gd name="connsiteX7" fmla="*/ 771965 w 1560963"/>
              <a:gd name="connsiteY7" fmla="*/ 2081146 h 2081146"/>
              <a:gd name="connsiteX8" fmla="*/ 45366 w 1560963"/>
              <a:gd name="connsiteY8" fmla="*/ 1931296 h 2081146"/>
              <a:gd name="connsiteX9" fmla="*/ 771965 w 1560963"/>
              <a:gd name="connsiteY9" fmla="*/ 1453719 h 2081146"/>
              <a:gd name="connsiteX10" fmla="*/ 771965 w 1560963"/>
              <a:gd name="connsiteY10" fmla="*/ 1610575 h 2081146"/>
              <a:gd name="connsiteX11" fmla="*/ 1280454 w 1560963"/>
              <a:gd name="connsiteY11" fmla="*/ 1044076 h 2081146"/>
              <a:gd name="connsiteX0" fmla="*/ 45366 w 1560963"/>
              <a:gd name="connsiteY0" fmla="*/ 1931296 h 2081146"/>
              <a:gd name="connsiteX1" fmla="*/ 771965 w 1560963"/>
              <a:gd name="connsiteY1" fmla="*/ 1453719 h 2081146"/>
              <a:gd name="connsiteX2" fmla="*/ 771965 w 1560963"/>
              <a:gd name="connsiteY2" fmla="*/ 1610575 h 2081146"/>
              <a:gd name="connsiteX3" fmla="*/ 1280454 w 1560963"/>
              <a:gd name="connsiteY3" fmla="*/ 1044076 h 2081146"/>
              <a:gd name="connsiteX4" fmla="*/ 771965 w 1560963"/>
              <a:gd name="connsiteY4" fmla="*/ 1924289 h 2081146"/>
              <a:gd name="connsiteX5" fmla="*/ 771965 w 1560963"/>
              <a:gd name="connsiteY5" fmla="*/ 2081146 h 2081146"/>
              <a:gd name="connsiteX6" fmla="*/ 45366 w 1560963"/>
              <a:gd name="connsiteY6" fmla="*/ 1931296 h 2081146"/>
              <a:gd name="connsiteX0" fmla="*/ 1300221 w 1560963"/>
              <a:gd name="connsiteY0" fmla="*/ 1200933 h 2081146"/>
              <a:gd name="connsiteX1" fmla="*/ 0 w 1560963"/>
              <a:gd name="connsiteY1" fmla="*/ 40076 h 2081146"/>
              <a:gd name="connsiteX2" fmla="*/ 45366 w 1560963"/>
              <a:gd name="connsiteY2" fmla="*/ 0 h 2081146"/>
              <a:gd name="connsiteX3" fmla="*/ 1300221 w 1560963"/>
              <a:gd name="connsiteY3" fmla="*/ 887220 h 2081146"/>
              <a:gd name="connsiteX4" fmla="*/ 1300221 w 1560963"/>
              <a:gd name="connsiteY4" fmla="*/ 1200933 h 2081146"/>
              <a:gd name="connsiteX0" fmla="*/ 1484498 w 1560963"/>
              <a:gd name="connsiteY0" fmla="*/ 1352516 h 2081146"/>
              <a:gd name="connsiteX1" fmla="*/ 1454571 w 1560963"/>
              <a:gd name="connsiteY1" fmla="*/ 992750 h 2081146"/>
              <a:gd name="connsiteX2" fmla="*/ 68259 w 1560963"/>
              <a:gd name="connsiteY2" fmla="*/ 35832 h 2081146"/>
              <a:gd name="connsiteX3" fmla="*/ 45366 w 1560963"/>
              <a:gd name="connsiteY3" fmla="*/ 0 h 2081146"/>
              <a:gd name="connsiteX4" fmla="*/ 1474816 w 1560963"/>
              <a:gd name="connsiteY4" fmla="*/ 959067 h 2081146"/>
              <a:gd name="connsiteX5" fmla="*/ 1471229 w 1560963"/>
              <a:gd name="connsiteY5" fmla="*/ 1443130 h 2081146"/>
              <a:gd name="connsiteX6" fmla="*/ 771965 w 1560963"/>
              <a:gd name="connsiteY6" fmla="*/ 1924289 h 2081146"/>
              <a:gd name="connsiteX7" fmla="*/ 771965 w 1560963"/>
              <a:gd name="connsiteY7" fmla="*/ 2081146 h 2081146"/>
              <a:gd name="connsiteX8" fmla="*/ 45366 w 1560963"/>
              <a:gd name="connsiteY8" fmla="*/ 1931296 h 2081146"/>
              <a:gd name="connsiteX9" fmla="*/ 771965 w 1560963"/>
              <a:gd name="connsiteY9" fmla="*/ 1453719 h 2081146"/>
              <a:gd name="connsiteX10" fmla="*/ 771965 w 1560963"/>
              <a:gd name="connsiteY10" fmla="*/ 1610575 h 2081146"/>
              <a:gd name="connsiteX11" fmla="*/ 1394857 w 1560963"/>
              <a:gd name="connsiteY11" fmla="*/ 1400516 h 2081146"/>
              <a:gd name="connsiteX12" fmla="*/ 1280454 w 1560963"/>
              <a:gd name="connsiteY12" fmla="*/ 1044076 h 2081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0963" h="2081146" stroke="0" extrusionOk="0">
                <a:moveTo>
                  <a:pt x="45366" y="1931296"/>
                </a:moveTo>
                <a:lnTo>
                  <a:pt x="771965" y="1453719"/>
                </a:lnTo>
                <a:lnTo>
                  <a:pt x="771965" y="1610575"/>
                </a:lnTo>
                <a:cubicBezTo>
                  <a:pt x="1039808" y="1476082"/>
                  <a:pt x="1222373" y="1272689"/>
                  <a:pt x="1280454" y="1044076"/>
                </a:cubicBezTo>
                <a:cubicBezTo>
                  <a:pt x="1366394" y="1382348"/>
                  <a:pt x="1168284" y="1725284"/>
                  <a:pt x="771965" y="1924289"/>
                </a:cubicBezTo>
                <a:lnTo>
                  <a:pt x="771965" y="2081146"/>
                </a:lnTo>
                <a:lnTo>
                  <a:pt x="45366" y="1931296"/>
                </a:lnTo>
                <a:close/>
              </a:path>
              <a:path w="1560963" h="2081146" fill="darkenLess" stroke="0" extrusionOk="0">
                <a:moveTo>
                  <a:pt x="1300221" y="1200933"/>
                </a:moveTo>
                <a:cubicBezTo>
                  <a:pt x="1300221" y="710935"/>
                  <a:pt x="693037" y="40076"/>
                  <a:pt x="0" y="40076"/>
                </a:cubicBezTo>
                <a:lnTo>
                  <a:pt x="45366" y="0"/>
                </a:lnTo>
                <a:cubicBezTo>
                  <a:pt x="738403" y="0"/>
                  <a:pt x="1300221" y="397222"/>
                  <a:pt x="1300221" y="887220"/>
                </a:cubicBezTo>
                <a:lnTo>
                  <a:pt x="1300221" y="1200933"/>
                </a:lnTo>
                <a:close/>
              </a:path>
              <a:path w="1560963" h="2081146" fill="none" extrusionOk="0">
                <a:moveTo>
                  <a:pt x="1484498" y="1352516"/>
                </a:moveTo>
                <a:cubicBezTo>
                  <a:pt x="1456050" y="1282593"/>
                  <a:pt x="1690611" y="1212197"/>
                  <a:pt x="1454571" y="992750"/>
                </a:cubicBezTo>
                <a:cubicBezTo>
                  <a:pt x="1218531" y="773303"/>
                  <a:pt x="279666" y="191328"/>
                  <a:pt x="68259" y="35832"/>
                </a:cubicBezTo>
                <a:cubicBezTo>
                  <a:pt x="68259" y="-68739"/>
                  <a:pt x="45366" y="104571"/>
                  <a:pt x="45366" y="0"/>
                </a:cubicBezTo>
                <a:cubicBezTo>
                  <a:pt x="738403" y="0"/>
                  <a:pt x="1474816" y="469069"/>
                  <a:pt x="1474816" y="959067"/>
                </a:cubicBezTo>
                <a:cubicBezTo>
                  <a:pt x="1473620" y="1120421"/>
                  <a:pt x="1472425" y="1281776"/>
                  <a:pt x="1471229" y="1443130"/>
                </a:cubicBezTo>
                <a:cubicBezTo>
                  <a:pt x="1471229" y="1730508"/>
                  <a:pt x="1103352" y="1757889"/>
                  <a:pt x="771965" y="1924289"/>
                </a:cubicBezTo>
                <a:lnTo>
                  <a:pt x="771965" y="2081146"/>
                </a:lnTo>
                <a:lnTo>
                  <a:pt x="45366" y="1931296"/>
                </a:lnTo>
                <a:lnTo>
                  <a:pt x="771965" y="1453719"/>
                </a:lnTo>
                <a:lnTo>
                  <a:pt x="771965" y="1610575"/>
                </a:lnTo>
                <a:cubicBezTo>
                  <a:pt x="847179" y="1566074"/>
                  <a:pt x="1310109" y="1494932"/>
                  <a:pt x="1394857" y="1400516"/>
                </a:cubicBezTo>
                <a:cubicBezTo>
                  <a:pt x="1479605" y="1306100"/>
                  <a:pt x="1270920" y="1067848"/>
                  <a:pt x="1280454" y="1044076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698250" y="4216653"/>
            <a:ext cx="94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检验类型</a:t>
            </a:r>
            <a:endParaRPr lang="zh-CN" altLang="en-US" sz="1400" b="1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9524" y="5274350"/>
            <a:ext cx="308845" cy="101960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小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样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91854" y="6120159"/>
            <a:ext cx="60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Microsoft YaHei UI" pitchFamily="34" charset="-122"/>
                <a:ea typeface="Microsoft YaHei UI" pitchFamily="34" charset="-122"/>
              </a:rPr>
              <a:t>时间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518984" y="5403287"/>
            <a:ext cx="1144489" cy="618980"/>
            <a:chOff x="659891" y="3408142"/>
            <a:chExt cx="1636014" cy="604340"/>
          </a:xfrm>
          <a:solidFill>
            <a:srgbClr val="FFFF9F"/>
          </a:solidFill>
        </p:grpSpPr>
        <p:sp>
          <p:nvSpPr>
            <p:cNvPr id="49" name="折角形 48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1</a:t>
              </a:r>
              <a:endPara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 flipH="1">
            <a:off x="1435547" y="5703624"/>
            <a:ext cx="396182" cy="494195"/>
            <a:chOff x="4668148" y="2068964"/>
            <a:chExt cx="1322671" cy="1734950"/>
          </a:xfrm>
          <a:effectLst/>
        </p:grpSpPr>
        <p:sp>
          <p:nvSpPr>
            <p:cNvPr id="52" name="椭圆 51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直接访问存储器 52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468956" y="5239792"/>
            <a:ext cx="1144489" cy="618980"/>
            <a:chOff x="659891" y="3408142"/>
            <a:chExt cx="1636014" cy="604340"/>
          </a:xfrm>
          <a:solidFill>
            <a:srgbClr val="FFFF9F"/>
          </a:solidFill>
        </p:grpSpPr>
        <p:sp>
          <p:nvSpPr>
            <p:cNvPr id="55" name="折角形 54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2</a:t>
              </a:r>
              <a:endPara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 flipH="1">
            <a:off x="3385519" y="5540129"/>
            <a:ext cx="396182" cy="494195"/>
            <a:chOff x="4668148" y="2068964"/>
            <a:chExt cx="1322671" cy="1734950"/>
          </a:xfrm>
          <a:effectLst/>
        </p:grpSpPr>
        <p:sp>
          <p:nvSpPr>
            <p:cNvPr id="59" name="椭圆 58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流程图: 直接访问存储器 60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26287" y="4991557"/>
            <a:ext cx="1144489" cy="618980"/>
            <a:chOff x="659891" y="3408142"/>
            <a:chExt cx="1636014" cy="604340"/>
          </a:xfrm>
          <a:solidFill>
            <a:srgbClr val="FFFF9F"/>
          </a:solidFill>
        </p:grpSpPr>
        <p:sp>
          <p:nvSpPr>
            <p:cNvPr id="63" name="折角形 62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3</a:t>
              </a:r>
              <a:endPara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/>
          <p:cNvGrpSpPr/>
          <p:nvPr/>
        </p:nvGrpSpPr>
        <p:grpSpPr>
          <a:xfrm flipH="1">
            <a:off x="5242850" y="5291894"/>
            <a:ext cx="396182" cy="494195"/>
            <a:chOff x="4668148" y="2068964"/>
            <a:chExt cx="1322671" cy="1734950"/>
          </a:xfrm>
          <a:effectLst/>
        </p:grpSpPr>
        <p:sp>
          <p:nvSpPr>
            <p:cNvPr id="67" name="椭圆 66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流程图: 直接访问存储器 67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2" name="直接连接符 81"/>
          <p:cNvCxnSpPr/>
          <p:nvPr/>
        </p:nvCxnSpPr>
        <p:spPr>
          <a:xfrm>
            <a:off x="1301379" y="5254575"/>
            <a:ext cx="1624765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952876" y="4913622"/>
            <a:ext cx="1944217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49524" y="4293097"/>
            <a:ext cx="308845" cy="92691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测试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49524" y="3288704"/>
            <a:ext cx="308845" cy="95410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批量供货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301379" y="3068960"/>
            <a:ext cx="0" cy="323010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1" descr="http://www.uimaker.com/uploads/allimg/111215/1_111215133926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3007">
            <a:off x="2664221" y="5084221"/>
            <a:ext cx="504708" cy="5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954401" y="2754036"/>
            <a:ext cx="605095" cy="30777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状态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81" name="Picture 1" descr="http://www.uimaker.com/uploads/allimg/111215/1_111215133926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3007">
            <a:off x="4655573" y="4724036"/>
            <a:ext cx="504708" cy="5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7023856" y="2510216"/>
            <a:ext cx="1205665" cy="113692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质量信息记录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(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)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30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质量信息记录</a:t>
            </a:r>
            <a:r>
              <a:rPr lang="en-US" altLang="zh-CN" dirty="0" smtClean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5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39416" y="1198042"/>
            <a:ext cx="5274495" cy="4168572"/>
            <a:chOff x="3301337" y="1220932"/>
            <a:chExt cx="5587738" cy="441613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1337" y="1220932"/>
              <a:ext cx="5587738" cy="441613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648" y="4395305"/>
              <a:ext cx="2574112" cy="77144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462140"/>
            <a:ext cx="4968551" cy="391801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圆角矩形 17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1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801666"/>
            <a:ext cx="3096344" cy="57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19736" y="921420"/>
            <a:ext cx="7344816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主数据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主要</a:t>
            </a:r>
            <a:r>
              <a:rPr lang="zh-CN" altLang="en-US" sz="25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模块流程</a:t>
            </a:r>
            <a:endParaRPr lang="en-US" altLang="zh-CN" sz="25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IQC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IPQC &amp; FQC</a:t>
            </a:r>
            <a:endParaRPr lang="en-US" altLang="zh-CN" b="1" dirty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OQC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质量通知</a:t>
            </a:r>
            <a:endParaRPr lang="en-US" altLang="zh-CN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信息系统</a:t>
            </a: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863752" y="3238376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33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模块业务</a:t>
            </a:r>
            <a:r>
              <a:rPr lang="zh-CN" altLang="en-US" dirty="0"/>
              <a:t>流程地图 </a:t>
            </a:r>
            <a:r>
              <a:rPr lang="en-US" altLang="zh-CN" dirty="0" smtClean="0"/>
              <a:t>– QM: Level </a:t>
            </a:r>
            <a:r>
              <a:rPr lang="en-US" altLang="zh-CN" dirty="0"/>
              <a:t>1 ~ Level 3</a:t>
            </a:r>
            <a:endParaRPr lang="zh-CN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768806" y="1424063"/>
            <a:ext cx="2681274" cy="676925"/>
          </a:xfrm>
          <a:prstGeom prst="chevron">
            <a:avLst>
              <a:gd name="adj" fmla="val 24025"/>
            </a:avLst>
          </a:prstGeom>
          <a:solidFill>
            <a:schemeClr val="bg1"/>
          </a:solidFill>
          <a:ln w="19050" algn="ctr">
            <a:solidFill>
              <a:srgbClr val="0076CA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>
                <a:srgbClr val="44697D"/>
              </a:buClr>
            </a:pPr>
            <a:r>
              <a:rPr lang="en-US" sz="16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01 </a:t>
            </a:r>
          </a:p>
          <a:p>
            <a:pPr algn="ctr">
              <a:buClr>
                <a:srgbClr val="44697D"/>
              </a:buClr>
            </a:pPr>
            <a:r>
              <a:rPr lang="zh-CN" altLang="en-US" sz="16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从研发到制造</a:t>
            </a:r>
            <a:endParaRPr lang="en-US" sz="16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gray">
          <a:xfrm>
            <a:off x="3436138" y="1424063"/>
            <a:ext cx="2160063" cy="676925"/>
          </a:xfrm>
          <a:prstGeom prst="chevron">
            <a:avLst>
              <a:gd name="adj" fmla="val 24025"/>
            </a:avLst>
          </a:prstGeom>
          <a:solidFill>
            <a:schemeClr val="bg1"/>
          </a:solidFill>
          <a:ln w="19050" algn="ctr">
            <a:solidFill>
              <a:srgbClr val="0076CA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>
                <a:srgbClr val="44697D"/>
              </a:buClr>
            </a:pPr>
            <a:r>
              <a:rPr lang="en-US" sz="1600" dirty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02 </a:t>
            </a:r>
          </a:p>
          <a:p>
            <a:pPr algn="ctr">
              <a:buClr>
                <a:srgbClr val="44697D"/>
              </a:buClr>
            </a:pPr>
            <a:r>
              <a:rPr lang="zh-CN" altLang="en-US" sz="1600" dirty="0" smtClean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从销售到收款</a:t>
            </a:r>
            <a:endParaRPr lang="en-US" sz="1600" dirty="0"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5582259" y="1424063"/>
            <a:ext cx="2160063" cy="676925"/>
          </a:xfrm>
          <a:prstGeom prst="chevron">
            <a:avLst>
              <a:gd name="adj" fmla="val 24025"/>
            </a:avLst>
          </a:prstGeom>
          <a:solidFill>
            <a:schemeClr val="bg1"/>
          </a:solidFill>
          <a:ln w="19050" algn="ctr">
            <a:solidFill>
              <a:srgbClr val="0076CA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>
                <a:srgbClr val="44697D"/>
              </a:buClr>
            </a:pPr>
            <a:r>
              <a:rPr lang="en-US" sz="1600" dirty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03 </a:t>
            </a:r>
          </a:p>
          <a:p>
            <a:pPr algn="ctr">
              <a:buClr>
                <a:srgbClr val="44697D"/>
              </a:buClr>
            </a:pPr>
            <a:r>
              <a:rPr lang="zh-CN" altLang="en-US" sz="1600" dirty="0" smtClean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从采购到付款</a:t>
            </a:r>
            <a:endParaRPr lang="en-US" sz="1600" dirty="0"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gray">
          <a:xfrm>
            <a:off x="7728380" y="1424063"/>
            <a:ext cx="2160063" cy="676925"/>
          </a:xfrm>
          <a:prstGeom prst="chevron">
            <a:avLst>
              <a:gd name="adj" fmla="val 24025"/>
            </a:avLst>
          </a:prstGeom>
          <a:solidFill>
            <a:srgbClr val="0076CA"/>
          </a:solidFill>
          <a:ln>
            <a:solidFill>
              <a:srgbClr val="0076CA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buClr>
                <a:srgbClr val="44697D"/>
              </a:buClr>
            </a:pPr>
            <a:r>
              <a:rPr lang="en-US" sz="1600" dirty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04 </a:t>
            </a:r>
          </a:p>
          <a:p>
            <a:pPr algn="ctr">
              <a:buClr>
                <a:srgbClr val="44697D"/>
              </a:buClr>
            </a:pPr>
            <a:r>
              <a:rPr lang="zh-CN" altLang="en-US" sz="16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全面质量管理</a:t>
            </a:r>
            <a:endParaRPr lang="en-US" sz="16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 rot="10800000">
            <a:off x="285842" y="1305447"/>
            <a:ext cx="261610" cy="857162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vert="eaVert" lIns="0" tIns="0" rIns="0" bIns="0" anchor="ctr">
            <a:spAutoFit/>
          </a:bodyPr>
          <a:lstStyle/>
          <a:p>
            <a:pPr algn="ctr">
              <a:buClr>
                <a:srgbClr val="44697D"/>
              </a:buClr>
            </a:pPr>
            <a:r>
              <a:rPr sz="1700" dirty="0">
                <a:latin typeface="Microsoft YaHei UI" pitchFamily="34" charset="-122"/>
                <a:ea typeface="Microsoft YaHei UI" pitchFamily="34" charset="-122"/>
              </a:rPr>
              <a:t>Level 1</a:t>
            </a:r>
            <a:endParaRPr lang="en-US" sz="17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white">
          <a:xfrm>
            <a:off x="9098005" y="4613439"/>
            <a:ext cx="2036907" cy="617410"/>
          </a:xfrm>
          <a:prstGeom prst="chevron">
            <a:avLst>
              <a:gd name="adj" fmla="val 0"/>
            </a:avLst>
          </a:prstGeom>
          <a:solidFill>
            <a:srgbClr val="FFFFCC"/>
          </a:solidFill>
          <a:ln w="12700">
            <a:solidFill>
              <a:schemeClr val="bg1">
                <a:lumMod val="75000"/>
              </a:schemeClr>
            </a:solidFill>
            <a:headEnd/>
            <a:tailEnd type="none" w="sm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质量不合格</a:t>
            </a:r>
            <a:endParaRPr lang="en-US" altLang="zh-CN" sz="1400" dirty="0" smtClean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处理</a:t>
            </a:r>
            <a:r>
              <a:rPr lang="zh-CN" altLang="en-US" sz="140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流程</a:t>
            </a:r>
            <a:endParaRPr 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white">
          <a:xfrm>
            <a:off x="5171934" y="3088879"/>
            <a:ext cx="2029698" cy="796156"/>
          </a:xfrm>
          <a:prstGeom prst="chevron">
            <a:avLst>
              <a:gd name="adj" fmla="val 21453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headEnd/>
            <a:tailEnd type="none" w="sm" len="lg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03. </a:t>
            </a:r>
            <a:r>
              <a:rPr lang="en-US" altLang="zh-CN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IPQC/FQC</a:t>
            </a:r>
            <a:endParaRPr lang="en-US" sz="15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white">
          <a:xfrm>
            <a:off x="8974850" y="3088879"/>
            <a:ext cx="2160063" cy="796156"/>
          </a:xfrm>
          <a:prstGeom prst="chevron">
            <a:avLst>
              <a:gd name="adj" fmla="val 21167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headEnd/>
            <a:tailEnd type="none" w="sm" len="lg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05. </a:t>
            </a:r>
            <a:r>
              <a:rPr lang="zh-CN" altLang="en-US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不合格处理</a:t>
            </a:r>
            <a:endParaRPr lang="en-US" sz="15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white">
          <a:xfrm>
            <a:off x="5209293" y="4613439"/>
            <a:ext cx="1824852" cy="617410"/>
          </a:xfrm>
          <a:prstGeom prst="homePlate">
            <a:avLst>
              <a:gd name="adj" fmla="val 0"/>
            </a:avLst>
          </a:prstGeom>
          <a:solidFill>
            <a:srgbClr val="FFFFCC"/>
          </a:solidFill>
          <a:ln w="12700">
            <a:solidFill>
              <a:schemeClr val="bg1">
                <a:lumMod val="75000"/>
              </a:schemeClr>
            </a:solidFill>
            <a:headEnd/>
            <a:tailEnd type="none" w="sm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生产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过程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及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成品检验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流程</a:t>
            </a:r>
            <a:endParaRPr 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597" y="3370210"/>
            <a:ext cx="768100" cy="2615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00" kern="0" dirty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Level 2</a:t>
            </a: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white">
          <a:xfrm>
            <a:off x="7089134" y="3088879"/>
            <a:ext cx="1998215" cy="796156"/>
          </a:xfrm>
          <a:prstGeom prst="chevron">
            <a:avLst>
              <a:gd name="adj" fmla="val 20883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headEnd/>
            <a:tailEnd type="none" w="sm" len="lg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algn="ctr">
              <a:lnSpc>
                <a:spcPct val="105000"/>
              </a:lnSpc>
              <a:buClr>
                <a:schemeClr val="accent1"/>
              </a:buClr>
              <a:buSzPct val="80000"/>
            </a:pPr>
            <a:r>
              <a:rPr lang="en-US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04. </a:t>
            </a:r>
            <a:r>
              <a:rPr lang="en-US" altLang="zh-CN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OQC</a:t>
            </a:r>
            <a:endParaRPr lang="en-US" sz="15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white">
          <a:xfrm>
            <a:off x="7105813" y="4613439"/>
            <a:ext cx="1920525" cy="617410"/>
          </a:xfrm>
          <a:prstGeom prst="homePlate">
            <a:avLst>
              <a:gd name="adj" fmla="val 0"/>
            </a:avLst>
          </a:prstGeom>
          <a:solidFill>
            <a:srgbClr val="FFFFCC"/>
          </a:solidFill>
          <a:ln w="12700">
            <a:solidFill>
              <a:schemeClr val="bg1">
                <a:lumMod val="75000"/>
              </a:schemeClr>
            </a:solidFill>
            <a:headEnd/>
            <a:tailEnd type="none" w="sm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出货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检验流程</a:t>
            </a:r>
            <a:endParaRPr lang="en-US" altLang="zh-CN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gray">
          <a:xfrm>
            <a:off x="9874501" y="1424063"/>
            <a:ext cx="2160063" cy="676925"/>
          </a:xfrm>
          <a:prstGeom prst="chevron">
            <a:avLst>
              <a:gd name="adj" fmla="val 24025"/>
            </a:avLst>
          </a:prstGeom>
          <a:solidFill>
            <a:schemeClr val="bg1"/>
          </a:solidFill>
          <a:ln w="19050" algn="ctr">
            <a:solidFill>
              <a:srgbClr val="0076CA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Clr>
                <a:srgbClr val="44697D"/>
              </a:buClr>
            </a:pPr>
            <a:r>
              <a:rPr lang="en-US" sz="1600" dirty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05</a:t>
            </a:r>
          </a:p>
          <a:p>
            <a:pPr algn="ctr">
              <a:buClr>
                <a:srgbClr val="44697D"/>
              </a:buClr>
            </a:pPr>
            <a:r>
              <a:rPr lang="zh-CN" altLang="en-US" sz="1600" dirty="0" smtClean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从记录到报告</a:t>
            </a:r>
            <a:endParaRPr lang="en-US" sz="1600" dirty="0"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white">
          <a:xfrm>
            <a:off x="1038200" y="4613439"/>
            <a:ext cx="2089285" cy="617410"/>
          </a:xfrm>
          <a:prstGeom prst="homePlate">
            <a:avLst>
              <a:gd name="adj" fmla="val 0"/>
            </a:avLst>
          </a:prstGeom>
          <a:solidFill>
            <a:srgbClr val="FFFFCC"/>
          </a:solidFill>
          <a:ln w="12700">
            <a:solidFill>
              <a:schemeClr val="bg1">
                <a:lumMod val="75000"/>
              </a:schemeClr>
            </a:solidFill>
            <a:headEnd/>
            <a:tailEnd type="none" w="sm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质量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主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数据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流程</a:t>
            </a:r>
            <a:endParaRPr lang="en-US" sz="140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9" name="Pentagon 77"/>
          <p:cNvSpPr/>
          <p:nvPr/>
        </p:nvSpPr>
        <p:spPr bwMode="gray">
          <a:xfrm>
            <a:off x="1038201" y="3088879"/>
            <a:ext cx="2166975" cy="796156"/>
          </a:xfrm>
          <a:prstGeom prst="homePlate">
            <a:avLst>
              <a:gd name="adj" fmla="val 20026"/>
            </a:avLst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500" dirty="0">
                <a:latin typeface="Microsoft YaHei UI" pitchFamily="34" charset="-122"/>
                <a:ea typeface="Microsoft YaHei UI" pitchFamily="34" charset="-122"/>
              </a:rPr>
              <a:t>01. </a:t>
            </a:r>
            <a:r>
              <a:rPr lang="zh-CN" altLang="en-US" sz="1500" dirty="0" smtClean="0">
                <a:latin typeface="Microsoft YaHei UI" pitchFamily="34" charset="-122"/>
                <a:ea typeface="Microsoft YaHei UI" pitchFamily="34" charset="-122"/>
              </a:rPr>
              <a:t>质量计划</a:t>
            </a:r>
            <a:endParaRPr lang="en-US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white">
          <a:xfrm>
            <a:off x="3092678" y="3088879"/>
            <a:ext cx="2191754" cy="796156"/>
          </a:xfrm>
          <a:prstGeom prst="chevron">
            <a:avLst>
              <a:gd name="adj" fmla="val 21453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/>
            </a:solidFill>
            <a:headEnd/>
            <a:tailEnd type="none" w="sm" len="lg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02. </a:t>
            </a:r>
            <a:r>
              <a:rPr lang="en-US" altLang="zh-CN" sz="15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IQC</a:t>
            </a:r>
            <a:endParaRPr lang="en-US" sz="15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white">
          <a:xfrm>
            <a:off x="3199153" y="4613439"/>
            <a:ext cx="1938472" cy="617410"/>
          </a:xfrm>
          <a:prstGeom prst="homePlate">
            <a:avLst>
              <a:gd name="adj" fmla="val 0"/>
            </a:avLst>
          </a:prstGeom>
          <a:solidFill>
            <a:srgbClr val="FFFFCC"/>
          </a:solidFill>
          <a:ln w="12700">
            <a:solidFill>
              <a:schemeClr val="bg1">
                <a:lumMod val="75000"/>
              </a:schemeClr>
            </a:solidFill>
            <a:headEnd/>
            <a:tailEnd type="none" w="sm" len="lg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原材料（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含外协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）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defRPr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收货检验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流程</a:t>
            </a:r>
            <a:endParaRPr 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2598" y="4786383"/>
            <a:ext cx="768100" cy="2615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700" kern="0" dirty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Level </a:t>
            </a:r>
            <a:r>
              <a:rPr lang="en-US" sz="1700" kern="0" dirty="0" smtClean="0">
                <a:latin typeface="Microsoft YaHei UI" pitchFamily="34" charset="-122"/>
                <a:ea typeface="Microsoft YaHei UI" pitchFamily="34" charset="-122"/>
                <a:cs typeface="Arial Unicode MS" pitchFamily="34" charset="-128"/>
              </a:rPr>
              <a:t>3</a:t>
            </a:r>
            <a:endParaRPr lang="en-US" sz="1700" kern="0" dirty="0"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  <p:sp>
        <p:nvSpPr>
          <p:cNvPr id="22" name="Isosceles Triangle 95"/>
          <p:cNvSpPr/>
          <p:nvPr/>
        </p:nvSpPr>
        <p:spPr bwMode="gray">
          <a:xfrm>
            <a:off x="1038199" y="2186940"/>
            <a:ext cx="10096713" cy="810012"/>
          </a:xfrm>
          <a:prstGeom prst="triangle">
            <a:avLst>
              <a:gd name="adj" fmla="val 77995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6350" algn="ctr">
            <a:noFill/>
            <a:miter lim="800000"/>
            <a:headEnd/>
            <a:tailEnd/>
          </a:ln>
        </p:spPr>
        <p:txBody>
          <a:bodyPr lIns="89979" tIns="71983" rIns="89979" bIns="71983" rtlCol="0" anchor="ctr"/>
          <a:lstStyle/>
          <a:p>
            <a:pPr algn="ctr" defTabSz="91421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kern="0" dirty="0">
              <a:latin typeface="Microsoft YaHei UI" pitchFamily="34" charset="-122"/>
              <a:ea typeface="Microsoft YaHei UI" pitchFamily="34" charset="-122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56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五边形 3"/>
          <p:cNvSpPr/>
          <p:nvPr/>
        </p:nvSpPr>
        <p:spPr>
          <a:xfrm rot="5400000">
            <a:off x="2168196" y="2165208"/>
            <a:ext cx="5653664" cy="3126649"/>
          </a:xfrm>
          <a:prstGeom prst="homePlate">
            <a:avLst>
              <a:gd name="adj" fmla="val 23545"/>
            </a:avLst>
          </a:prstGeom>
          <a:solidFill>
            <a:schemeClr val="bg1">
              <a:lumMod val="95000"/>
              <a:alpha val="20000"/>
            </a:schemeClr>
          </a:solidFill>
          <a:ln w="12700">
            <a:solidFill>
              <a:schemeClr val="accent1">
                <a:alpha val="2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81852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80118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质量检验流程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03918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3603918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 rot="5400000">
            <a:off x="4681357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3603918" y="313632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162" name="右箭头 161"/>
          <p:cNvSpPr/>
          <p:nvPr/>
        </p:nvSpPr>
        <p:spPr>
          <a:xfrm rot="5400000">
            <a:off x="4681357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3603918" y="4034330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64" name="右箭头 163"/>
          <p:cNvSpPr/>
          <p:nvPr/>
        </p:nvSpPr>
        <p:spPr>
          <a:xfrm rot="5400000">
            <a:off x="4681357" y="350952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3603918" y="4938779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缺陷</a:t>
            </a:r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记录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67" name="右箭头 166"/>
          <p:cNvSpPr/>
          <p:nvPr/>
        </p:nvSpPr>
        <p:spPr>
          <a:xfrm rot="5400000">
            <a:off x="4681357" y="4413977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3603918" y="583615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使用决策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0" name="右箭头 169"/>
          <p:cNvSpPr/>
          <p:nvPr/>
        </p:nvSpPr>
        <p:spPr>
          <a:xfrm rot="5400000">
            <a:off x="4681357" y="5328592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758274" y="2984252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样品计算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6835045" y="3428213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动态修正规则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4" name="AutoShape 3"/>
          <p:cNvSpPr>
            <a:spLocks/>
          </p:cNvSpPr>
          <p:nvPr/>
        </p:nvSpPr>
        <p:spPr bwMode="auto">
          <a:xfrm>
            <a:off x="6532536" y="2989075"/>
            <a:ext cx="123226" cy="732477"/>
          </a:xfrm>
          <a:prstGeom prst="leftBrace">
            <a:avLst>
              <a:gd name="adj1" fmla="val 4678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6758274" y="3896583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录入检验结果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6851490" y="4340544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评估检验特性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6758274" y="4791811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录入缺陷记录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6758274" y="5235772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生成质量通知单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6758274" y="5673948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UD 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使用决策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6847745" y="6117909"/>
            <a:ext cx="2154271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质检库存过账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83632" y="2120156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76CA"/>
                </a:solidFill>
              </a:rPr>
              <a:t>2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2783632" y="3987722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3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2783632" y="5804013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5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849349" y="942857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货物移动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849349" y="1400076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手工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849349" y="1832124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生产订单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397164" y="942857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生产订单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397164" y="1400076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销售订单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397164" y="1832124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交货单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022828" y="942857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设备保养订单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022828" y="1404189"/>
            <a:ext cx="1337632" cy="30538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截止日期监控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720077" y="863497"/>
            <a:ext cx="4786123" cy="138440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9216969" y="4340544"/>
            <a:ext cx="755059" cy="305385"/>
          </a:xfrm>
          <a:prstGeom prst="rect">
            <a:avLst/>
          </a:prstGeom>
          <a:solidFill>
            <a:srgbClr val="00B05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OK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075271" y="4340544"/>
            <a:ext cx="755059" cy="305385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NG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782468" y="4279449"/>
            <a:ext cx="4213289" cy="44471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AutoShape 3"/>
          <p:cNvSpPr>
            <a:spLocks/>
          </p:cNvSpPr>
          <p:nvPr/>
        </p:nvSpPr>
        <p:spPr bwMode="auto">
          <a:xfrm>
            <a:off x="6532536" y="1059326"/>
            <a:ext cx="123226" cy="732477"/>
          </a:xfrm>
          <a:prstGeom prst="leftBrace">
            <a:avLst>
              <a:gd name="adj1" fmla="val 4678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AutoShape 3"/>
          <p:cNvSpPr>
            <a:spLocks/>
          </p:cNvSpPr>
          <p:nvPr/>
        </p:nvSpPr>
        <p:spPr bwMode="auto">
          <a:xfrm>
            <a:off x="6532536" y="3957145"/>
            <a:ext cx="123226" cy="732477"/>
          </a:xfrm>
          <a:prstGeom prst="leftBrace">
            <a:avLst>
              <a:gd name="adj1" fmla="val 4678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AutoShape 3"/>
          <p:cNvSpPr>
            <a:spLocks/>
          </p:cNvSpPr>
          <p:nvPr/>
        </p:nvSpPr>
        <p:spPr bwMode="auto">
          <a:xfrm>
            <a:off x="6532536" y="4830260"/>
            <a:ext cx="123226" cy="732477"/>
          </a:xfrm>
          <a:prstGeom prst="leftBrace">
            <a:avLst>
              <a:gd name="adj1" fmla="val 4678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AutoShape 3"/>
          <p:cNvSpPr>
            <a:spLocks/>
          </p:cNvSpPr>
          <p:nvPr/>
        </p:nvSpPr>
        <p:spPr bwMode="auto">
          <a:xfrm>
            <a:off x="6532536" y="5683686"/>
            <a:ext cx="123226" cy="732477"/>
          </a:xfrm>
          <a:prstGeom prst="leftBrace">
            <a:avLst>
              <a:gd name="adj1" fmla="val 4678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216969" y="3454712"/>
            <a:ext cx="755059" cy="25238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加严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0075270" y="3454712"/>
            <a:ext cx="755059" cy="25238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放宽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915241" y="3454712"/>
            <a:ext cx="755059" cy="25238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跳过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6770974" y="3366429"/>
            <a:ext cx="4968552" cy="444717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9216969" y="6117909"/>
            <a:ext cx="755059" cy="305385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非限制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0075269" y="6117909"/>
            <a:ext cx="755059" cy="305385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冻结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924605" y="6117909"/>
            <a:ext cx="755059" cy="305385"/>
          </a:xfrm>
          <a:prstGeom prst="rect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退货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6770974" y="6061161"/>
            <a:ext cx="4992746" cy="441239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2783632" y="4950586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4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2783632" y="1179654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1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0096" y="2290528"/>
            <a:ext cx="4710204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大部分质量检验的需求都是从采购、生产或销售中产生的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" name="爆炸形 1 15"/>
          <p:cNvSpPr/>
          <p:nvPr/>
        </p:nvSpPr>
        <p:spPr>
          <a:xfrm>
            <a:off x="6667939" y="2278001"/>
            <a:ext cx="346505" cy="346505"/>
          </a:xfrm>
          <a:prstGeom prst="irregularSeal1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9875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3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82" y="880653"/>
            <a:ext cx="5017782" cy="295499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检验工作清单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730128"/>
            <a:ext cx="6336704" cy="373171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8780719" y="1142639"/>
            <a:ext cx="2618473" cy="1420601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 选择屏幕：</a:t>
            </a:r>
            <a:endParaRPr lang="zh-CN" altLang="en-US" sz="14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按检验类型、日期、工作中心等条件查询待处理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/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已延期的检验批清单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600056" y="4424412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1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976320" y="4424412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2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986660" y="5406331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76CA"/>
                </a:solidFill>
              </a:rPr>
              <a:t>3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16682" y="4278980"/>
            <a:ext cx="2259238" cy="1299857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 录入屏幕：</a:t>
            </a:r>
            <a:endParaRPr lang="zh-CN" altLang="en-US" sz="14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1 – 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检验工作清单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2 – 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检验结果录入画面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3 – 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图形</a:t>
            </a:r>
          </a:p>
        </p:txBody>
      </p:sp>
      <p:sp>
        <p:nvSpPr>
          <p:cNvPr id="5" name="右箭头 4"/>
          <p:cNvSpPr/>
          <p:nvPr/>
        </p:nvSpPr>
        <p:spPr>
          <a:xfrm>
            <a:off x="5375920" y="4669856"/>
            <a:ext cx="216024" cy="4467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 flipH="1">
            <a:off x="8512595" y="1643057"/>
            <a:ext cx="268124" cy="4197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99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5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检验批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771" y="1295570"/>
            <a:ext cx="3093607" cy="253682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3948461" y="4237564"/>
            <a:ext cx="7980187" cy="2005059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 检验批：</a:t>
            </a:r>
            <a:endParaRPr lang="zh-CN" altLang="en-US" sz="14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物料：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需检验的物料、所在的工厂及库存地点、收货批次。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b="1" dirty="0">
                <a:latin typeface="Microsoft YaHei UI" pitchFamily="34" charset="-122"/>
                <a:ea typeface="Microsoft YaHei UI" pitchFamily="34" charset="-122"/>
              </a:rPr>
              <a:t>来源</a:t>
            </a: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：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检验有关的供应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商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、制造商、采购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订单、生产订单、物料凭证、交货单等资料。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批量：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检验批数量、样品数量及库存相关的数量。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检验说明：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本次检验所执行的检验计划资料。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5716434" y="1144357"/>
            <a:ext cx="4210045" cy="2826328"/>
          </a:xfrm>
          <a:custGeom>
            <a:avLst/>
            <a:gdLst/>
            <a:ahLst/>
            <a:cxnLst/>
            <a:rect l="l" t="t" r="r" b="b"/>
            <a:pathLst>
              <a:path w="6764020" h="3248025">
                <a:moveTo>
                  <a:pt x="0" y="113537"/>
                </a:moveTo>
                <a:lnTo>
                  <a:pt x="8917" y="69330"/>
                </a:lnTo>
                <a:lnTo>
                  <a:pt x="33242" y="33242"/>
                </a:lnTo>
                <a:lnTo>
                  <a:pt x="69330" y="8917"/>
                </a:lnTo>
                <a:lnTo>
                  <a:pt x="113538" y="0"/>
                </a:lnTo>
                <a:lnTo>
                  <a:pt x="6649974" y="0"/>
                </a:lnTo>
                <a:lnTo>
                  <a:pt x="6694181" y="8917"/>
                </a:lnTo>
                <a:lnTo>
                  <a:pt x="6730269" y="33242"/>
                </a:lnTo>
                <a:lnTo>
                  <a:pt x="6754594" y="69330"/>
                </a:lnTo>
                <a:lnTo>
                  <a:pt x="6763512" y="113537"/>
                </a:lnTo>
                <a:lnTo>
                  <a:pt x="6763512" y="3134105"/>
                </a:lnTo>
                <a:lnTo>
                  <a:pt x="6754594" y="3178313"/>
                </a:lnTo>
                <a:lnTo>
                  <a:pt x="6730269" y="3214401"/>
                </a:lnTo>
                <a:lnTo>
                  <a:pt x="6694181" y="3238726"/>
                </a:lnTo>
                <a:lnTo>
                  <a:pt x="6649974" y="3247643"/>
                </a:lnTo>
                <a:lnTo>
                  <a:pt x="113538" y="3247643"/>
                </a:lnTo>
                <a:lnTo>
                  <a:pt x="69330" y="3238726"/>
                </a:lnTo>
                <a:lnTo>
                  <a:pt x="33242" y="3214401"/>
                </a:lnTo>
                <a:lnTo>
                  <a:pt x="8917" y="3178313"/>
                </a:lnTo>
                <a:lnTo>
                  <a:pt x="0" y="3134105"/>
                </a:lnTo>
                <a:lnTo>
                  <a:pt x="0" y="113537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9809708" y="1270365"/>
            <a:ext cx="1631058" cy="674772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检验说明</a:t>
            </a:r>
            <a:endParaRPr lang="en-US" altLang="zh-CN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9" name="object 15"/>
          <p:cNvSpPr/>
          <p:nvPr/>
        </p:nvSpPr>
        <p:spPr>
          <a:xfrm>
            <a:off x="6826784" y="2192858"/>
            <a:ext cx="1973580" cy="742249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QM Lot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  <a:endParaRPr 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0" name="object 15"/>
          <p:cNvSpPr/>
          <p:nvPr/>
        </p:nvSpPr>
        <p:spPr>
          <a:xfrm>
            <a:off x="9809708" y="3190714"/>
            <a:ext cx="1631058" cy="674772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物料</a:t>
            </a:r>
            <a:endParaRPr lang="en-US" altLang="zh-CN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4265092" y="1270365"/>
            <a:ext cx="1631058" cy="674772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批量</a:t>
            </a:r>
          </a:p>
        </p:txBody>
      </p:sp>
      <p:sp>
        <p:nvSpPr>
          <p:cNvPr id="32" name="object 15"/>
          <p:cNvSpPr/>
          <p:nvPr/>
        </p:nvSpPr>
        <p:spPr>
          <a:xfrm>
            <a:off x="4265092" y="3190714"/>
            <a:ext cx="1631058" cy="674772"/>
          </a:xfrm>
          <a:custGeom>
            <a:avLst/>
            <a:gdLst/>
            <a:ahLst/>
            <a:cxnLst/>
            <a:rect l="l" t="t" r="r" b="b"/>
            <a:pathLst>
              <a:path w="1973579" h="622300">
                <a:moveTo>
                  <a:pt x="1869948" y="0"/>
                </a:moveTo>
                <a:lnTo>
                  <a:pt x="103631" y="0"/>
                </a:lnTo>
                <a:lnTo>
                  <a:pt x="63275" y="8137"/>
                </a:lnTo>
                <a:lnTo>
                  <a:pt x="30337" y="30337"/>
                </a:lnTo>
                <a:lnTo>
                  <a:pt x="8137" y="63275"/>
                </a:lnTo>
                <a:lnTo>
                  <a:pt x="0" y="103632"/>
                </a:lnTo>
                <a:lnTo>
                  <a:pt x="0" y="518160"/>
                </a:lnTo>
                <a:lnTo>
                  <a:pt x="8137" y="558516"/>
                </a:lnTo>
                <a:lnTo>
                  <a:pt x="30337" y="591454"/>
                </a:lnTo>
                <a:lnTo>
                  <a:pt x="63275" y="613654"/>
                </a:lnTo>
                <a:lnTo>
                  <a:pt x="103631" y="621792"/>
                </a:lnTo>
                <a:lnTo>
                  <a:pt x="1869948" y="621792"/>
                </a:lnTo>
                <a:lnTo>
                  <a:pt x="1910304" y="613654"/>
                </a:lnTo>
                <a:lnTo>
                  <a:pt x="1943242" y="591454"/>
                </a:lnTo>
                <a:lnTo>
                  <a:pt x="1965442" y="558516"/>
                </a:lnTo>
                <a:lnTo>
                  <a:pt x="1973579" y="518160"/>
                </a:lnTo>
                <a:lnTo>
                  <a:pt x="1973579" y="103632"/>
                </a:lnTo>
                <a:lnTo>
                  <a:pt x="1965442" y="63275"/>
                </a:lnTo>
                <a:lnTo>
                  <a:pt x="1943242" y="30337"/>
                </a:lnTo>
                <a:lnTo>
                  <a:pt x="1910304" y="8137"/>
                </a:lnTo>
                <a:lnTo>
                  <a:pt x="18699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72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来源</a:t>
            </a:r>
            <a:endParaRPr lang="en-US" altLang="zh-CN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5" name="右箭头 24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33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5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检验批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0" name="右箭头 19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04" y="1015033"/>
            <a:ext cx="5176142" cy="342207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"/>
          <a:stretch/>
        </p:blipFill>
        <p:spPr bwMode="auto">
          <a:xfrm>
            <a:off x="921795" y="4487419"/>
            <a:ext cx="5430300" cy="136293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23" y="4487419"/>
            <a:ext cx="4893698" cy="202522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圆角矩形 26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4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5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检验批状态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7856">
            <a:off x="6239372" y="3520869"/>
            <a:ext cx="4112847" cy="269070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/>
        </p:spPr>
      </p:pic>
      <p:sp>
        <p:nvSpPr>
          <p:cNvPr id="16" name="矩形 15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0" name="右箭头 19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70"/>
          <a:stretch/>
        </p:blipFill>
        <p:spPr bwMode="auto">
          <a:xfrm>
            <a:off x="3791745" y="908720"/>
            <a:ext cx="4824536" cy="222569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7896200" y="896020"/>
            <a:ext cx="4132962" cy="1021000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</a:rPr>
              <a:t> 检验批状态：</a:t>
            </a:r>
            <a:endParaRPr lang="zh-CN" altLang="en-US" sz="14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检验批的处理进度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异常信息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 rot="20728234">
            <a:off x="10077520" y="3830160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7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质量管理活动贯穿于企业供应链各环节</a:t>
            </a:r>
            <a:endParaRPr lang="zh-CN" altLang="en-US" dirty="0"/>
          </a:p>
        </p:txBody>
      </p:sp>
      <p:sp>
        <p:nvSpPr>
          <p:cNvPr id="14" name="object 30"/>
          <p:cNvSpPr txBox="1"/>
          <p:nvPr/>
        </p:nvSpPr>
        <p:spPr>
          <a:xfrm>
            <a:off x="8472264" y="1196752"/>
            <a:ext cx="2795682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en-US" altLang="zh-CN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IQC</a:t>
            </a:r>
          </a:p>
          <a:p>
            <a:pPr marL="299085" indent="-286385"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基于</a:t>
            </a:r>
            <a:r>
              <a:rPr lang="zh-CN" altLang="en-US" sz="1400" spc="-5" dirty="0">
                <a:latin typeface="微软雅黑" pitchFamily="34" charset="-122"/>
                <a:ea typeface="微软雅黑" pitchFamily="34" charset="-122"/>
                <a:cs typeface="Arial"/>
              </a:rPr>
              <a:t>质量条件选择供应</a:t>
            </a: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商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299085" indent="-286385"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生产</a:t>
            </a:r>
            <a:r>
              <a:rPr lang="zh-CN" altLang="en-US" sz="1400" spc="-5" dirty="0">
                <a:latin typeface="微软雅黑" pitchFamily="34" charset="-122"/>
                <a:ea typeface="微软雅黑" pitchFamily="34" charset="-122"/>
                <a:cs typeface="Arial"/>
              </a:rPr>
              <a:t>投诉原料质量</a:t>
            </a: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异常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供应商评估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3071664" y="1200133"/>
            <a:ext cx="1831007" cy="766290"/>
          </a:xfrm>
          <a:prstGeom prst="chevron">
            <a:avLst>
              <a:gd name="adj" fmla="val 23251"/>
            </a:avLst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zh-CN" altLang="en-US" dirty="0" smtClean="0">
                <a:solidFill>
                  <a:srgbClr val="0076CA"/>
                </a:solidFill>
                <a:latin typeface="微软雅黑" pitchFamily="34" charset="-122"/>
                <a:ea typeface="微软雅黑" pitchFamily="34" charset="-122"/>
              </a:rPr>
              <a:t>采购</a:t>
            </a:r>
            <a:endParaRPr lang="zh-CN" altLang="en-US" dirty="0">
              <a:solidFill>
                <a:srgbClr val="0076C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3071664" y="2641044"/>
            <a:ext cx="1831007" cy="766290"/>
          </a:xfrm>
          <a:prstGeom prst="chevron">
            <a:avLst>
              <a:gd name="adj" fmla="val 23251"/>
            </a:avLst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zh-CN" altLang="en-US" dirty="0">
                <a:solidFill>
                  <a:srgbClr val="0076CA"/>
                </a:solidFill>
                <a:latin typeface="微软雅黑" pitchFamily="34" charset="-122"/>
                <a:ea typeface="微软雅黑" pitchFamily="34" charset="-122"/>
              </a:rPr>
              <a:t>仓库</a:t>
            </a:r>
            <a:r>
              <a:rPr lang="zh-CN" altLang="en-US" dirty="0" smtClean="0">
                <a:solidFill>
                  <a:srgbClr val="0076CA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dirty="0">
              <a:solidFill>
                <a:srgbClr val="0076C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3071664" y="4052794"/>
            <a:ext cx="1831007" cy="766290"/>
          </a:xfrm>
          <a:prstGeom prst="chevron">
            <a:avLst>
              <a:gd name="adj" fmla="val 23251"/>
            </a:avLst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zh-CN" altLang="en-US" dirty="0">
                <a:solidFill>
                  <a:srgbClr val="0076CA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</a:p>
        </p:txBody>
      </p:sp>
      <p:sp>
        <p:nvSpPr>
          <p:cNvPr id="18" name="燕尾形 17"/>
          <p:cNvSpPr/>
          <p:nvPr/>
        </p:nvSpPr>
        <p:spPr>
          <a:xfrm>
            <a:off x="3071664" y="5424998"/>
            <a:ext cx="1831007" cy="766290"/>
          </a:xfrm>
          <a:prstGeom prst="chevron">
            <a:avLst>
              <a:gd name="adj" fmla="val 23251"/>
            </a:avLst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zh-CN" altLang="en-US" dirty="0">
                <a:solidFill>
                  <a:srgbClr val="0076CA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6"/>
          <a:stretch/>
        </p:blipFill>
        <p:spPr bwMode="auto">
          <a:xfrm>
            <a:off x="1347165" y="3856098"/>
            <a:ext cx="1476923" cy="120787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65" y="849412"/>
            <a:ext cx="1464223" cy="145548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object 10"/>
          <p:cNvSpPr/>
          <p:nvPr/>
        </p:nvSpPr>
        <p:spPr>
          <a:xfrm>
            <a:off x="1344437" y="2408187"/>
            <a:ext cx="1479651" cy="1300213"/>
          </a:xfrm>
          <a:prstGeom prst="rect">
            <a:avLst/>
          </a:prstGeom>
          <a:blipFill>
            <a:blip r:embed="rId5" cstate="print"/>
            <a:srcRect/>
            <a:stretch>
              <a:fillRect b="-4404"/>
            </a:stretch>
          </a:blipFill>
          <a:ln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"/>
          <a:stretch/>
        </p:blipFill>
        <p:spPr bwMode="auto">
          <a:xfrm>
            <a:off x="1347165" y="5219595"/>
            <a:ext cx="1464223" cy="116850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直接连接符 24"/>
          <p:cNvCxnSpPr/>
          <p:nvPr/>
        </p:nvCxnSpPr>
        <p:spPr>
          <a:xfrm>
            <a:off x="1271464" y="2348880"/>
            <a:ext cx="10440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cxnSp>
      <p:cxnSp>
        <p:nvCxnSpPr>
          <p:cNvPr id="28" name="直接连接符 27"/>
          <p:cNvCxnSpPr/>
          <p:nvPr/>
        </p:nvCxnSpPr>
        <p:spPr>
          <a:xfrm>
            <a:off x="1271464" y="3789040"/>
            <a:ext cx="10440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cxnSp>
      <p:cxnSp>
        <p:nvCxnSpPr>
          <p:cNvPr id="29" name="直接连接符 28"/>
          <p:cNvCxnSpPr/>
          <p:nvPr/>
        </p:nvCxnSpPr>
        <p:spPr>
          <a:xfrm>
            <a:off x="1271464" y="5157192"/>
            <a:ext cx="10440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cxnSp>
      <p:cxnSp>
        <p:nvCxnSpPr>
          <p:cNvPr id="30" name="直接连接符 29"/>
          <p:cNvCxnSpPr/>
          <p:nvPr/>
        </p:nvCxnSpPr>
        <p:spPr>
          <a:xfrm>
            <a:off x="1271464" y="6499944"/>
            <a:ext cx="1008000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cxnSp>
      <p:sp>
        <p:nvSpPr>
          <p:cNvPr id="33" name="椭圆 32"/>
          <p:cNvSpPr/>
          <p:nvPr/>
        </p:nvSpPr>
        <p:spPr>
          <a:xfrm>
            <a:off x="5177492" y="1259154"/>
            <a:ext cx="630476" cy="630476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altLang="zh-CN" sz="3800" dirty="0">
                <a:solidFill>
                  <a:srgbClr val="0076CA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?</a:t>
            </a:r>
            <a:endParaRPr lang="zh-CN" altLang="en-US" sz="3800" dirty="0">
              <a:solidFill>
                <a:srgbClr val="0076CA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4" name="object 30"/>
          <p:cNvSpPr txBox="1"/>
          <p:nvPr/>
        </p:nvSpPr>
        <p:spPr>
          <a:xfrm>
            <a:off x="6096000" y="1412776"/>
            <a:ext cx="156833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  <a:defRPr sz="1400" spc="-5">
                <a:latin typeface="微软雅黑" pitchFamily="34" charset="-122"/>
                <a:ea typeface="微软雅黑" pitchFamily="34" charset="-122"/>
                <a:cs typeface="Arial"/>
              </a:defRPr>
            </a:lvl1pPr>
          </a:lstStyle>
          <a:p>
            <a:r>
              <a:rPr lang="zh-CN" altLang="en-US" dirty="0"/>
              <a:t>如何去选择合适的供应商？</a:t>
            </a:r>
            <a:endParaRPr lang="en-US" altLang="zh-CN" dirty="0"/>
          </a:p>
        </p:txBody>
      </p:sp>
      <p:cxnSp>
        <p:nvCxnSpPr>
          <p:cNvPr id="35" name="直接连接符 34"/>
          <p:cNvCxnSpPr/>
          <p:nvPr/>
        </p:nvCxnSpPr>
        <p:spPr>
          <a:xfrm>
            <a:off x="8207420" y="839420"/>
            <a:ext cx="0" cy="561391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</a:ln>
        </p:spPr>
      </p:cxnSp>
      <p:sp>
        <p:nvSpPr>
          <p:cNvPr id="38" name="椭圆 37"/>
          <p:cNvSpPr/>
          <p:nvPr/>
        </p:nvSpPr>
        <p:spPr>
          <a:xfrm>
            <a:off x="5177492" y="2708950"/>
            <a:ext cx="630476" cy="630476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altLang="zh-CN" sz="3800" dirty="0">
                <a:solidFill>
                  <a:srgbClr val="0076CA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?</a:t>
            </a:r>
            <a:endParaRPr lang="zh-CN" altLang="en-US" sz="3800" dirty="0">
              <a:solidFill>
                <a:srgbClr val="0076CA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9" name="object 30"/>
          <p:cNvSpPr txBox="1"/>
          <p:nvPr/>
        </p:nvSpPr>
        <p:spPr>
          <a:xfrm>
            <a:off x="6096000" y="2819028"/>
            <a:ext cx="185636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  <a:defRPr sz="1400" spc="-5">
                <a:latin typeface="微软雅黑" pitchFamily="34" charset="-122"/>
                <a:ea typeface="微软雅黑" pitchFamily="34" charset="-122"/>
                <a:cs typeface="Arial"/>
              </a:defRPr>
            </a:lvl1pPr>
          </a:lstStyle>
          <a:p>
            <a:r>
              <a:rPr lang="zh-CN" altLang="en-US" dirty="0" smtClean="0"/>
              <a:t>如何防止不合</a:t>
            </a:r>
            <a:r>
              <a:rPr lang="zh-CN" altLang="en-US" dirty="0"/>
              <a:t>格</a:t>
            </a:r>
            <a:r>
              <a:rPr lang="zh-CN" altLang="en-US" dirty="0" smtClean="0"/>
              <a:t>物料流入生产</a:t>
            </a:r>
            <a:r>
              <a:rPr lang="en-US" altLang="zh-CN" dirty="0" smtClean="0"/>
              <a:t>?</a:t>
            </a:r>
            <a:endParaRPr lang="en-US" altLang="zh-CN" dirty="0"/>
          </a:p>
        </p:txBody>
      </p:sp>
      <p:sp>
        <p:nvSpPr>
          <p:cNvPr id="40" name="椭圆 39"/>
          <p:cNvSpPr/>
          <p:nvPr/>
        </p:nvSpPr>
        <p:spPr>
          <a:xfrm>
            <a:off x="5177492" y="4123762"/>
            <a:ext cx="630476" cy="630476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altLang="zh-CN" sz="3800" dirty="0">
                <a:solidFill>
                  <a:srgbClr val="0076CA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?</a:t>
            </a:r>
            <a:endParaRPr lang="zh-CN" altLang="en-US" sz="3800" dirty="0">
              <a:solidFill>
                <a:srgbClr val="0076CA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1" name="object 30"/>
          <p:cNvSpPr txBox="1"/>
          <p:nvPr/>
        </p:nvSpPr>
        <p:spPr>
          <a:xfrm>
            <a:off x="6096000" y="4331196"/>
            <a:ext cx="185636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  <a:defRPr sz="1400" spc="-5">
                <a:latin typeface="微软雅黑" pitchFamily="34" charset="-122"/>
                <a:ea typeface="微软雅黑" pitchFamily="34" charset="-122"/>
                <a:cs typeface="Arial"/>
              </a:defRPr>
            </a:lvl1pPr>
          </a:lstStyle>
          <a:p>
            <a:r>
              <a:rPr lang="zh-CN" altLang="en-US" dirty="0" smtClean="0"/>
              <a:t>哪些产品有问题？</a:t>
            </a:r>
            <a:endParaRPr lang="en-US" altLang="zh-CN" dirty="0"/>
          </a:p>
        </p:txBody>
      </p:sp>
      <p:sp>
        <p:nvSpPr>
          <p:cNvPr id="42" name="椭圆 41"/>
          <p:cNvSpPr/>
          <p:nvPr/>
        </p:nvSpPr>
        <p:spPr>
          <a:xfrm>
            <a:off x="5177492" y="5458499"/>
            <a:ext cx="630476" cy="630476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altLang="zh-CN" sz="3800" dirty="0">
                <a:solidFill>
                  <a:srgbClr val="0076CA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?</a:t>
            </a:r>
            <a:endParaRPr lang="zh-CN" altLang="en-US" sz="3800" dirty="0">
              <a:solidFill>
                <a:srgbClr val="0076CA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3" name="object 30"/>
          <p:cNvSpPr txBox="1"/>
          <p:nvPr/>
        </p:nvSpPr>
        <p:spPr>
          <a:xfrm>
            <a:off x="6096000" y="5687721"/>
            <a:ext cx="185636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  <a:defRPr sz="1400" spc="-5">
                <a:latin typeface="微软雅黑" pitchFamily="34" charset="-122"/>
                <a:ea typeface="微软雅黑" pitchFamily="34" charset="-122"/>
                <a:cs typeface="Arial"/>
              </a:defRPr>
            </a:lvl1pPr>
          </a:lstStyle>
          <a:p>
            <a:r>
              <a:rPr lang="zh-CN" altLang="en-US" dirty="0" smtClean="0"/>
              <a:t>有多少客户抱怨？</a:t>
            </a:r>
            <a:endParaRPr lang="en-US" altLang="zh-CN" dirty="0"/>
          </a:p>
        </p:txBody>
      </p:sp>
      <p:sp>
        <p:nvSpPr>
          <p:cNvPr id="45" name="object 30"/>
          <p:cNvSpPr txBox="1"/>
          <p:nvPr/>
        </p:nvSpPr>
        <p:spPr>
          <a:xfrm>
            <a:off x="8472264" y="2780928"/>
            <a:ext cx="2795682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>
                <a:latin typeface="微软雅黑" pitchFamily="34" charset="-122"/>
                <a:ea typeface="微软雅黑" pitchFamily="34" charset="-122"/>
                <a:cs typeface="Arial"/>
              </a:rPr>
              <a:t>物料接收</a:t>
            </a:r>
            <a:r>
              <a:rPr lang="en-US" altLang="zh-CN" sz="1400" spc="-5" dirty="0">
                <a:latin typeface="微软雅黑" pitchFamily="34" charset="-122"/>
                <a:ea typeface="微软雅黑" pitchFamily="34" charset="-122"/>
                <a:cs typeface="Arial"/>
              </a:rPr>
              <a:t>/</a:t>
            </a:r>
            <a:r>
              <a:rPr lang="zh-CN" altLang="en-US" sz="1400" spc="-5" dirty="0">
                <a:latin typeface="微软雅黑" pitchFamily="34" charset="-122"/>
                <a:ea typeface="微软雅黑" pitchFamily="34" charset="-122"/>
                <a:cs typeface="Arial"/>
              </a:rPr>
              <a:t>发出</a:t>
            </a: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检验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调拨检验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呆滞与定期检验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6" name="object 30"/>
          <p:cNvSpPr txBox="1"/>
          <p:nvPr/>
        </p:nvSpPr>
        <p:spPr>
          <a:xfrm>
            <a:off x="8472264" y="4150821"/>
            <a:ext cx="2795682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en-US" altLang="zh-CN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IPQC</a:t>
            </a: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en-US" altLang="zh-CN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FQC</a:t>
            </a: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批次部分检验与分类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7" name="object 30"/>
          <p:cNvSpPr txBox="1"/>
          <p:nvPr/>
        </p:nvSpPr>
        <p:spPr>
          <a:xfrm>
            <a:off x="8472264" y="5470624"/>
            <a:ext cx="3024336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en-US" altLang="zh-CN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OQC</a:t>
            </a: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质量证书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FFC000"/>
              </a:buClr>
              <a:buFont typeface="Wingdings" pitchFamily="2" charset="2"/>
              <a:buChar char="n"/>
              <a:tabLst>
                <a:tab pos="299085" algn="l"/>
                <a:tab pos="299720" algn="l"/>
              </a:tabLst>
            </a:pPr>
            <a:r>
              <a:rPr lang="zh-CN" altLang="en-US" sz="1400" spc="-5" dirty="0" smtClean="0">
                <a:latin typeface="微软雅黑" pitchFamily="34" charset="-122"/>
                <a:ea typeface="微软雅黑" pitchFamily="34" charset="-122"/>
                <a:cs typeface="Arial"/>
              </a:rPr>
              <a:t>客户投诉与退货</a:t>
            </a:r>
            <a:endParaRPr lang="en-US" altLang="zh-CN" sz="1400" spc="-5" dirty="0" smtClean="0"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96132" y="836712"/>
            <a:ext cx="261389" cy="5675932"/>
          </a:xfrm>
          <a:prstGeom prst="rect">
            <a:avLst/>
          </a:prstGeom>
          <a:solidFill>
            <a:srgbClr val="7E7E7E"/>
          </a:solidFill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T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QM</a:t>
            </a:r>
          </a:p>
          <a:p>
            <a:pPr algn="ctr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全面质量管理</a:t>
            </a:r>
            <a:endParaRPr lang="en-US" altLang="zh-CN" sz="1400" dirty="0" smtClean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4255964" y="1006894"/>
            <a:ext cx="3712244" cy="2462074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21" name="右箭头 20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23" name="右箭头 22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67260" y="1137174"/>
            <a:ext cx="1501603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批量大小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33223"/>
              </p:ext>
            </p:extLst>
          </p:nvPr>
        </p:nvGraphicFramePr>
        <p:xfrm>
          <a:off x="4597781" y="1618376"/>
          <a:ext cx="3082320" cy="1662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44248"/>
                <a:gridCol w="1538072"/>
              </a:tblGrid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25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50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……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……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2448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10000000000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0" dirty="0" smtClean="0">
                          <a:latin typeface="Arial" pitchFamily="34" charset="0"/>
                          <a:ea typeface="Microsoft YaHei UI" pitchFamily="34" charset="-122"/>
                          <a:cs typeface="Arial" pitchFamily="34" charset="0"/>
                        </a:rPr>
                        <a:t>200</a:t>
                      </a:r>
                      <a:endParaRPr lang="zh-CN" altLang="en-US" sz="1400" b="0" dirty="0">
                        <a:latin typeface="Arial" pitchFamily="34" charset="0"/>
                        <a:ea typeface="Microsoft YaHei UI" pitchFamily="34" charset="-122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矩形 25"/>
          <p:cNvSpPr/>
          <p:nvPr/>
        </p:nvSpPr>
        <p:spPr>
          <a:xfrm>
            <a:off x="6265501" y="1137174"/>
            <a:ext cx="1389200" cy="37268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采样大小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55964" y="3645024"/>
            <a:ext cx="4432324" cy="1137431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示例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1</a:t>
            </a:r>
            <a:r>
              <a:rPr lang="en-US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endParaRPr lang="zh-CN" altLang="zh-CN" sz="14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检验批数量：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		900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桶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Arial" pitchFamily="34" charset="0"/>
              </a:rPr>
              <a:t>基本采样数量：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Arial" pitchFamily="34" charset="0"/>
              </a:rPr>
              <a:t>	1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Arial" pitchFamily="34" charset="0"/>
              </a:rPr>
              <a:t>桶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样品大小：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		25 x 1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桶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255964" y="4953868"/>
            <a:ext cx="6808588" cy="140895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示例</a:t>
            </a:r>
            <a:r>
              <a:rPr lang="en-US" altLang="zh-CN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2</a:t>
            </a:r>
            <a:r>
              <a:rPr lang="en-US" altLang="zh-CN" sz="1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:</a:t>
            </a:r>
            <a:endParaRPr lang="zh-CN" altLang="zh-CN" sz="14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检验批数量：</a:t>
            </a: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		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20kg</a:t>
            </a:r>
            <a:endParaRPr lang="en-US" altLang="zh-CN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基本采样数量：</a:t>
            </a: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	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5g</a:t>
            </a: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批量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	=	(20 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*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1000)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g / 5g = 4000</a:t>
            </a: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样品大小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	=	50 x 5g</a:t>
            </a:r>
            <a:endParaRPr lang="en-US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 rot="20728234">
            <a:off x="7857460" y="1233844"/>
            <a:ext cx="2320978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采样计划表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2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51" y="1034380"/>
            <a:ext cx="7646987" cy="491490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20" name="右箭头 19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22" name="右箭头 21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786085" y="980728"/>
            <a:ext cx="2177535" cy="671242"/>
          </a:xfrm>
          <a:prstGeom prst="rect">
            <a:avLst/>
          </a:prstGeom>
          <a:solidFill>
            <a:srgbClr val="FFFF9F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检验批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结果记录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12" name="右箭头 11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14" name="右箭头 13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1384" y="4034330"/>
            <a:ext cx="2606668" cy="406467"/>
          </a:xfrm>
          <a:prstGeom prst="rect">
            <a:avLst/>
          </a:prstGeom>
          <a:solidFill>
            <a:srgbClr val="FFC000"/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</a:t>
            </a:r>
          </a:p>
        </p:txBody>
      </p:sp>
      <p:sp>
        <p:nvSpPr>
          <p:cNvPr id="16" name="右箭头 15"/>
          <p:cNvSpPr/>
          <p:nvPr/>
        </p:nvSpPr>
        <p:spPr>
          <a:xfrm rot="5400000">
            <a:off x="1628823" y="350952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30081" y="1726981"/>
            <a:ext cx="2120180" cy="621899"/>
          </a:xfrm>
          <a:prstGeom prst="rect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按检验</a:t>
            </a: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工序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记录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检验结果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34" name="肘形连接符 33"/>
          <p:cNvCxnSpPr>
            <a:stCxn id="29" idx="2"/>
            <a:endCxn id="35" idx="0"/>
          </p:cNvCxnSpPr>
          <p:nvPr/>
        </p:nvCxnSpPr>
        <p:spPr>
          <a:xfrm rot="16200000" flipH="1">
            <a:off x="8483079" y="1755972"/>
            <a:ext cx="710170" cy="189598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726067" y="3059050"/>
            <a:ext cx="2120180" cy="513966"/>
          </a:xfrm>
          <a:prstGeom prst="rect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检验特性结果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0" name="肘形连接符 39"/>
          <p:cNvCxnSpPr>
            <a:stCxn id="29" idx="2"/>
            <a:endCxn id="39" idx="0"/>
          </p:cNvCxnSpPr>
          <p:nvPr/>
        </p:nvCxnSpPr>
        <p:spPr>
          <a:xfrm rot="5400000">
            <a:off x="6540004" y="1708883"/>
            <a:ext cx="710170" cy="199016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528576" y="3988048"/>
            <a:ext cx="1927436" cy="513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定性检验特性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192872" y="3988048"/>
            <a:ext cx="1927436" cy="513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定量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检验特性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6" name="肘形连接符 45"/>
          <p:cNvCxnSpPr>
            <a:stCxn id="35" idx="2"/>
            <a:endCxn id="45" idx="0"/>
          </p:cNvCxnSpPr>
          <p:nvPr/>
        </p:nvCxnSpPr>
        <p:spPr>
          <a:xfrm rot="16200000" flipH="1">
            <a:off x="10263857" y="3095315"/>
            <a:ext cx="415032" cy="137043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35" idx="2"/>
            <a:endCxn id="44" idx="0"/>
          </p:cNvCxnSpPr>
          <p:nvPr/>
        </p:nvCxnSpPr>
        <p:spPr>
          <a:xfrm rot="5400000">
            <a:off x="8931710" y="3133601"/>
            <a:ext cx="415032" cy="129386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8726067" y="5020987"/>
            <a:ext cx="2120180" cy="513966"/>
          </a:xfrm>
          <a:prstGeom prst="rect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评估特性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6" name="肘形连接符 55"/>
          <p:cNvCxnSpPr>
            <a:stCxn id="44" idx="2"/>
            <a:endCxn id="55" idx="0"/>
          </p:cNvCxnSpPr>
          <p:nvPr/>
        </p:nvCxnSpPr>
        <p:spPr>
          <a:xfrm rot="16200000" flipH="1">
            <a:off x="8879739" y="4114568"/>
            <a:ext cx="518973" cy="129386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>
            <a:stCxn id="45" idx="2"/>
            <a:endCxn id="55" idx="0"/>
          </p:cNvCxnSpPr>
          <p:nvPr/>
        </p:nvCxnSpPr>
        <p:spPr>
          <a:xfrm rot="5400000">
            <a:off x="10211888" y="4076284"/>
            <a:ext cx="518973" cy="137043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844" y="908720"/>
            <a:ext cx="2197078" cy="169546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0" name="矩形 59"/>
          <p:cNvSpPr/>
          <p:nvPr/>
        </p:nvSpPr>
        <p:spPr>
          <a:xfrm>
            <a:off x="4232251" y="3284985"/>
            <a:ext cx="2232050" cy="1716162"/>
          </a:xfrm>
          <a:prstGeom prst="rect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缺陷</a:t>
            </a:r>
            <a:r>
              <a:rPr lang="zh-CN" altLang="en-US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资料</a:t>
            </a:r>
            <a:endParaRPr lang="en-US" altLang="zh-CN" b="1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endParaRPr lang="zh-CN" altLang="en-US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839916" y="3059050"/>
            <a:ext cx="2120180" cy="513966"/>
          </a:xfrm>
          <a:prstGeom prst="rect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缺陷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资料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8" name="爆炸形 2 57"/>
          <p:cNvSpPr/>
          <p:nvPr/>
        </p:nvSpPr>
        <p:spPr>
          <a:xfrm>
            <a:off x="4487572" y="4399348"/>
            <a:ext cx="1427700" cy="1019543"/>
          </a:xfrm>
          <a:prstGeom prst="irregularSeal2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激活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141332" y="5075274"/>
            <a:ext cx="2120180" cy="513966"/>
          </a:xfrm>
          <a:prstGeom prst="rect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质量通知单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3" name="上弧形箭头 62"/>
          <p:cNvSpPr/>
          <p:nvPr/>
        </p:nvSpPr>
        <p:spPr>
          <a:xfrm rot="16759312" flipH="1">
            <a:off x="3437281" y="3688635"/>
            <a:ext cx="1589940" cy="908860"/>
          </a:xfrm>
          <a:prstGeom prst="curved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12224" y="2374280"/>
            <a:ext cx="131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计划内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04220" y="2374280"/>
            <a:ext cx="131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计划外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 flipH="1">
            <a:off x="6672064" y="1121273"/>
            <a:ext cx="580050" cy="723551"/>
            <a:chOff x="4668148" y="2068964"/>
            <a:chExt cx="1322671" cy="1734950"/>
          </a:xfrm>
          <a:effectLst/>
        </p:grpSpPr>
        <p:sp>
          <p:nvSpPr>
            <p:cNvPr id="79" name="椭圆 78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流程图: 直接访问存储器 79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7" name="直接连接符 96"/>
          <p:cNvCxnSpPr/>
          <p:nvPr/>
        </p:nvCxnSpPr>
        <p:spPr>
          <a:xfrm>
            <a:off x="7354566" y="1572797"/>
            <a:ext cx="13339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8726067" y="5877272"/>
            <a:ext cx="2120180" cy="513966"/>
          </a:xfrm>
          <a:prstGeom prst="rect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关闭特性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02" name="直接箭头连接符 101"/>
          <p:cNvCxnSpPr>
            <a:stCxn id="55" idx="2"/>
            <a:endCxn id="106" idx="0"/>
          </p:cNvCxnSpPr>
          <p:nvPr/>
        </p:nvCxnSpPr>
        <p:spPr>
          <a:xfrm>
            <a:off x="9786157" y="5534953"/>
            <a:ext cx="0" cy="34231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左大括号 107"/>
          <p:cNvSpPr/>
          <p:nvPr/>
        </p:nvSpPr>
        <p:spPr>
          <a:xfrm flipH="1">
            <a:off x="8488901" y="4886278"/>
            <a:ext cx="187060" cy="838470"/>
          </a:xfrm>
          <a:prstGeom prst="leftBrace">
            <a:avLst>
              <a:gd name="adj1" fmla="val 64748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6659364" y="4876859"/>
            <a:ext cx="184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100 </a:t>
            </a:r>
            <a:r>
              <a:rPr lang="zh-CN" altLang="en-US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按照</a:t>
            </a:r>
            <a:r>
              <a:rPr lang="zh-CN" altLang="en-US" sz="1200" dirty="0">
                <a:latin typeface="Arial" pitchFamily="34" charset="0"/>
                <a:ea typeface="Microsoft YaHei UI" pitchFamily="34" charset="-122"/>
                <a:cs typeface="Arial" pitchFamily="34" charset="0"/>
              </a:rPr>
              <a:t>不良数评估</a:t>
            </a: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200 </a:t>
            </a:r>
            <a:r>
              <a:rPr lang="zh-CN" altLang="en-US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按照缺陷数评估</a:t>
            </a:r>
            <a:endParaRPr lang="zh-CN" altLang="en-US" sz="1200" dirty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500 </a:t>
            </a:r>
            <a:r>
              <a:rPr lang="zh-CN" altLang="en-US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人工评估</a:t>
            </a:r>
            <a:endParaRPr lang="en-US" altLang="zh-CN" sz="12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2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……</a:t>
            </a:r>
            <a:endParaRPr lang="en-US" altLang="zh-CN" sz="1200" dirty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701906" y="4624198"/>
            <a:ext cx="1321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评估模式</a:t>
            </a:r>
            <a:endParaRPr lang="zh-CN" altLang="en-US" sz="1400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0910679" y="3068492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1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10910679" y="5046445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2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910679" y="5877272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3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结果记录</a:t>
            </a:r>
            <a:endParaRPr lang="zh-CN" altLang="en-US" dirty="0"/>
          </a:p>
        </p:txBody>
      </p:sp>
      <p:pic>
        <p:nvPicPr>
          <p:cNvPr id="4098" name="Picture 2" descr="C:\Users\Ryan\AppData\Local\Temp\SNAGHTMLb1a7d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904368"/>
            <a:ext cx="7272808" cy="34785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499"/>
          <a:stretch/>
        </p:blipFill>
        <p:spPr bwMode="auto">
          <a:xfrm>
            <a:off x="4727848" y="4441891"/>
            <a:ext cx="7290233" cy="205385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23" name="右箭头 22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25" name="右箭头 24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1384" y="4034330"/>
            <a:ext cx="2606668" cy="406467"/>
          </a:xfrm>
          <a:prstGeom prst="rect">
            <a:avLst/>
          </a:prstGeom>
          <a:solidFill>
            <a:srgbClr val="FFC000"/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</a:t>
            </a:r>
          </a:p>
        </p:txBody>
      </p:sp>
      <p:sp>
        <p:nvSpPr>
          <p:cNvPr id="27" name="右箭头 26"/>
          <p:cNvSpPr/>
          <p:nvPr/>
        </p:nvSpPr>
        <p:spPr>
          <a:xfrm rot="5400000">
            <a:off x="1628823" y="350952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2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缺陷记录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5"/>
          <a:stretch/>
        </p:blipFill>
        <p:spPr bwMode="auto">
          <a:xfrm>
            <a:off x="3589386" y="1015034"/>
            <a:ext cx="8123237" cy="39901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24" name="右箭头 23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26" name="右箭头 25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1384" y="4034330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</a:t>
            </a:r>
          </a:p>
        </p:txBody>
      </p:sp>
      <p:sp>
        <p:nvSpPr>
          <p:cNvPr id="28" name="右箭头 27"/>
          <p:cNvSpPr/>
          <p:nvPr/>
        </p:nvSpPr>
        <p:spPr>
          <a:xfrm rot="5400000">
            <a:off x="1628823" y="350952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51384" y="4938779"/>
            <a:ext cx="2606668" cy="406467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缺陷</a:t>
            </a:r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记录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0" name="右箭头 29"/>
          <p:cNvSpPr/>
          <p:nvPr/>
        </p:nvSpPr>
        <p:spPr>
          <a:xfrm rot="5400000">
            <a:off x="1628823" y="4413977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3593330" y="5231363"/>
            <a:ext cx="2225702" cy="809886"/>
          </a:xfrm>
          <a:prstGeom prst="chevron">
            <a:avLst>
              <a:gd name="adj" fmla="val 15665"/>
            </a:avLst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检验过程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发现缺陷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3" name="燕尾形 32"/>
          <p:cNvSpPr/>
          <p:nvPr/>
        </p:nvSpPr>
        <p:spPr>
          <a:xfrm>
            <a:off x="6230731" y="5231363"/>
            <a:ext cx="2225702" cy="809886"/>
          </a:xfrm>
          <a:prstGeom prst="chevron">
            <a:avLst>
              <a:gd name="adj" fmla="val 15665"/>
            </a:avLst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记录缺陷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      激活质量通知单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8868133" y="5231363"/>
            <a:ext cx="2225702" cy="809886"/>
          </a:xfrm>
          <a:prstGeom prst="chevron">
            <a:avLst>
              <a:gd name="adj" fmla="val 15665"/>
            </a:avLst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      处理质量通知单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51532" y="5390394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1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70864" y="5390394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2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018303" y="5390394"/>
            <a:ext cx="491824" cy="491824"/>
          </a:xfrm>
          <a:prstGeom prst="ellipse">
            <a:avLst/>
          </a:prstGeom>
          <a:noFill/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76CA"/>
                </a:solidFill>
              </a:rPr>
              <a:t>3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6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使用决策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12" name="右箭头 11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14" name="右箭头 13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1384" y="4034330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</a:t>
            </a:r>
          </a:p>
        </p:txBody>
      </p:sp>
      <p:sp>
        <p:nvSpPr>
          <p:cNvPr id="16" name="右箭头 15"/>
          <p:cNvSpPr/>
          <p:nvPr/>
        </p:nvSpPr>
        <p:spPr>
          <a:xfrm rot="5400000">
            <a:off x="1628823" y="350952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1384" y="4938779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不良记录</a:t>
            </a:r>
          </a:p>
        </p:txBody>
      </p:sp>
      <p:sp>
        <p:nvSpPr>
          <p:cNvPr id="18" name="右箭头 17"/>
          <p:cNvSpPr/>
          <p:nvPr/>
        </p:nvSpPr>
        <p:spPr>
          <a:xfrm rot="5400000">
            <a:off x="1628823" y="4413977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1384" y="5836156"/>
            <a:ext cx="2606668" cy="406467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使用决策</a:t>
            </a:r>
          </a:p>
        </p:txBody>
      </p:sp>
      <p:sp>
        <p:nvSpPr>
          <p:cNvPr id="20" name="右箭头 19"/>
          <p:cNvSpPr/>
          <p:nvPr/>
        </p:nvSpPr>
        <p:spPr>
          <a:xfrm rot="5400000">
            <a:off x="1628823" y="5328592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198624"/>
            <a:ext cx="1897545" cy="153180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6287210" y="1209183"/>
            <a:ext cx="2019275" cy="852419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76C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lang="en-US" altLang="zh-CN" sz="16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69592" y="2659216"/>
            <a:ext cx="2019275" cy="852419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76C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确定质量得分</a:t>
            </a:r>
            <a:endParaRPr lang="en-US" altLang="zh-CN" sz="16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87210" y="4001972"/>
            <a:ext cx="2019275" cy="852419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76C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后续操作</a:t>
            </a:r>
            <a:endParaRPr lang="en-US" altLang="zh-CN" sz="16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3" name="AutoShape 3"/>
          <p:cNvSpPr>
            <a:spLocks/>
          </p:cNvSpPr>
          <p:nvPr/>
        </p:nvSpPr>
        <p:spPr bwMode="auto">
          <a:xfrm>
            <a:off x="5617281" y="1415631"/>
            <a:ext cx="551347" cy="3167674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AutoShape 3"/>
          <p:cNvSpPr>
            <a:spLocks/>
          </p:cNvSpPr>
          <p:nvPr/>
        </p:nvSpPr>
        <p:spPr bwMode="auto">
          <a:xfrm>
            <a:off x="8485243" y="1024753"/>
            <a:ext cx="275673" cy="1221276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AutoShape 3"/>
          <p:cNvSpPr>
            <a:spLocks/>
          </p:cNvSpPr>
          <p:nvPr/>
        </p:nvSpPr>
        <p:spPr bwMode="auto">
          <a:xfrm>
            <a:off x="8485243" y="3817543"/>
            <a:ext cx="275673" cy="1221276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57041" y="3859096"/>
            <a:ext cx="2612187" cy="1066666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客户定制功能，如：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EEB500"/>
              </a:buClr>
              <a:buFont typeface="Wingdings" pitchFamily="2" charset="2"/>
              <a:buChar char="n"/>
            </a:pP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QC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判退，系统发送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Email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给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PO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的采购组</a:t>
            </a:r>
            <a:endParaRPr lang="en-US" altLang="zh-CN" sz="14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40" b="62026"/>
          <a:stretch/>
        </p:blipFill>
        <p:spPr bwMode="auto">
          <a:xfrm>
            <a:off x="8904932" y="856053"/>
            <a:ext cx="2346552" cy="154811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1604" y="1635392"/>
            <a:ext cx="1914504" cy="203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957041" y="2655355"/>
            <a:ext cx="2612187" cy="85628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EEB500"/>
              </a:buClr>
              <a:buFont typeface="Wingdings" pitchFamily="2" charset="2"/>
              <a:buChar char="n"/>
            </a:pP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UD</a:t>
            </a: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选择了让步接收，质量得分</a:t>
            </a:r>
            <a:r>
              <a:rPr lang="en-US" altLang="zh-CN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80</a:t>
            </a:r>
          </a:p>
        </p:txBody>
      </p:sp>
      <p:sp>
        <p:nvSpPr>
          <p:cNvPr id="41" name="椭圆 40"/>
          <p:cNvSpPr/>
          <p:nvPr/>
        </p:nvSpPr>
        <p:spPr>
          <a:xfrm>
            <a:off x="6024612" y="1403376"/>
            <a:ext cx="491824" cy="4918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1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024612" y="2837583"/>
            <a:ext cx="491824" cy="4918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2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024612" y="4182269"/>
            <a:ext cx="491824" cy="4918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3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87210" y="5416489"/>
            <a:ext cx="2019275" cy="852419"/>
          </a:xfrm>
          <a:prstGeom prst="rect">
            <a:avLst/>
          </a:prstGeom>
          <a:solidFill>
            <a:schemeClr val="bg1">
              <a:alpha val="50000"/>
            </a:schemeClr>
          </a:solidFill>
          <a:ln w="25400">
            <a:solidFill>
              <a:srgbClr val="0076C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质检库存过账</a:t>
            </a:r>
            <a:endParaRPr lang="en-US" altLang="zh-CN" sz="16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024612" y="5596786"/>
            <a:ext cx="491824" cy="4918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4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01169" y="5941922"/>
            <a:ext cx="1507449" cy="439406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EEB500"/>
              </a:buClr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检验与库存相关</a:t>
            </a:r>
            <a:endParaRPr lang="en-US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957041" y="5250004"/>
            <a:ext cx="1444191" cy="32583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到非限制</a:t>
            </a:r>
            <a:endParaRPr lang="en-US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3" name="AutoShape 3"/>
          <p:cNvSpPr>
            <a:spLocks/>
          </p:cNvSpPr>
          <p:nvPr/>
        </p:nvSpPr>
        <p:spPr bwMode="auto">
          <a:xfrm>
            <a:off x="8485243" y="5232060"/>
            <a:ext cx="275673" cy="1221276"/>
          </a:xfrm>
          <a:prstGeom prst="leftBrace">
            <a:avLst>
              <a:gd name="adj1" fmla="val 64842"/>
              <a:gd name="adj2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957041" y="5688496"/>
            <a:ext cx="1444191" cy="32583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冻结</a:t>
            </a:r>
            <a:endParaRPr lang="en-US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957041" y="6127503"/>
            <a:ext cx="1444191" cy="325833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退货</a:t>
            </a:r>
            <a:endParaRPr lang="en-US" altLang="zh-CN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257809" y="5012534"/>
            <a:ext cx="1008200" cy="1078628"/>
            <a:chOff x="3943524" y="4734043"/>
            <a:chExt cx="1160865" cy="1241958"/>
          </a:xfrm>
        </p:grpSpPr>
        <p:pic>
          <p:nvPicPr>
            <p:cNvPr id="2053" name="Picture 5" descr="C:\Users\Ryan\Desktop\stoc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524" y="5012194"/>
              <a:ext cx="808589" cy="80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" descr="C:\Users\Ryan\Desktop\stoc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800" y="5167412"/>
              <a:ext cx="808589" cy="80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" descr="C:\Users\Ryan\Desktop\stoc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034" y="4734043"/>
              <a:ext cx="808589" cy="80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21" y="4640185"/>
            <a:ext cx="1407609" cy="139920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6" name="椭圆 55"/>
          <p:cNvSpPr/>
          <p:nvPr/>
        </p:nvSpPr>
        <p:spPr>
          <a:xfrm>
            <a:off x="5271765" y="5542381"/>
            <a:ext cx="595107" cy="59510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zh-CN" altLang="en-US" sz="3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222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 rot="5400000">
                <a:off x="1705737" y="3806421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使用决策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21" y="901702"/>
            <a:ext cx="4696688" cy="307985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36" y="4008151"/>
            <a:ext cx="6054050" cy="172510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941" y="4942711"/>
            <a:ext cx="5720680" cy="154505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49456" y="901675"/>
            <a:ext cx="242706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使用决策界面，可以参考检验时记录的</a:t>
            </a: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缺陷</a:t>
            </a:r>
            <a:endParaRPr lang="zh-CN" altLang="en-US" sz="1400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896200" y="818233"/>
            <a:ext cx="455057" cy="455057"/>
          </a:xfrm>
          <a:prstGeom prst="ellipse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1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56240" y="3808433"/>
            <a:ext cx="280831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/>
              <a:t>使用决策界面，可以参考检验时记录</a:t>
            </a:r>
            <a:r>
              <a:rPr lang="zh-CN" altLang="en-US" dirty="0" smtClean="0"/>
              <a:t>的</a:t>
            </a:r>
            <a:r>
              <a:rPr lang="zh-CN" altLang="en-US" b="1" u="sng" dirty="0" smtClean="0"/>
              <a:t>检验特性结果</a:t>
            </a:r>
            <a:endParaRPr lang="zh-CN" altLang="en-US" b="1" u="sng" dirty="0"/>
          </a:p>
        </p:txBody>
      </p:sp>
      <p:sp>
        <p:nvSpPr>
          <p:cNvPr id="28" name="椭圆 27"/>
          <p:cNvSpPr/>
          <p:nvPr/>
        </p:nvSpPr>
        <p:spPr>
          <a:xfrm>
            <a:off x="7798792" y="3724991"/>
            <a:ext cx="455057" cy="455057"/>
          </a:xfrm>
          <a:prstGeom prst="ellipse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76CA"/>
                </a:solidFill>
              </a:rPr>
              <a:t>2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20394" y="4732118"/>
            <a:ext cx="229922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Microsoft YaHei UI" pitchFamily="34" charset="-122"/>
                <a:ea typeface="Microsoft YaHei UI" pitchFamily="34" charset="-122"/>
              </a:defRPr>
            </a:lvl1pPr>
          </a:lstStyle>
          <a:p>
            <a:r>
              <a:rPr lang="zh-CN" altLang="en-US" dirty="0" smtClean="0"/>
              <a:t>检验与库存相关，还需要执行</a:t>
            </a:r>
            <a:r>
              <a:rPr lang="zh-CN" altLang="en-US" b="1" u="sng" dirty="0" smtClean="0"/>
              <a:t>检验</a:t>
            </a:r>
            <a:r>
              <a:rPr lang="zh-CN" altLang="en-US" b="1" u="sng" dirty="0"/>
              <a:t>库存过账</a:t>
            </a:r>
          </a:p>
        </p:txBody>
      </p:sp>
      <p:sp>
        <p:nvSpPr>
          <p:cNvPr id="30" name="椭圆 29"/>
          <p:cNvSpPr/>
          <p:nvPr/>
        </p:nvSpPr>
        <p:spPr>
          <a:xfrm>
            <a:off x="9362946" y="4648676"/>
            <a:ext cx="455057" cy="455057"/>
          </a:xfrm>
          <a:prstGeom prst="ellipse">
            <a:avLst/>
          </a:prstGeom>
          <a:solidFill>
            <a:schemeClr val="bg1"/>
          </a:solidFill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76CA"/>
                </a:solidFill>
              </a:rPr>
              <a:t>3</a:t>
            </a:r>
            <a:endParaRPr lang="zh-CN" altLang="en-US" sz="2800" dirty="0">
              <a:solidFill>
                <a:srgbClr val="0076CA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29318" y="1015034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7584" y="1115590"/>
            <a:ext cx="2606668" cy="410532"/>
          </a:xfrm>
          <a:prstGeom prst="rect">
            <a:avLst/>
          </a:prstGeom>
          <a:solidFill>
            <a:srgbClr val="0076CA"/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1384" y="1222333"/>
            <a:ext cx="2606668" cy="406467"/>
          </a:xfrm>
          <a:prstGeom prst="rect">
            <a:avLst/>
          </a:prstGeom>
          <a:solidFill>
            <a:srgbClr val="0076CA"/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事件</a:t>
            </a:r>
            <a:endParaRPr lang="zh-CN" altLang="en-US" sz="1600" dirty="0">
              <a:solidFill>
                <a:schemeClr val="bg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1384" y="2143496"/>
            <a:ext cx="2644066" cy="445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检验批</a:t>
            </a:r>
          </a:p>
        </p:txBody>
      </p:sp>
      <p:sp>
        <p:nvSpPr>
          <p:cNvPr id="35" name="右箭头 34"/>
          <p:cNvSpPr/>
          <p:nvPr/>
        </p:nvSpPr>
        <p:spPr>
          <a:xfrm rot="5400000">
            <a:off x="1628823" y="162154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1384" y="3136326"/>
            <a:ext cx="2606668" cy="406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确定样品</a:t>
            </a:r>
          </a:p>
        </p:txBody>
      </p:sp>
      <p:sp>
        <p:nvSpPr>
          <p:cNvPr id="37" name="右箭头 36"/>
          <p:cNvSpPr/>
          <p:nvPr/>
        </p:nvSpPr>
        <p:spPr>
          <a:xfrm rot="5400000">
            <a:off x="1628823" y="2596930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1384" y="4034330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结果记录</a:t>
            </a:r>
          </a:p>
        </p:txBody>
      </p:sp>
      <p:sp>
        <p:nvSpPr>
          <p:cNvPr id="39" name="右箭头 38"/>
          <p:cNvSpPr/>
          <p:nvPr/>
        </p:nvSpPr>
        <p:spPr>
          <a:xfrm rot="5400000">
            <a:off x="1628823" y="3509528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1384" y="4938779"/>
            <a:ext cx="2606668" cy="40646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不良记录</a:t>
            </a:r>
          </a:p>
        </p:txBody>
      </p:sp>
      <p:sp>
        <p:nvSpPr>
          <p:cNvPr id="41" name="右箭头 40"/>
          <p:cNvSpPr/>
          <p:nvPr/>
        </p:nvSpPr>
        <p:spPr>
          <a:xfrm rot="5400000">
            <a:off x="1628823" y="4413977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1384" y="5836156"/>
            <a:ext cx="2606668" cy="406467"/>
          </a:xfrm>
          <a:prstGeom prst="rect">
            <a:avLst/>
          </a:prstGeom>
          <a:solidFill>
            <a:srgbClr val="FFC000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使用决策</a:t>
            </a:r>
          </a:p>
        </p:txBody>
      </p:sp>
      <p:sp>
        <p:nvSpPr>
          <p:cNvPr id="43" name="右箭头 42"/>
          <p:cNvSpPr/>
          <p:nvPr/>
        </p:nvSpPr>
        <p:spPr>
          <a:xfrm rot="5400000">
            <a:off x="1628823" y="5328592"/>
            <a:ext cx="392770" cy="55129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5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9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来料质量控制</a:t>
            </a:r>
            <a:endParaRPr lang="zh-CN" altLang="en-US" dirty="0"/>
          </a:p>
        </p:txBody>
      </p:sp>
      <p:sp>
        <p:nvSpPr>
          <p:cNvPr id="4" name="object 9"/>
          <p:cNvSpPr/>
          <p:nvPr/>
        </p:nvSpPr>
        <p:spPr>
          <a:xfrm>
            <a:off x="7639811" y="1028418"/>
            <a:ext cx="4232148" cy="439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/>
          <p:cNvSpPr txBox="1"/>
          <p:nvPr/>
        </p:nvSpPr>
        <p:spPr>
          <a:xfrm>
            <a:off x="344904" y="980728"/>
            <a:ext cx="7014897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流程描述：</a:t>
            </a:r>
            <a:endParaRPr lang="en-US" altLang="zh-CN" sz="1400" b="1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通过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SAP 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MM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与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QM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的集成，确保所有入库原料符合质量标准，最大限度的保证不会因原料质量问题而影响生产，造成质量成本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增加。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未来流程提升获益：</a:t>
            </a:r>
            <a:endParaRPr sz="14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系统自动报检，仓库在系统中做完采购收货后，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IQC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可实时查询送检通知单报表</a:t>
            </a: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在系统中录入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IQC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检验结果，系统根据标准自动判定该检测项目是否合格</a:t>
            </a: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检验报告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，可以从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SAP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自动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提取数据，可实时打印</a:t>
            </a: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在系统中进行原材料关键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项目结果分析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和自动判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异</a:t>
            </a:r>
            <a:endParaRPr lang="en-US" altLang="zh-CN" sz="1400" b="1" spc="-5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>
                <a:latin typeface="Microsoft YaHei UI" pitchFamily="34" charset="-122"/>
                <a:ea typeface="Microsoft YaHei UI" pitchFamily="34" charset="-122"/>
                <a:cs typeface="Arial"/>
              </a:rPr>
              <a:t>流程关键点：</a:t>
            </a:r>
            <a:endParaRPr lang="zh-CN" altLang="en-US" sz="1400" b="1" spc="-5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344905" y="4514876"/>
            <a:ext cx="3158807" cy="1084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对供应商采购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物料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质量</a:t>
            </a:r>
            <a:r>
              <a:rPr lang="zh-CN" altLang="en-US" sz="1200" spc="-5" dirty="0">
                <a:latin typeface="Microsoft YaHei UI" pitchFamily="34" charset="-122"/>
                <a:ea typeface="Microsoft YaHei UI" pitchFamily="34" charset="-122"/>
                <a:cs typeface="Arial"/>
              </a:rPr>
              <a:t>信息</a:t>
            </a:r>
            <a:r>
              <a:rPr lang="zh-CN" altLang="en-US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记录</a:t>
            </a:r>
            <a:r>
              <a:rPr lang="en-US" altLang="zh-CN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-</a:t>
            </a:r>
            <a:r>
              <a:rPr lang="zh-CN" altLang="en-US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采购（可选）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检验计划</a:t>
            </a:r>
            <a:endParaRPr lang="en-US" altLang="zh-CN" sz="1200" spc="-5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动态</a:t>
            </a:r>
            <a:r>
              <a:rPr lang="zh-CN" altLang="en-US" sz="1200" spc="-5" dirty="0">
                <a:latin typeface="Microsoft YaHei UI" pitchFamily="34" charset="-122"/>
                <a:ea typeface="Microsoft YaHei UI" pitchFamily="34" charset="-122"/>
                <a:cs typeface="Arial"/>
              </a:rPr>
              <a:t>修改规则（可选</a:t>
            </a:r>
            <a:r>
              <a:rPr lang="zh-CN" altLang="en-US" sz="1200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271636" y="4365104"/>
            <a:ext cx="7048500" cy="1944216"/>
          </a:xfrm>
          <a:prstGeom prst="rect">
            <a:avLst/>
          </a:prstGeom>
          <a:noFill/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bject 12"/>
          <p:cNvSpPr txBox="1"/>
          <p:nvPr/>
        </p:nvSpPr>
        <p:spPr>
          <a:xfrm>
            <a:off x="3795886" y="4514876"/>
            <a:ext cx="3158807" cy="1685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184150" indent="-171450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  <a:defRPr sz="1200">
                <a:latin typeface="Microsoft YaHei UI" pitchFamily="34" charset="-122"/>
                <a:ea typeface="Microsoft YaHei UI" pitchFamily="34" charset="-122"/>
                <a:cs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按采购订单收货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物料的质检库存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查看未处理的检验批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记录检验结果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使用决策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质检库存过账</a:t>
            </a:r>
            <a:endParaRPr dirty="0"/>
          </a:p>
        </p:txBody>
      </p:sp>
      <p:sp>
        <p:nvSpPr>
          <p:cNvPr id="14" name="圆角矩形 13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7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70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5" name="object 8"/>
          <p:cNvSpPr/>
          <p:nvPr/>
        </p:nvSpPr>
        <p:spPr>
          <a:xfrm>
            <a:off x="2655314" y="1692393"/>
            <a:ext cx="2159635" cy="478287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来料</a:t>
            </a:r>
            <a:r>
              <a:rPr lang="zh-CN" altLang="en-US" dirty="0"/>
              <a:t>质量控制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8" name="object 8"/>
          <p:cNvSpPr/>
          <p:nvPr/>
        </p:nvSpPr>
        <p:spPr>
          <a:xfrm>
            <a:off x="324611" y="1692393"/>
            <a:ext cx="2159635" cy="478287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9679" y="1692394"/>
            <a:ext cx="2159635" cy="4782878"/>
          </a:xfrm>
          <a:custGeom>
            <a:avLst/>
            <a:gdLst/>
            <a:ahLst/>
            <a:cxnLst/>
            <a:rect l="l" t="t" r="r" b="b"/>
            <a:pathLst>
              <a:path w="2159634" h="4409440">
                <a:moveTo>
                  <a:pt x="0" y="4408932"/>
                </a:moveTo>
                <a:lnTo>
                  <a:pt x="2159507" y="4408932"/>
                </a:lnTo>
                <a:lnTo>
                  <a:pt x="2159507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24643" y="1700012"/>
            <a:ext cx="2161540" cy="4782879"/>
          </a:xfrm>
          <a:custGeom>
            <a:avLst/>
            <a:gdLst/>
            <a:ahLst/>
            <a:cxnLst/>
            <a:rect l="l" t="t" r="r" b="b"/>
            <a:pathLst>
              <a:path w="2161540" h="4409440">
                <a:moveTo>
                  <a:pt x="0" y="4408932"/>
                </a:moveTo>
                <a:lnTo>
                  <a:pt x="2161031" y="4408932"/>
                </a:lnTo>
                <a:lnTo>
                  <a:pt x="2161031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4635" y="1692393"/>
            <a:ext cx="2159635" cy="4782879"/>
          </a:xfrm>
          <a:custGeom>
            <a:avLst/>
            <a:gdLst/>
            <a:ahLst/>
            <a:cxnLst/>
            <a:rect l="l" t="t" r="r" b="b"/>
            <a:pathLst>
              <a:path w="2159634" h="4409440">
                <a:moveTo>
                  <a:pt x="0" y="4408932"/>
                </a:moveTo>
                <a:lnTo>
                  <a:pt x="2159507" y="4408932"/>
                </a:lnTo>
                <a:lnTo>
                  <a:pt x="2159507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55992" y="1917750"/>
            <a:ext cx="15849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84947" y="1946707"/>
            <a:ext cx="1476755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83423" y="1945182"/>
            <a:ext cx="1480185" cy="722630"/>
          </a:xfrm>
          <a:custGeom>
            <a:avLst/>
            <a:gdLst/>
            <a:ahLst/>
            <a:cxnLst/>
            <a:rect l="l" t="t" r="r" b="b"/>
            <a:pathLst>
              <a:path w="1480184" h="722630">
                <a:moveTo>
                  <a:pt x="0" y="722376"/>
                </a:moveTo>
                <a:lnTo>
                  <a:pt x="1479803" y="722376"/>
                </a:lnTo>
                <a:lnTo>
                  <a:pt x="1479803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/>
          <p:nvPr/>
        </p:nvSpPr>
        <p:spPr>
          <a:xfrm>
            <a:off x="10427207" y="5482386"/>
            <a:ext cx="1495044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5"/>
          <p:cNvSpPr/>
          <p:nvPr/>
        </p:nvSpPr>
        <p:spPr>
          <a:xfrm>
            <a:off x="9423654" y="3789222"/>
            <a:ext cx="638810" cy="114300"/>
          </a:xfrm>
          <a:custGeom>
            <a:avLst/>
            <a:gdLst/>
            <a:ahLst/>
            <a:cxnLst/>
            <a:rect l="l" t="t" r="r" b="b"/>
            <a:pathLst>
              <a:path w="638809" h="114300">
                <a:moveTo>
                  <a:pt x="524382" y="0"/>
                </a:moveTo>
                <a:lnTo>
                  <a:pt x="524382" y="114300"/>
                </a:lnTo>
                <a:lnTo>
                  <a:pt x="600582" y="76200"/>
                </a:lnTo>
                <a:lnTo>
                  <a:pt x="543432" y="76200"/>
                </a:lnTo>
                <a:lnTo>
                  <a:pt x="543432" y="38100"/>
                </a:lnTo>
                <a:lnTo>
                  <a:pt x="600582" y="38100"/>
                </a:lnTo>
                <a:lnTo>
                  <a:pt x="524382" y="0"/>
                </a:lnTo>
                <a:close/>
              </a:path>
              <a:path w="638809" h="114300">
                <a:moveTo>
                  <a:pt x="314988" y="38989"/>
                </a:moveTo>
                <a:lnTo>
                  <a:pt x="0" y="38989"/>
                </a:lnTo>
                <a:lnTo>
                  <a:pt x="0" y="77089"/>
                </a:lnTo>
                <a:lnTo>
                  <a:pt x="319404" y="77089"/>
                </a:lnTo>
                <a:lnTo>
                  <a:pt x="323789" y="76200"/>
                </a:lnTo>
                <a:lnTo>
                  <a:pt x="319404" y="76200"/>
                </a:lnTo>
                <a:lnTo>
                  <a:pt x="337565" y="58039"/>
                </a:lnTo>
                <a:lnTo>
                  <a:pt x="300354" y="58039"/>
                </a:lnTo>
                <a:lnTo>
                  <a:pt x="300354" y="57150"/>
                </a:lnTo>
                <a:lnTo>
                  <a:pt x="301849" y="49726"/>
                </a:lnTo>
                <a:lnTo>
                  <a:pt x="305927" y="43672"/>
                </a:lnTo>
                <a:lnTo>
                  <a:pt x="311981" y="39594"/>
                </a:lnTo>
                <a:lnTo>
                  <a:pt x="314988" y="38989"/>
                </a:lnTo>
                <a:close/>
              </a:path>
              <a:path w="638809" h="114300">
                <a:moveTo>
                  <a:pt x="338454" y="57150"/>
                </a:moveTo>
                <a:lnTo>
                  <a:pt x="319404" y="76200"/>
                </a:lnTo>
                <a:lnTo>
                  <a:pt x="323789" y="76200"/>
                </a:lnTo>
                <a:lnTo>
                  <a:pt x="326774" y="75594"/>
                </a:lnTo>
                <a:lnTo>
                  <a:pt x="332835" y="71516"/>
                </a:lnTo>
                <a:lnTo>
                  <a:pt x="336942" y="65462"/>
                </a:lnTo>
                <a:lnTo>
                  <a:pt x="338454" y="58039"/>
                </a:lnTo>
                <a:lnTo>
                  <a:pt x="338454" y="57150"/>
                </a:lnTo>
                <a:close/>
              </a:path>
              <a:path w="638809" h="114300">
                <a:moveTo>
                  <a:pt x="524382" y="57150"/>
                </a:moveTo>
                <a:lnTo>
                  <a:pt x="338454" y="57150"/>
                </a:lnTo>
                <a:lnTo>
                  <a:pt x="338454" y="58039"/>
                </a:lnTo>
                <a:lnTo>
                  <a:pt x="336942" y="65462"/>
                </a:lnTo>
                <a:lnTo>
                  <a:pt x="332835" y="71516"/>
                </a:lnTo>
                <a:lnTo>
                  <a:pt x="326774" y="75594"/>
                </a:lnTo>
                <a:lnTo>
                  <a:pt x="323789" y="76200"/>
                </a:lnTo>
                <a:lnTo>
                  <a:pt x="524382" y="76200"/>
                </a:lnTo>
                <a:lnTo>
                  <a:pt x="524382" y="57150"/>
                </a:lnTo>
                <a:close/>
              </a:path>
              <a:path w="638809" h="114300">
                <a:moveTo>
                  <a:pt x="600582" y="38100"/>
                </a:moveTo>
                <a:lnTo>
                  <a:pt x="543432" y="38100"/>
                </a:lnTo>
                <a:lnTo>
                  <a:pt x="543432" y="76200"/>
                </a:lnTo>
                <a:lnTo>
                  <a:pt x="600582" y="76200"/>
                </a:lnTo>
                <a:lnTo>
                  <a:pt x="638682" y="57150"/>
                </a:lnTo>
                <a:lnTo>
                  <a:pt x="600582" y="38100"/>
                </a:lnTo>
                <a:close/>
              </a:path>
              <a:path w="638809" h="114300">
                <a:moveTo>
                  <a:pt x="524382" y="38100"/>
                </a:moveTo>
                <a:lnTo>
                  <a:pt x="319404" y="38100"/>
                </a:lnTo>
                <a:lnTo>
                  <a:pt x="311981" y="39594"/>
                </a:lnTo>
                <a:lnTo>
                  <a:pt x="305927" y="43672"/>
                </a:lnTo>
                <a:lnTo>
                  <a:pt x="301849" y="49726"/>
                </a:lnTo>
                <a:lnTo>
                  <a:pt x="300354" y="57150"/>
                </a:lnTo>
                <a:lnTo>
                  <a:pt x="300354" y="58039"/>
                </a:lnTo>
                <a:lnTo>
                  <a:pt x="319404" y="38989"/>
                </a:lnTo>
                <a:lnTo>
                  <a:pt x="524382" y="38989"/>
                </a:lnTo>
                <a:lnTo>
                  <a:pt x="524382" y="38100"/>
                </a:lnTo>
                <a:close/>
              </a:path>
              <a:path w="638809" h="114300">
                <a:moveTo>
                  <a:pt x="524382" y="38989"/>
                </a:moveTo>
                <a:lnTo>
                  <a:pt x="319404" y="38989"/>
                </a:lnTo>
                <a:lnTo>
                  <a:pt x="300354" y="58039"/>
                </a:lnTo>
                <a:lnTo>
                  <a:pt x="337565" y="58039"/>
                </a:lnTo>
                <a:lnTo>
                  <a:pt x="338454" y="57150"/>
                </a:lnTo>
                <a:lnTo>
                  <a:pt x="524382" y="57150"/>
                </a:lnTo>
                <a:lnTo>
                  <a:pt x="524382" y="3898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3"/>
          <p:cNvSpPr/>
          <p:nvPr/>
        </p:nvSpPr>
        <p:spPr>
          <a:xfrm>
            <a:off x="10287000" y="2487739"/>
            <a:ext cx="1584959" cy="829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/>
          <p:cNvSpPr/>
          <p:nvPr/>
        </p:nvSpPr>
        <p:spPr>
          <a:xfrm>
            <a:off x="10315956" y="2516682"/>
            <a:ext cx="1476755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5"/>
          <p:cNvSpPr/>
          <p:nvPr/>
        </p:nvSpPr>
        <p:spPr>
          <a:xfrm>
            <a:off x="10314431" y="2515158"/>
            <a:ext cx="1480185" cy="723900"/>
          </a:xfrm>
          <a:custGeom>
            <a:avLst/>
            <a:gdLst/>
            <a:ahLst/>
            <a:cxnLst/>
            <a:rect l="l" t="t" r="r" b="b"/>
            <a:pathLst>
              <a:path w="1480184" h="723900">
                <a:moveTo>
                  <a:pt x="0" y="723900"/>
                </a:moveTo>
                <a:lnTo>
                  <a:pt x="1479803" y="723900"/>
                </a:lnTo>
                <a:lnTo>
                  <a:pt x="1479803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/>
          <p:cNvSpPr/>
          <p:nvPr/>
        </p:nvSpPr>
        <p:spPr>
          <a:xfrm>
            <a:off x="9848088" y="2176830"/>
            <a:ext cx="1024153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7"/>
          <p:cNvSpPr/>
          <p:nvPr/>
        </p:nvSpPr>
        <p:spPr>
          <a:xfrm>
            <a:off x="9877043" y="2205786"/>
            <a:ext cx="915924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8"/>
          <p:cNvSpPr/>
          <p:nvPr/>
        </p:nvSpPr>
        <p:spPr>
          <a:xfrm>
            <a:off x="9875519" y="2204263"/>
            <a:ext cx="919480" cy="722630"/>
          </a:xfrm>
          <a:custGeom>
            <a:avLst/>
            <a:gdLst/>
            <a:ahLst/>
            <a:cxnLst/>
            <a:rect l="l" t="t" r="r" b="b"/>
            <a:pathLst>
              <a:path w="919479" h="722630">
                <a:moveTo>
                  <a:pt x="0" y="722376"/>
                </a:moveTo>
                <a:lnTo>
                  <a:pt x="918972" y="722376"/>
                </a:lnTo>
                <a:lnTo>
                  <a:pt x="918972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9"/>
          <p:cNvSpPr/>
          <p:nvPr/>
        </p:nvSpPr>
        <p:spPr>
          <a:xfrm>
            <a:off x="7723631" y="3833406"/>
            <a:ext cx="1898903" cy="862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50"/>
          <p:cNvSpPr/>
          <p:nvPr/>
        </p:nvSpPr>
        <p:spPr>
          <a:xfrm>
            <a:off x="7805928" y="3906571"/>
            <a:ext cx="1738883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1"/>
          <p:cNvSpPr/>
          <p:nvPr/>
        </p:nvSpPr>
        <p:spPr>
          <a:xfrm>
            <a:off x="7408164" y="3581946"/>
            <a:ext cx="1569720" cy="861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2"/>
          <p:cNvSpPr/>
          <p:nvPr/>
        </p:nvSpPr>
        <p:spPr>
          <a:xfrm>
            <a:off x="7487411" y="3655110"/>
            <a:ext cx="1415796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6"/>
          <p:cNvSpPr txBox="1"/>
          <p:nvPr/>
        </p:nvSpPr>
        <p:spPr>
          <a:xfrm>
            <a:off x="2677667" y="1021105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物料管理员</a:t>
            </a:r>
            <a:endParaRPr lang="en-US" altLang="zh-CN" dirty="0"/>
          </a:p>
          <a:p>
            <a:r>
              <a:rPr lang="zh-CN" altLang="en-US" dirty="0"/>
              <a:t>质量计划员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324611" y="1021105"/>
            <a:ext cx="2159635" cy="5822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Microsoft YaHei UI" pitchFamily="34" charset="-122"/>
                <a:ea typeface="Microsoft YaHei UI" pitchFamily="34" charset="-122"/>
              </a:rPr>
              <a:t>采购</a:t>
            </a:r>
            <a:endParaRPr lang="zh-CN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9" name="object 56"/>
          <p:cNvSpPr txBox="1"/>
          <p:nvPr/>
        </p:nvSpPr>
        <p:spPr>
          <a:xfrm>
            <a:off x="5059678" y="1021105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仓管员</a:t>
            </a:r>
            <a:endParaRPr dirty="0"/>
          </a:p>
        </p:txBody>
      </p:sp>
      <p:sp>
        <p:nvSpPr>
          <p:cNvPr id="60" name="object 56"/>
          <p:cNvSpPr txBox="1"/>
          <p:nvPr/>
        </p:nvSpPr>
        <p:spPr>
          <a:xfrm>
            <a:off x="7360793" y="1021105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质量技术员</a:t>
            </a:r>
            <a:endParaRPr dirty="0"/>
          </a:p>
        </p:txBody>
      </p:sp>
      <p:sp>
        <p:nvSpPr>
          <p:cNvPr id="61" name="object 56"/>
          <p:cNvSpPr txBox="1"/>
          <p:nvPr/>
        </p:nvSpPr>
        <p:spPr>
          <a:xfrm>
            <a:off x="9715181" y="1021105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质量工程师</a:t>
            </a:r>
            <a:endParaRPr dirty="0"/>
          </a:p>
        </p:txBody>
      </p:sp>
      <p:sp>
        <p:nvSpPr>
          <p:cNvPr id="62" name="矩形 61"/>
          <p:cNvSpPr/>
          <p:nvPr/>
        </p:nvSpPr>
        <p:spPr>
          <a:xfrm>
            <a:off x="3127856" y="3310969"/>
            <a:ext cx="1636014" cy="504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维护质量信息记录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（可选）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310614" y="2714867"/>
            <a:ext cx="1636014" cy="504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供应商送货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（过账到检验库存）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6" name="肘形连接符 5"/>
          <p:cNvCxnSpPr>
            <a:endCxn id="66" idx="1"/>
          </p:cNvCxnSpPr>
          <p:nvPr/>
        </p:nvCxnSpPr>
        <p:spPr>
          <a:xfrm>
            <a:off x="3863752" y="2791948"/>
            <a:ext cx="1446862" cy="175076"/>
          </a:xfrm>
          <a:prstGeom prst="bentConnector3">
            <a:avLst>
              <a:gd name="adj1" fmla="val -91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4" idx="3"/>
            <a:endCxn id="66" idx="1"/>
          </p:cNvCxnSpPr>
          <p:nvPr/>
        </p:nvCxnSpPr>
        <p:spPr>
          <a:xfrm flipV="1">
            <a:off x="2295905" y="2967024"/>
            <a:ext cx="3014709" cy="158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6" idx="3"/>
          </p:cNvCxnSpPr>
          <p:nvPr/>
        </p:nvCxnSpPr>
        <p:spPr>
          <a:xfrm>
            <a:off x="6946628" y="2967024"/>
            <a:ext cx="859300" cy="158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bject 23"/>
          <p:cNvSpPr/>
          <p:nvPr/>
        </p:nvSpPr>
        <p:spPr>
          <a:xfrm>
            <a:off x="10061981" y="5030773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显示检验历史结果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（可选）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59891" y="5428078"/>
            <a:ext cx="1636014" cy="504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退回供应商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90" name="直接箭头连接符 89"/>
          <p:cNvCxnSpPr>
            <a:stCxn id="87" idx="1"/>
          </p:cNvCxnSpPr>
          <p:nvPr/>
        </p:nvCxnSpPr>
        <p:spPr>
          <a:xfrm flipH="1" flipV="1">
            <a:off x="2295651" y="4765599"/>
            <a:ext cx="2933163" cy="1301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659891" y="4526459"/>
            <a:ext cx="1636014" cy="504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继续采购流程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228814" y="4526459"/>
            <a:ext cx="1799615" cy="504314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检验库存过账到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非限制、冻结或退货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0" name="object 23"/>
          <p:cNvSpPr/>
          <p:nvPr/>
        </p:nvSpPr>
        <p:spPr>
          <a:xfrm>
            <a:off x="7794497" y="2590595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管理检验批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0" name="object 23"/>
          <p:cNvSpPr/>
          <p:nvPr/>
        </p:nvSpPr>
        <p:spPr>
          <a:xfrm>
            <a:off x="7794497" y="351414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记录检验结果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2" name="object 23"/>
          <p:cNvSpPr/>
          <p:nvPr/>
        </p:nvSpPr>
        <p:spPr>
          <a:xfrm>
            <a:off x="10061981" y="351414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96" name="肘形连接符 95"/>
          <p:cNvCxnSpPr>
            <a:stCxn id="87" idx="2"/>
            <a:endCxn id="89" idx="3"/>
          </p:cNvCxnSpPr>
          <p:nvPr/>
        </p:nvCxnSpPr>
        <p:spPr>
          <a:xfrm rot="5400000">
            <a:off x="3887533" y="3439146"/>
            <a:ext cx="649462" cy="3832717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3" y="1794866"/>
            <a:ext cx="1061783" cy="136055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59891" y="2716455"/>
            <a:ext cx="1636014" cy="5043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建立采购单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4"/>
          <a:stretch/>
        </p:blipFill>
        <p:spPr bwMode="auto">
          <a:xfrm>
            <a:off x="5252491" y="3270611"/>
            <a:ext cx="1763242" cy="782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63" name="矩形 62"/>
          <p:cNvSpPr/>
          <p:nvPr/>
        </p:nvSpPr>
        <p:spPr>
          <a:xfrm>
            <a:off x="3127856" y="2404997"/>
            <a:ext cx="1636014" cy="3869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检验计划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855640" y="1891195"/>
            <a:ext cx="1636014" cy="554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物料主数据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2" name="肘形连接符 51"/>
          <p:cNvCxnSpPr>
            <a:endCxn id="87" idx="3"/>
          </p:cNvCxnSpPr>
          <p:nvPr/>
        </p:nvCxnSpPr>
        <p:spPr>
          <a:xfrm rot="10800000" flipV="1">
            <a:off x="7028430" y="4233594"/>
            <a:ext cx="3844549" cy="545021"/>
          </a:xfrm>
          <a:prstGeom prst="bentConnector3">
            <a:avLst>
              <a:gd name="adj1" fmla="val -211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599169" y="3316782"/>
            <a:ext cx="0" cy="197358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>
            <a:off x="10872979" y="4233594"/>
            <a:ext cx="0" cy="79717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2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141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 143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5" name="object 8"/>
          <p:cNvSpPr/>
          <p:nvPr/>
        </p:nvSpPr>
        <p:spPr>
          <a:xfrm>
            <a:off x="2655314" y="1701530"/>
            <a:ext cx="7113094" cy="476189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来料</a:t>
            </a:r>
            <a:r>
              <a:rPr lang="zh-CN" altLang="en-US" dirty="0"/>
              <a:t>质量控制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因质量原因冻结发票</a:t>
            </a:r>
            <a:endParaRPr lang="zh-CN" altLang="en-US" dirty="0"/>
          </a:p>
        </p:txBody>
      </p:sp>
      <p:sp>
        <p:nvSpPr>
          <p:cNvPr id="8" name="object 8"/>
          <p:cNvSpPr/>
          <p:nvPr/>
        </p:nvSpPr>
        <p:spPr>
          <a:xfrm>
            <a:off x="324611" y="1701530"/>
            <a:ext cx="2159635" cy="476189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矩形 2"/>
          <p:cNvSpPr/>
          <p:nvPr/>
        </p:nvSpPr>
        <p:spPr>
          <a:xfrm>
            <a:off x="324611" y="1041450"/>
            <a:ext cx="2159635" cy="5746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Microsoft YaHei UI" pitchFamily="34" charset="-122"/>
                <a:ea typeface="Microsoft YaHei UI" pitchFamily="34" charset="-122"/>
              </a:rPr>
              <a:t>仓管员</a:t>
            </a:r>
            <a:endParaRPr lang="zh-CN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9" name="object 56"/>
          <p:cNvSpPr txBox="1"/>
          <p:nvPr/>
        </p:nvSpPr>
        <p:spPr>
          <a:xfrm>
            <a:off x="2655314" y="1033830"/>
            <a:ext cx="7113094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质量技术员</a:t>
            </a:r>
            <a:endParaRPr dirty="0"/>
          </a:p>
        </p:txBody>
      </p:sp>
      <p:sp>
        <p:nvSpPr>
          <p:cNvPr id="83" name="object 23"/>
          <p:cNvSpPr/>
          <p:nvPr/>
        </p:nvSpPr>
        <p:spPr>
          <a:xfrm>
            <a:off x="549487" y="486916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供应商发票</a:t>
            </a:r>
            <a:r>
              <a:rPr lang="en-US" altLang="zh-CN" sz="1200" b="1" dirty="0" smtClean="0">
                <a:latin typeface="Microsoft YaHei UI" pitchFamily="34" charset="-122"/>
                <a:ea typeface="Microsoft YaHei UI" pitchFamily="34" charset="-122"/>
              </a:rPr>
              <a:t>1</a:t>
            </a:r>
          </a:p>
          <a:p>
            <a:pPr algn="r"/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                     物料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A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90" name="直接箭头连接符 89"/>
          <p:cNvCxnSpPr>
            <a:stCxn id="69" idx="2"/>
          </p:cNvCxnSpPr>
          <p:nvPr/>
        </p:nvCxnSpPr>
        <p:spPr>
          <a:xfrm>
            <a:off x="3762232" y="4157807"/>
            <a:ext cx="2453" cy="7113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endCxn id="69" idx="0"/>
          </p:cNvCxnSpPr>
          <p:nvPr/>
        </p:nvCxnSpPr>
        <p:spPr>
          <a:xfrm>
            <a:off x="710922" y="2924946"/>
            <a:ext cx="3051310" cy="501610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3086193" y="3426556"/>
            <a:ext cx="1352077" cy="731251"/>
            <a:chOff x="659891" y="3408142"/>
            <a:chExt cx="1636014" cy="604340"/>
          </a:xfrm>
        </p:grpSpPr>
        <p:sp>
          <p:nvSpPr>
            <p:cNvPr id="69" name="折角形 68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2</a:t>
              </a:r>
              <a:endPara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 flipH="1">
            <a:off x="3002756" y="3726893"/>
            <a:ext cx="396182" cy="494195"/>
            <a:chOff x="4668148" y="2068964"/>
            <a:chExt cx="1322671" cy="1734950"/>
          </a:xfrm>
          <a:effectLst/>
        </p:grpSpPr>
        <p:sp>
          <p:nvSpPr>
            <p:cNvPr id="73" name="椭圆 72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流程图: 直接访问存储器 73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591944" y="3426556"/>
            <a:ext cx="1352077" cy="731251"/>
            <a:chOff x="659891" y="3408142"/>
            <a:chExt cx="1636014" cy="604340"/>
          </a:xfrm>
        </p:grpSpPr>
        <p:sp>
          <p:nvSpPr>
            <p:cNvPr id="76" name="折角形 75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3</a:t>
              </a:r>
              <a:endPara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/>
        </p:nvGrpSpPr>
        <p:grpSpPr>
          <a:xfrm flipH="1">
            <a:off x="5508507" y="3726893"/>
            <a:ext cx="396182" cy="494195"/>
            <a:chOff x="4668148" y="2068964"/>
            <a:chExt cx="1322671" cy="1734950"/>
          </a:xfrm>
          <a:effectLst/>
        </p:grpSpPr>
        <p:sp>
          <p:nvSpPr>
            <p:cNvPr id="79" name="椭圆 78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流程图: 直接访问存储器 80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912275" y="3426556"/>
            <a:ext cx="1352077" cy="731251"/>
            <a:chOff x="659891" y="3408142"/>
            <a:chExt cx="1636014" cy="604340"/>
          </a:xfrm>
        </p:grpSpPr>
        <p:sp>
          <p:nvSpPr>
            <p:cNvPr id="85" name="折角形 84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4</a:t>
              </a:r>
              <a:endPara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/>
          <p:cNvGrpSpPr/>
          <p:nvPr/>
        </p:nvGrpSpPr>
        <p:grpSpPr>
          <a:xfrm flipH="1">
            <a:off x="7828838" y="3726893"/>
            <a:ext cx="396182" cy="494195"/>
            <a:chOff x="4668148" y="2068964"/>
            <a:chExt cx="1322671" cy="1734950"/>
          </a:xfrm>
          <a:effectLst/>
        </p:grpSpPr>
        <p:sp>
          <p:nvSpPr>
            <p:cNvPr id="91" name="椭圆 90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流程图: 直接访问存储器 91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3" name="object 23"/>
          <p:cNvSpPr/>
          <p:nvPr/>
        </p:nvSpPr>
        <p:spPr>
          <a:xfrm>
            <a:off x="3045996" y="486916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供应商发票</a:t>
            </a:r>
            <a:r>
              <a:rPr lang="en-US" altLang="zh-CN" sz="1200" b="1" dirty="0" smtClean="0">
                <a:latin typeface="Microsoft YaHei UI" pitchFamily="34" charset="-122"/>
                <a:ea typeface="Microsoft YaHei UI" pitchFamily="34" charset="-122"/>
              </a:rPr>
              <a:t>2</a:t>
            </a:r>
          </a:p>
          <a:p>
            <a:pPr algn="r"/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                     物料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A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98" name="肘形连接符 97"/>
          <p:cNvCxnSpPr>
            <a:endCxn id="76" idx="0"/>
          </p:cNvCxnSpPr>
          <p:nvPr/>
        </p:nvCxnSpPr>
        <p:spPr>
          <a:xfrm>
            <a:off x="710922" y="2924946"/>
            <a:ext cx="5557061" cy="501610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endCxn id="85" idx="0"/>
          </p:cNvCxnSpPr>
          <p:nvPr/>
        </p:nvCxnSpPr>
        <p:spPr>
          <a:xfrm>
            <a:off x="710923" y="2924946"/>
            <a:ext cx="7877391" cy="501610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肘形连接符 99"/>
          <p:cNvCxnSpPr/>
          <p:nvPr/>
        </p:nvCxnSpPr>
        <p:spPr>
          <a:xfrm rot="16200000" flipH="1">
            <a:off x="388597" y="3896100"/>
            <a:ext cx="1944213" cy="191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634821" y="3426556"/>
            <a:ext cx="1352077" cy="731251"/>
            <a:chOff x="659891" y="3408142"/>
            <a:chExt cx="1636014" cy="604340"/>
          </a:xfrm>
        </p:grpSpPr>
        <p:sp>
          <p:nvSpPr>
            <p:cNvPr id="5" name="折角形 4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检验批</a:t>
              </a:r>
              <a:r>
                <a:rPr lang="en-US" altLang="zh-CN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1</a:t>
              </a:r>
              <a:endPara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43" y="1916832"/>
            <a:ext cx="1407609" cy="139920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6" name="组合 55"/>
          <p:cNvGrpSpPr/>
          <p:nvPr/>
        </p:nvGrpSpPr>
        <p:grpSpPr>
          <a:xfrm flipH="1">
            <a:off x="551384" y="3726893"/>
            <a:ext cx="396182" cy="494195"/>
            <a:chOff x="4668148" y="2068964"/>
            <a:chExt cx="1322671" cy="1734950"/>
          </a:xfrm>
          <a:effectLst/>
        </p:grpSpPr>
        <p:sp>
          <p:nvSpPr>
            <p:cNvPr id="57" name="椭圆 56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直接访问存储器 57"/>
            <p:cNvSpPr/>
            <p:nvPr/>
          </p:nvSpPr>
          <p:spPr>
            <a:xfrm rot="2864198">
              <a:off x="5436809" y="3249904"/>
              <a:ext cx="783984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object 23"/>
          <p:cNvSpPr/>
          <p:nvPr/>
        </p:nvSpPr>
        <p:spPr>
          <a:xfrm>
            <a:off x="2811202" y="1893526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rgbClr val="FFFF9F"/>
          </a:solidFill>
          <a:ln w="28956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物料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</a:rPr>
              <a:t>A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设定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采购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质量冻结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439"/>
          <a:stretch/>
        </p:blipFill>
        <p:spPr bwMode="auto">
          <a:xfrm>
            <a:off x="4583832" y="1820190"/>
            <a:ext cx="2744122" cy="935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cxnSp>
        <p:nvCxnSpPr>
          <p:cNvPr id="102" name="直接箭头连接符 101"/>
          <p:cNvCxnSpPr/>
          <p:nvPr/>
        </p:nvCxnSpPr>
        <p:spPr>
          <a:xfrm flipH="1">
            <a:off x="2063552" y="2255664"/>
            <a:ext cx="74765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62288" y="4293096"/>
            <a:ext cx="10047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UD: OK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6234929" y="4157807"/>
            <a:ext cx="0" cy="71135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734985" y="4293096"/>
            <a:ext cx="10047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未</a:t>
            </a:r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UD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05" name="直接箭头连接符 104"/>
          <p:cNvCxnSpPr/>
          <p:nvPr/>
        </p:nvCxnSpPr>
        <p:spPr>
          <a:xfrm>
            <a:off x="8555260" y="4157807"/>
            <a:ext cx="0" cy="71135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055316" y="4293096"/>
            <a:ext cx="10047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UD: NG</a:t>
            </a:r>
            <a:endParaRPr lang="zh-CN" altLang="en-US" sz="1400" dirty="0">
              <a:solidFill>
                <a:srgbClr val="FF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59261" y="4293096"/>
            <a:ext cx="100479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dirty="0" smtClean="0">
                <a:latin typeface="Microsoft YaHei UI" pitchFamily="34" charset="-122"/>
                <a:ea typeface="Microsoft YaHei UI" pitchFamily="34" charset="-122"/>
              </a:rPr>
              <a:t>UD: OK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18224" y="2996952"/>
            <a:ext cx="1281265" cy="25436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采购收货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852768" y="1041450"/>
            <a:ext cx="2193019" cy="5746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Microsoft YaHei UI" pitchFamily="34" charset="-122"/>
                <a:ea typeface="Microsoft YaHei UI" pitchFamily="34" charset="-122"/>
              </a:rPr>
              <a:t>应付会计</a:t>
            </a:r>
            <a:endParaRPr lang="zh-CN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3" name="object 8"/>
          <p:cNvSpPr/>
          <p:nvPr/>
        </p:nvSpPr>
        <p:spPr>
          <a:xfrm>
            <a:off x="9886152" y="1701530"/>
            <a:ext cx="2159635" cy="476189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4" name="肘形连接符 123"/>
          <p:cNvCxnSpPr>
            <a:stCxn id="130" idx="2"/>
            <a:endCxn id="121" idx="1"/>
          </p:cNvCxnSpPr>
          <p:nvPr/>
        </p:nvCxnSpPr>
        <p:spPr>
          <a:xfrm rot="16200000" flipH="1">
            <a:off x="9241063" y="4905262"/>
            <a:ext cx="276042" cy="1642743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>
          <a:xfrm>
            <a:off x="7741605" y="4869160"/>
            <a:ext cx="1632215" cy="719453"/>
          </a:xfrm>
          <a:prstGeom prst="rect">
            <a:avLst/>
          </a:pr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b="1" dirty="0">
                <a:latin typeface="Microsoft YaHei UI" pitchFamily="34" charset="-122"/>
                <a:ea typeface="Microsoft YaHei UI" pitchFamily="34" charset="-122"/>
              </a:rPr>
              <a:t>供应商</a:t>
            </a:r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发票</a:t>
            </a:r>
            <a:r>
              <a:rPr lang="en-US" altLang="zh-CN" sz="1200" b="1" dirty="0">
                <a:latin typeface="Microsoft YaHei UI" pitchFamily="34" charset="-122"/>
                <a:ea typeface="Microsoft YaHei UI" pitchFamily="34" charset="-122"/>
              </a:rPr>
              <a:t>4</a:t>
            </a:r>
            <a:endParaRPr lang="zh-CN" altLang="en-US" sz="1200" b="1" dirty="0">
              <a:latin typeface="Microsoft YaHei UI" pitchFamily="34" charset="-122"/>
              <a:ea typeface="Microsoft YaHei UI" pitchFamily="34" charset="-122"/>
            </a:endParaRPr>
          </a:p>
          <a:p>
            <a:pPr algn="r"/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                     物料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</a:rPr>
              <a:t>A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5418821" y="4869160"/>
            <a:ext cx="1632215" cy="719453"/>
          </a:xfrm>
          <a:prstGeom prst="rect">
            <a:avLst/>
          </a:pr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b="1" dirty="0">
                <a:latin typeface="Microsoft YaHei UI" pitchFamily="34" charset="-122"/>
                <a:ea typeface="Microsoft YaHei UI" pitchFamily="34" charset="-122"/>
              </a:rPr>
              <a:t>供应商</a:t>
            </a:r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发票</a:t>
            </a:r>
            <a:r>
              <a:rPr lang="en-US" altLang="zh-CN" sz="1200" b="1" dirty="0" smtClean="0">
                <a:latin typeface="Microsoft YaHei UI" pitchFamily="34" charset="-122"/>
                <a:ea typeface="Microsoft YaHei UI" pitchFamily="34" charset="-122"/>
              </a:rPr>
              <a:t>3</a:t>
            </a:r>
            <a:endParaRPr lang="zh-CN" altLang="en-US" sz="1200" b="1" dirty="0">
              <a:latin typeface="Microsoft YaHei UI" pitchFamily="34" charset="-122"/>
              <a:ea typeface="Microsoft YaHei UI" pitchFamily="34" charset="-122"/>
            </a:endParaRPr>
          </a:p>
          <a:p>
            <a:pPr algn="r"/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                     物料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</a:rPr>
              <a:t>A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35" name="肘形连接符 134"/>
          <p:cNvCxnSpPr>
            <a:stCxn id="134" idx="2"/>
          </p:cNvCxnSpPr>
          <p:nvPr/>
        </p:nvCxnSpPr>
        <p:spPr>
          <a:xfrm rot="16200000" flipH="1">
            <a:off x="8136449" y="3687092"/>
            <a:ext cx="276042" cy="4079083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510183" y="5733256"/>
            <a:ext cx="1471121" cy="3132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因质量原因冻结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838939" y="5733256"/>
            <a:ext cx="1471121" cy="3132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因质量原因冻结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132" y="4291880"/>
            <a:ext cx="1936395" cy="1161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121" name="矩形 120"/>
          <p:cNvSpPr/>
          <p:nvPr/>
        </p:nvSpPr>
        <p:spPr>
          <a:xfrm>
            <a:off x="10200456" y="5504928"/>
            <a:ext cx="1632215" cy="719453"/>
          </a:xfrm>
          <a:prstGeom prst="rect">
            <a:avLst/>
          </a:pr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审核</a:t>
            </a:r>
            <a:endParaRPr lang="en-US" altLang="zh-CN" sz="1200" b="1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b="1" dirty="0" smtClean="0">
                <a:latin typeface="Microsoft YaHei UI" pitchFamily="34" charset="-122"/>
                <a:ea typeface="Microsoft YaHei UI" pitchFamily="34" charset="-122"/>
              </a:rPr>
              <a:t>已冻结供应商发票</a:t>
            </a:r>
            <a:endParaRPr lang="zh-CN" altLang="en-US" sz="12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66" name="Picture 1" descr="http://www.uimaker.com/uploads/allimg/111215/1_111215133926_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3007">
            <a:off x="10130502" y="5493794"/>
            <a:ext cx="504708" cy="5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1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>
            <a:off x="2279576" y="5219701"/>
            <a:ext cx="8064896" cy="945604"/>
          </a:xfrm>
          <a:prstGeom prst="homePlate">
            <a:avLst>
              <a:gd name="adj" fmla="val 8694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443" name="Picture 2" descr="Spalte_lks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后勤交易驱动质量检验</a:t>
            </a:r>
            <a:endParaRPr lang="zh-CN" altLang="en-US" dirty="0"/>
          </a:p>
        </p:txBody>
      </p:sp>
      <p:sp>
        <p:nvSpPr>
          <p:cNvPr id="447" name="Freeform 3"/>
          <p:cNvSpPr>
            <a:spLocks/>
          </p:cNvSpPr>
          <p:nvPr/>
        </p:nvSpPr>
        <p:spPr bwMode="auto">
          <a:xfrm>
            <a:off x="2783632" y="3859262"/>
            <a:ext cx="7594600" cy="577850"/>
          </a:xfrm>
          <a:custGeom>
            <a:avLst/>
            <a:gdLst>
              <a:gd name="T0" fmla="*/ 0 w 5593"/>
              <a:gd name="T1" fmla="*/ 0 h 494"/>
              <a:gd name="T2" fmla="*/ 5593 w 5593"/>
              <a:gd name="T3" fmla="*/ 0 h 494"/>
              <a:gd name="T4" fmla="*/ 2873 w 5593"/>
              <a:gd name="T5" fmla="*/ 494 h 494"/>
              <a:gd name="T6" fmla="*/ 0 w 5593"/>
              <a:gd name="T7" fmla="*/ 0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3" h="494">
                <a:moveTo>
                  <a:pt x="0" y="0"/>
                </a:moveTo>
                <a:lnTo>
                  <a:pt x="5593" y="0"/>
                </a:lnTo>
                <a:lnTo>
                  <a:pt x="2873" y="4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" name="Rectangle 10"/>
          <p:cNvSpPr>
            <a:spLocks noChangeArrowheads="1"/>
          </p:cNvSpPr>
          <p:nvPr/>
        </p:nvSpPr>
        <p:spPr bwMode="auto">
          <a:xfrm>
            <a:off x="8570069" y="1124744"/>
            <a:ext cx="1817688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" name="Rectangle 11"/>
          <p:cNvSpPr>
            <a:spLocks noChangeArrowheads="1"/>
          </p:cNvSpPr>
          <p:nvPr/>
        </p:nvSpPr>
        <p:spPr bwMode="auto">
          <a:xfrm>
            <a:off x="6688882" y="1124744"/>
            <a:ext cx="1878012" cy="2667000"/>
          </a:xfrm>
          <a:prstGeom prst="rect">
            <a:avLst/>
          </a:prstGeom>
          <a:solidFill>
            <a:srgbClr val="385D8A"/>
          </a:solidFill>
          <a:ln w="12700" cap="rnd">
            <a:noFill/>
            <a:miter lim="800000"/>
            <a:headEnd/>
            <a:tailEnd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452" name="Rectangle 12"/>
          <p:cNvSpPr>
            <a:spLocks noChangeArrowheads="1"/>
          </p:cNvSpPr>
          <p:nvPr/>
        </p:nvSpPr>
        <p:spPr bwMode="auto">
          <a:xfrm>
            <a:off x="4750544" y="1124744"/>
            <a:ext cx="1938338" cy="2667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3" name="Rectangle 13"/>
          <p:cNvSpPr>
            <a:spLocks noChangeArrowheads="1"/>
          </p:cNvSpPr>
          <p:nvPr/>
        </p:nvSpPr>
        <p:spPr bwMode="auto">
          <a:xfrm>
            <a:off x="2788394" y="1124744"/>
            <a:ext cx="1962150" cy="2667000"/>
          </a:xfrm>
          <a:prstGeom prst="rect">
            <a:avLst/>
          </a:prstGeom>
          <a:solidFill>
            <a:srgbClr val="FFFF9F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85" name="TextBox 884"/>
          <p:cNvSpPr txBox="1"/>
          <p:nvPr/>
        </p:nvSpPr>
        <p:spPr>
          <a:xfrm>
            <a:off x="2933852" y="1312643"/>
            <a:ext cx="1597780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 smtClean="0">
                <a:latin typeface="Microsoft YaHei UI" pitchFamily="34" charset="-122"/>
                <a:ea typeface="Microsoft YaHei UI" pitchFamily="34" charset="-122"/>
              </a:rPr>
              <a:t>1.</a:t>
            </a: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起源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8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货物移动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生产订单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销售订单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达到截止日期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手工</a:t>
            </a:r>
          </a:p>
        </p:txBody>
      </p:sp>
      <p:sp>
        <p:nvSpPr>
          <p:cNvPr id="886" name="TextBox 885"/>
          <p:cNvSpPr txBox="1"/>
          <p:nvPr/>
        </p:nvSpPr>
        <p:spPr>
          <a:xfrm>
            <a:off x="2933852" y="3209903"/>
            <a:ext cx="1597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由什么触发检验？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87" name="TextBox 886"/>
          <p:cNvSpPr txBox="1"/>
          <p:nvPr/>
        </p:nvSpPr>
        <p:spPr>
          <a:xfrm>
            <a:off x="4920823" y="1312643"/>
            <a:ext cx="1597780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 smtClean="0">
                <a:latin typeface="Microsoft YaHei UI" pitchFamily="34" charset="-122"/>
                <a:ea typeface="Microsoft YaHei UI" pitchFamily="34" charset="-122"/>
              </a:rPr>
              <a:t>2.</a:t>
            </a: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请求检验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8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检验批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检验说明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抽样指令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88" name="TextBox 887"/>
          <p:cNvSpPr txBox="1"/>
          <p:nvPr/>
        </p:nvSpPr>
        <p:spPr>
          <a:xfrm>
            <a:off x="4920823" y="3209903"/>
            <a:ext cx="159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检验什么物料？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样品是多少？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89" name="TextBox 888"/>
          <p:cNvSpPr txBox="1"/>
          <p:nvPr/>
        </p:nvSpPr>
        <p:spPr>
          <a:xfrm>
            <a:off x="6828998" y="1312643"/>
            <a:ext cx="159778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3.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检验</a:t>
            </a:r>
            <a:endParaRPr lang="en-US" altLang="zh-CN" sz="2000" dirty="0" smtClean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800" b="1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结果记录</a:t>
            </a:r>
            <a:endParaRPr lang="en-US" altLang="zh-CN" sz="1400" dirty="0" smtClean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缺陷记录</a:t>
            </a:r>
            <a:endParaRPr lang="zh-CN" altLang="en-US" sz="14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90" name="TextBox 889"/>
          <p:cNvSpPr txBox="1"/>
          <p:nvPr/>
        </p:nvSpPr>
        <p:spPr>
          <a:xfrm>
            <a:off x="6828998" y="3209903"/>
            <a:ext cx="159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检验的结果是什么？</a:t>
            </a:r>
            <a:endParaRPr lang="zh-CN" altLang="en-US" sz="14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91" name="TextBox 890"/>
          <p:cNvSpPr txBox="1"/>
          <p:nvPr/>
        </p:nvSpPr>
        <p:spPr>
          <a:xfrm>
            <a:off x="8680023" y="1312643"/>
            <a:ext cx="159778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 smtClean="0">
                <a:latin typeface="Microsoft YaHei UI" pitchFamily="34" charset="-122"/>
                <a:ea typeface="Microsoft YaHei UI" pitchFamily="34" charset="-122"/>
              </a:rPr>
              <a:t>4.</a:t>
            </a: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lang="en-US" altLang="zh-CN" sz="20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800" b="1" dirty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质检库存过账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92" name="TextBox 891"/>
          <p:cNvSpPr txBox="1"/>
          <p:nvPr/>
        </p:nvSpPr>
        <p:spPr>
          <a:xfrm>
            <a:off x="8680023" y="3209903"/>
            <a:ext cx="159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对检验库存会怎样处理？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93" name="TextBox 892"/>
          <p:cNvSpPr txBox="1"/>
          <p:nvPr/>
        </p:nvSpPr>
        <p:spPr>
          <a:xfrm>
            <a:off x="5853672" y="3899148"/>
            <a:ext cx="1597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供应链</a:t>
            </a:r>
          </a:p>
        </p:txBody>
      </p:sp>
      <p:grpSp>
        <p:nvGrpSpPr>
          <p:cNvPr id="444" name="组合 443"/>
          <p:cNvGrpSpPr/>
          <p:nvPr/>
        </p:nvGrpSpPr>
        <p:grpSpPr>
          <a:xfrm>
            <a:off x="10334706" y="1530607"/>
            <a:ext cx="1017878" cy="1178313"/>
            <a:chOff x="4668148" y="2068964"/>
            <a:chExt cx="1446834" cy="1674880"/>
          </a:xfrm>
          <a:effectLst/>
        </p:grpSpPr>
        <p:sp>
          <p:nvSpPr>
            <p:cNvPr id="445" name="椭圆 444"/>
            <p:cNvSpPr/>
            <p:nvPr/>
          </p:nvSpPr>
          <p:spPr>
            <a:xfrm>
              <a:off x="4668148" y="2068964"/>
              <a:ext cx="1178313" cy="1178313"/>
            </a:xfrm>
            <a:prstGeom prst="ellipse">
              <a:avLst/>
            </a:prstGeom>
            <a:noFill/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流程图: 直接访问存储器 445"/>
            <p:cNvSpPr/>
            <p:nvPr/>
          </p:nvSpPr>
          <p:spPr>
            <a:xfrm rot="2864198">
              <a:off x="5560972" y="3189835"/>
              <a:ext cx="783983" cy="324036"/>
            </a:xfrm>
            <a:prstGeom prst="flowChartMagneticDrum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394" y="4616798"/>
            <a:ext cx="15049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4616798"/>
            <a:ext cx="10858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4502497"/>
            <a:ext cx="14954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4737844"/>
            <a:ext cx="13906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177678" y="5836344"/>
            <a:ext cx="1009653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供应商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204963" y="5836344"/>
            <a:ext cx="1009653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生产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72578" y="5836344"/>
            <a:ext cx="1110618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销售与分销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923604" y="5836344"/>
            <a:ext cx="1110618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客户</a:t>
            </a:r>
          </a:p>
        </p:txBody>
      </p:sp>
    </p:spTree>
    <p:extLst>
      <p:ext uri="{BB962C8B-B14F-4D97-AF65-F5344CB8AC3E}">
        <p14:creationId xmlns:p14="http://schemas.microsoft.com/office/powerpoint/2010/main" val="26016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7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库存质量控制</a:t>
            </a:r>
            <a:endParaRPr lang="zh-CN" altLang="en-US" dirty="0"/>
          </a:p>
        </p:txBody>
      </p:sp>
      <p:sp>
        <p:nvSpPr>
          <p:cNvPr id="9" name="object 10"/>
          <p:cNvSpPr/>
          <p:nvPr/>
        </p:nvSpPr>
        <p:spPr>
          <a:xfrm>
            <a:off x="7639811" y="1052736"/>
            <a:ext cx="4232148" cy="439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矩形 4"/>
          <p:cNvSpPr/>
          <p:nvPr/>
        </p:nvSpPr>
        <p:spPr>
          <a:xfrm>
            <a:off x="271636" y="4365104"/>
            <a:ext cx="7048500" cy="1633932"/>
          </a:xfrm>
          <a:prstGeom prst="rect">
            <a:avLst/>
          </a:prstGeom>
          <a:noFill/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10"/>
          <p:cNvSpPr txBox="1"/>
          <p:nvPr/>
        </p:nvSpPr>
        <p:spPr>
          <a:xfrm>
            <a:off x="344904" y="980728"/>
            <a:ext cx="7014897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流程描述：</a:t>
            </a:r>
            <a:endParaRPr lang="en-US" altLang="zh-CN" sz="1400" b="1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通过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SAP MM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与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QM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的集成，确保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所有在库的原料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/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成品符合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质量标准，最大限度的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保证不合格的原料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/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成品流入生产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/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销售环节，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造成质量成本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增加。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未来</a:t>
            </a: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流程提升获益：</a:t>
            </a:r>
            <a:endParaRPr sz="14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批次库存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到达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截止日期自动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报检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，并自动从非限制库存转至质检库存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冻结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/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特殊仓的库存执行转储时，可以按需要设定自动提报检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在系统中录入库存的检验结果，系统根据标准自动判定该检测项目是否合格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及早发现仓库中潜在的质量问题原料</a:t>
            </a: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/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产品</a:t>
            </a:r>
            <a:endParaRPr lang="zh-CN" altLang="en-US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流程关键点：</a:t>
            </a:r>
            <a:endParaRPr lang="zh-CN" altLang="en-US" sz="1400" b="1" spc="-5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412" y="4602170"/>
            <a:ext cx="6096000" cy="1084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非限制、冻结库存过账到质检库存</a:t>
            </a:r>
          </a:p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执行检验并记录结果</a:t>
            </a:r>
          </a:p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使用决策</a:t>
            </a:r>
          </a:p>
          <a:p>
            <a:pPr marL="184150" indent="-171450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检视物料库存状况质检库存过账至不同的库存地点</a:t>
            </a:r>
          </a:p>
        </p:txBody>
      </p:sp>
      <p:sp>
        <p:nvSpPr>
          <p:cNvPr id="15" name="圆角矩形 14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2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34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库存质量控制</a:t>
            </a:r>
            <a:r>
              <a:rPr lang="zh-CN" altLang="en-US" dirty="0"/>
              <a:t>流程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85" name="object 8"/>
          <p:cNvSpPr/>
          <p:nvPr/>
        </p:nvSpPr>
        <p:spPr>
          <a:xfrm>
            <a:off x="9792337" y="1753425"/>
            <a:ext cx="2159635" cy="4407535"/>
          </a:xfrm>
          <a:custGeom>
            <a:avLst/>
            <a:gdLst/>
            <a:ahLst/>
            <a:cxnLst/>
            <a:rect l="l" t="t" r="r" b="b"/>
            <a:pathLst>
              <a:path w="2159634" h="4407535">
                <a:moveTo>
                  <a:pt x="0" y="4407408"/>
                </a:moveTo>
                <a:lnTo>
                  <a:pt x="2159507" y="4407408"/>
                </a:lnTo>
                <a:lnTo>
                  <a:pt x="2159507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9"/>
          <p:cNvSpPr/>
          <p:nvPr/>
        </p:nvSpPr>
        <p:spPr>
          <a:xfrm>
            <a:off x="6502022" y="1744281"/>
            <a:ext cx="2303775" cy="4407535"/>
          </a:xfrm>
          <a:custGeom>
            <a:avLst/>
            <a:gdLst/>
            <a:ahLst/>
            <a:cxnLst/>
            <a:rect l="l" t="t" r="r" b="b"/>
            <a:pathLst>
              <a:path w="2159634" h="4407535">
                <a:moveTo>
                  <a:pt x="0" y="4407408"/>
                </a:moveTo>
                <a:lnTo>
                  <a:pt x="2159507" y="4407408"/>
                </a:lnTo>
                <a:lnTo>
                  <a:pt x="2159507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0"/>
          <p:cNvSpPr/>
          <p:nvPr/>
        </p:nvSpPr>
        <p:spPr>
          <a:xfrm>
            <a:off x="4152014" y="1736661"/>
            <a:ext cx="2159635" cy="4407535"/>
          </a:xfrm>
          <a:custGeom>
            <a:avLst/>
            <a:gdLst/>
            <a:ahLst/>
            <a:cxnLst/>
            <a:rect l="l" t="t" r="r" b="b"/>
            <a:pathLst>
              <a:path w="2159635" h="4407535">
                <a:moveTo>
                  <a:pt x="0" y="4407408"/>
                </a:moveTo>
                <a:lnTo>
                  <a:pt x="2159508" y="4407408"/>
                </a:lnTo>
                <a:lnTo>
                  <a:pt x="2159508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3"/>
          <p:cNvSpPr/>
          <p:nvPr/>
        </p:nvSpPr>
        <p:spPr>
          <a:xfrm>
            <a:off x="7062853" y="2093277"/>
            <a:ext cx="1586484" cy="827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4"/>
          <p:cNvSpPr/>
          <p:nvPr/>
        </p:nvSpPr>
        <p:spPr>
          <a:xfrm>
            <a:off x="7091809" y="2122233"/>
            <a:ext cx="1478280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5"/>
          <p:cNvSpPr/>
          <p:nvPr/>
        </p:nvSpPr>
        <p:spPr>
          <a:xfrm>
            <a:off x="7090285" y="2120709"/>
            <a:ext cx="1481455" cy="722630"/>
          </a:xfrm>
          <a:custGeom>
            <a:avLst/>
            <a:gdLst/>
            <a:ahLst/>
            <a:cxnLst/>
            <a:rect l="l" t="t" r="r" b="b"/>
            <a:pathLst>
              <a:path w="1481454" h="722630">
                <a:moveTo>
                  <a:pt x="0" y="722376"/>
                </a:moveTo>
                <a:lnTo>
                  <a:pt x="1481328" y="722376"/>
                </a:lnTo>
                <a:lnTo>
                  <a:pt x="1481328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6"/>
          <p:cNvSpPr/>
          <p:nvPr/>
        </p:nvSpPr>
        <p:spPr>
          <a:xfrm>
            <a:off x="6625465" y="1780858"/>
            <a:ext cx="1022591" cy="827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7"/>
          <p:cNvSpPr/>
          <p:nvPr/>
        </p:nvSpPr>
        <p:spPr>
          <a:xfrm>
            <a:off x="6654422" y="1809814"/>
            <a:ext cx="914400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18"/>
          <p:cNvSpPr/>
          <p:nvPr/>
        </p:nvSpPr>
        <p:spPr>
          <a:xfrm>
            <a:off x="6652897" y="1808289"/>
            <a:ext cx="917575" cy="722630"/>
          </a:xfrm>
          <a:custGeom>
            <a:avLst/>
            <a:gdLst/>
            <a:ahLst/>
            <a:cxnLst/>
            <a:rect l="l" t="t" r="r" b="b"/>
            <a:pathLst>
              <a:path w="917575" h="722630">
                <a:moveTo>
                  <a:pt x="0" y="722376"/>
                </a:moveTo>
                <a:lnTo>
                  <a:pt x="917448" y="722376"/>
                </a:lnTo>
                <a:lnTo>
                  <a:pt x="917448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1"/>
          <p:cNvSpPr/>
          <p:nvPr/>
        </p:nvSpPr>
        <p:spPr>
          <a:xfrm>
            <a:off x="5975479" y="3628707"/>
            <a:ext cx="1694180" cy="892175"/>
          </a:xfrm>
          <a:custGeom>
            <a:avLst/>
            <a:gdLst/>
            <a:ahLst/>
            <a:cxnLst/>
            <a:rect l="l" t="t" r="r" b="b"/>
            <a:pathLst>
              <a:path w="1694179" h="892175">
                <a:moveTo>
                  <a:pt x="114300" y="777747"/>
                </a:moveTo>
                <a:lnTo>
                  <a:pt x="0" y="834897"/>
                </a:lnTo>
                <a:lnTo>
                  <a:pt x="114300" y="892047"/>
                </a:lnTo>
                <a:lnTo>
                  <a:pt x="114300" y="853947"/>
                </a:lnTo>
                <a:lnTo>
                  <a:pt x="95250" y="853947"/>
                </a:lnTo>
                <a:lnTo>
                  <a:pt x="95250" y="815847"/>
                </a:lnTo>
                <a:lnTo>
                  <a:pt x="114300" y="815847"/>
                </a:lnTo>
                <a:lnTo>
                  <a:pt x="114300" y="777747"/>
                </a:lnTo>
                <a:close/>
              </a:path>
              <a:path w="1694179" h="892175">
                <a:moveTo>
                  <a:pt x="114300" y="815847"/>
                </a:moveTo>
                <a:lnTo>
                  <a:pt x="95250" y="815847"/>
                </a:lnTo>
                <a:lnTo>
                  <a:pt x="95250" y="853947"/>
                </a:lnTo>
                <a:lnTo>
                  <a:pt x="114300" y="853947"/>
                </a:lnTo>
                <a:lnTo>
                  <a:pt x="114300" y="815847"/>
                </a:lnTo>
                <a:close/>
              </a:path>
              <a:path w="1694179" h="892175">
                <a:moveTo>
                  <a:pt x="1655826" y="815847"/>
                </a:moveTo>
                <a:lnTo>
                  <a:pt x="114300" y="815847"/>
                </a:lnTo>
                <a:lnTo>
                  <a:pt x="114300" y="853947"/>
                </a:lnTo>
                <a:lnTo>
                  <a:pt x="1674876" y="853947"/>
                </a:lnTo>
                <a:lnTo>
                  <a:pt x="1682245" y="852453"/>
                </a:lnTo>
                <a:lnTo>
                  <a:pt x="1688306" y="848375"/>
                </a:lnTo>
                <a:lnTo>
                  <a:pt x="1692413" y="842321"/>
                </a:lnTo>
                <a:lnTo>
                  <a:pt x="1693926" y="834897"/>
                </a:lnTo>
                <a:lnTo>
                  <a:pt x="1655826" y="834897"/>
                </a:lnTo>
                <a:lnTo>
                  <a:pt x="1655826" y="815847"/>
                </a:lnTo>
                <a:close/>
              </a:path>
              <a:path w="1694179" h="892175">
                <a:moveTo>
                  <a:pt x="1693926" y="0"/>
                </a:moveTo>
                <a:lnTo>
                  <a:pt x="1655826" y="0"/>
                </a:lnTo>
                <a:lnTo>
                  <a:pt x="1655826" y="834897"/>
                </a:lnTo>
                <a:lnTo>
                  <a:pt x="1674876" y="815847"/>
                </a:lnTo>
                <a:lnTo>
                  <a:pt x="1693926" y="815847"/>
                </a:lnTo>
                <a:lnTo>
                  <a:pt x="1693926" y="0"/>
                </a:lnTo>
                <a:close/>
              </a:path>
              <a:path w="1694179" h="892175">
                <a:moveTo>
                  <a:pt x="1693926" y="815847"/>
                </a:moveTo>
                <a:lnTo>
                  <a:pt x="1674876" y="815847"/>
                </a:lnTo>
                <a:lnTo>
                  <a:pt x="1655826" y="834897"/>
                </a:lnTo>
                <a:lnTo>
                  <a:pt x="1693926" y="834897"/>
                </a:lnTo>
                <a:lnTo>
                  <a:pt x="1693926" y="81584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22"/>
          <p:cNvSpPr/>
          <p:nvPr/>
        </p:nvSpPr>
        <p:spPr>
          <a:xfrm>
            <a:off x="1802005" y="1736661"/>
            <a:ext cx="2159635" cy="4407535"/>
          </a:xfrm>
          <a:custGeom>
            <a:avLst/>
            <a:gdLst/>
            <a:ahLst/>
            <a:cxnLst/>
            <a:rect l="l" t="t" r="r" b="b"/>
            <a:pathLst>
              <a:path w="2159635" h="4407535">
                <a:moveTo>
                  <a:pt x="0" y="4407408"/>
                </a:moveTo>
                <a:lnTo>
                  <a:pt x="2159508" y="4407408"/>
                </a:lnTo>
                <a:lnTo>
                  <a:pt x="2159508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25"/>
          <p:cNvSpPr/>
          <p:nvPr/>
        </p:nvSpPr>
        <p:spPr>
          <a:xfrm>
            <a:off x="5981576" y="3211894"/>
            <a:ext cx="859155" cy="114300"/>
          </a:xfrm>
          <a:custGeom>
            <a:avLst/>
            <a:gdLst/>
            <a:ahLst/>
            <a:cxnLst/>
            <a:rect l="l" t="t" r="r" b="b"/>
            <a:pathLst>
              <a:path w="859154" h="114300">
                <a:moveTo>
                  <a:pt x="744346" y="0"/>
                </a:moveTo>
                <a:lnTo>
                  <a:pt x="744346" y="114300"/>
                </a:lnTo>
                <a:lnTo>
                  <a:pt x="820546" y="76200"/>
                </a:lnTo>
                <a:lnTo>
                  <a:pt x="763396" y="76200"/>
                </a:lnTo>
                <a:lnTo>
                  <a:pt x="763396" y="38100"/>
                </a:lnTo>
                <a:lnTo>
                  <a:pt x="820546" y="38100"/>
                </a:lnTo>
                <a:lnTo>
                  <a:pt x="744346" y="0"/>
                </a:lnTo>
                <a:close/>
              </a:path>
              <a:path w="859154" h="114300">
                <a:moveTo>
                  <a:pt x="74434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44346" y="76200"/>
                </a:lnTo>
                <a:lnTo>
                  <a:pt x="744346" y="38100"/>
                </a:lnTo>
                <a:close/>
              </a:path>
              <a:path w="859154" h="114300">
                <a:moveTo>
                  <a:pt x="820546" y="38100"/>
                </a:moveTo>
                <a:lnTo>
                  <a:pt x="763396" y="38100"/>
                </a:lnTo>
                <a:lnTo>
                  <a:pt x="763396" y="76200"/>
                </a:lnTo>
                <a:lnTo>
                  <a:pt x="820546" y="76200"/>
                </a:lnTo>
                <a:lnTo>
                  <a:pt x="858646" y="57150"/>
                </a:lnTo>
                <a:lnTo>
                  <a:pt x="820546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9"/>
          <p:cNvSpPr/>
          <p:nvPr/>
        </p:nvSpPr>
        <p:spPr>
          <a:xfrm>
            <a:off x="2868805" y="2520759"/>
            <a:ext cx="1492250" cy="805815"/>
          </a:xfrm>
          <a:custGeom>
            <a:avLst/>
            <a:gdLst/>
            <a:ahLst/>
            <a:cxnLst/>
            <a:rect l="l" t="t" r="r" b="b"/>
            <a:pathLst>
              <a:path w="1492250" h="805814">
                <a:moveTo>
                  <a:pt x="1377442" y="691006"/>
                </a:moveTo>
                <a:lnTo>
                  <a:pt x="1377442" y="805306"/>
                </a:lnTo>
                <a:lnTo>
                  <a:pt x="1453642" y="767206"/>
                </a:lnTo>
                <a:lnTo>
                  <a:pt x="1396492" y="767206"/>
                </a:lnTo>
                <a:lnTo>
                  <a:pt x="1396492" y="729106"/>
                </a:lnTo>
                <a:lnTo>
                  <a:pt x="1453642" y="729106"/>
                </a:lnTo>
                <a:lnTo>
                  <a:pt x="1377442" y="691006"/>
                </a:lnTo>
                <a:close/>
              </a:path>
              <a:path w="1492250" h="805814">
                <a:moveTo>
                  <a:pt x="38100" y="0"/>
                </a:moveTo>
                <a:lnTo>
                  <a:pt x="0" y="0"/>
                </a:lnTo>
                <a:lnTo>
                  <a:pt x="0" y="748156"/>
                </a:lnTo>
                <a:lnTo>
                  <a:pt x="1494" y="755526"/>
                </a:lnTo>
                <a:lnTo>
                  <a:pt x="5572" y="761587"/>
                </a:lnTo>
                <a:lnTo>
                  <a:pt x="11626" y="765694"/>
                </a:lnTo>
                <a:lnTo>
                  <a:pt x="19050" y="767206"/>
                </a:lnTo>
                <a:lnTo>
                  <a:pt x="1377442" y="767206"/>
                </a:lnTo>
                <a:lnTo>
                  <a:pt x="1377442" y="748156"/>
                </a:lnTo>
                <a:lnTo>
                  <a:pt x="38100" y="748156"/>
                </a:lnTo>
                <a:lnTo>
                  <a:pt x="19050" y="729106"/>
                </a:lnTo>
                <a:lnTo>
                  <a:pt x="38100" y="729106"/>
                </a:lnTo>
                <a:lnTo>
                  <a:pt x="38100" y="0"/>
                </a:lnTo>
                <a:close/>
              </a:path>
              <a:path w="1492250" h="805814">
                <a:moveTo>
                  <a:pt x="1453642" y="729106"/>
                </a:moveTo>
                <a:lnTo>
                  <a:pt x="1396492" y="729106"/>
                </a:lnTo>
                <a:lnTo>
                  <a:pt x="1396492" y="767206"/>
                </a:lnTo>
                <a:lnTo>
                  <a:pt x="1453642" y="767206"/>
                </a:lnTo>
                <a:lnTo>
                  <a:pt x="1491742" y="748156"/>
                </a:lnTo>
                <a:lnTo>
                  <a:pt x="1453642" y="729106"/>
                </a:lnTo>
                <a:close/>
              </a:path>
              <a:path w="1492250" h="805814">
                <a:moveTo>
                  <a:pt x="38100" y="729106"/>
                </a:moveTo>
                <a:lnTo>
                  <a:pt x="19050" y="729106"/>
                </a:lnTo>
                <a:lnTo>
                  <a:pt x="38100" y="748156"/>
                </a:lnTo>
                <a:lnTo>
                  <a:pt x="38100" y="729106"/>
                </a:lnTo>
                <a:close/>
              </a:path>
              <a:path w="1492250" h="805814">
                <a:moveTo>
                  <a:pt x="1377442" y="729106"/>
                </a:moveTo>
                <a:lnTo>
                  <a:pt x="38100" y="729106"/>
                </a:lnTo>
                <a:lnTo>
                  <a:pt x="38100" y="748156"/>
                </a:lnTo>
                <a:lnTo>
                  <a:pt x="1377442" y="748156"/>
                </a:lnTo>
                <a:lnTo>
                  <a:pt x="1377442" y="72910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30"/>
          <p:cNvSpPr/>
          <p:nvPr/>
        </p:nvSpPr>
        <p:spPr>
          <a:xfrm>
            <a:off x="4126614" y="2297493"/>
            <a:ext cx="247650" cy="1029335"/>
          </a:xfrm>
          <a:custGeom>
            <a:avLst/>
            <a:gdLst/>
            <a:ahLst/>
            <a:cxnLst/>
            <a:rect l="l" t="t" r="r" b="b"/>
            <a:pathLst>
              <a:path w="247650" h="1029335">
                <a:moveTo>
                  <a:pt x="120650" y="915035"/>
                </a:moveTo>
                <a:lnTo>
                  <a:pt x="120650" y="1029335"/>
                </a:lnTo>
                <a:lnTo>
                  <a:pt x="196850" y="991235"/>
                </a:lnTo>
                <a:lnTo>
                  <a:pt x="139700" y="991235"/>
                </a:lnTo>
                <a:lnTo>
                  <a:pt x="139700" y="953135"/>
                </a:lnTo>
                <a:lnTo>
                  <a:pt x="196850" y="953135"/>
                </a:lnTo>
                <a:lnTo>
                  <a:pt x="120650" y="915035"/>
                </a:lnTo>
                <a:close/>
              </a:path>
              <a:path w="247650" h="1029335">
                <a:moveTo>
                  <a:pt x="247650" y="0"/>
                </a:moveTo>
                <a:lnTo>
                  <a:pt x="19050" y="0"/>
                </a:ln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0" y="972185"/>
                </a:lnTo>
                <a:lnTo>
                  <a:pt x="1494" y="979608"/>
                </a:lnTo>
                <a:lnTo>
                  <a:pt x="5572" y="985662"/>
                </a:lnTo>
                <a:lnTo>
                  <a:pt x="11626" y="989740"/>
                </a:lnTo>
                <a:lnTo>
                  <a:pt x="19050" y="991235"/>
                </a:lnTo>
                <a:lnTo>
                  <a:pt x="120650" y="991235"/>
                </a:lnTo>
                <a:lnTo>
                  <a:pt x="120650" y="972185"/>
                </a:lnTo>
                <a:lnTo>
                  <a:pt x="38100" y="972185"/>
                </a:lnTo>
                <a:lnTo>
                  <a:pt x="19050" y="953135"/>
                </a:lnTo>
                <a:lnTo>
                  <a:pt x="38100" y="953135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  <a:path w="247650" h="1029335">
                <a:moveTo>
                  <a:pt x="196850" y="953135"/>
                </a:moveTo>
                <a:lnTo>
                  <a:pt x="139700" y="953135"/>
                </a:lnTo>
                <a:lnTo>
                  <a:pt x="139700" y="991235"/>
                </a:lnTo>
                <a:lnTo>
                  <a:pt x="196850" y="991235"/>
                </a:lnTo>
                <a:lnTo>
                  <a:pt x="234950" y="972185"/>
                </a:lnTo>
                <a:lnTo>
                  <a:pt x="196850" y="953135"/>
                </a:lnTo>
                <a:close/>
              </a:path>
              <a:path w="247650" h="1029335">
                <a:moveTo>
                  <a:pt x="38100" y="953135"/>
                </a:moveTo>
                <a:lnTo>
                  <a:pt x="19050" y="953135"/>
                </a:lnTo>
                <a:lnTo>
                  <a:pt x="38100" y="972185"/>
                </a:lnTo>
                <a:lnTo>
                  <a:pt x="38100" y="953135"/>
                </a:lnTo>
                <a:close/>
              </a:path>
              <a:path w="247650" h="1029335">
                <a:moveTo>
                  <a:pt x="120650" y="953135"/>
                </a:moveTo>
                <a:lnTo>
                  <a:pt x="38100" y="953135"/>
                </a:lnTo>
                <a:lnTo>
                  <a:pt x="38100" y="972185"/>
                </a:lnTo>
                <a:lnTo>
                  <a:pt x="120650" y="972185"/>
                </a:lnTo>
                <a:lnTo>
                  <a:pt x="120650" y="953135"/>
                </a:lnTo>
                <a:close/>
              </a:path>
              <a:path w="247650" h="102933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247650" h="1029335">
                <a:moveTo>
                  <a:pt x="247650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247650" y="38100"/>
                </a:lnTo>
                <a:lnTo>
                  <a:pt x="247650" y="190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6"/>
          <p:cNvSpPr txBox="1"/>
          <p:nvPr/>
        </p:nvSpPr>
        <p:spPr>
          <a:xfrm>
            <a:off x="1817052" y="103383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物料管理员</a:t>
            </a:r>
            <a:endParaRPr lang="en-US" altLang="zh-CN" dirty="0"/>
          </a:p>
          <a:p>
            <a:r>
              <a:rPr lang="zh-CN" altLang="en-US" dirty="0"/>
              <a:t>质量计划员</a:t>
            </a:r>
            <a:endParaRPr dirty="0"/>
          </a:p>
        </p:txBody>
      </p:sp>
      <p:sp>
        <p:nvSpPr>
          <p:cNvPr id="29" name="object 56"/>
          <p:cNvSpPr txBox="1"/>
          <p:nvPr/>
        </p:nvSpPr>
        <p:spPr>
          <a:xfrm>
            <a:off x="4199063" y="103383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仓管员</a:t>
            </a:r>
            <a:endParaRPr dirty="0"/>
          </a:p>
        </p:txBody>
      </p:sp>
      <p:sp>
        <p:nvSpPr>
          <p:cNvPr id="30" name="object 56"/>
          <p:cNvSpPr txBox="1"/>
          <p:nvPr/>
        </p:nvSpPr>
        <p:spPr>
          <a:xfrm>
            <a:off x="6500178" y="1033830"/>
            <a:ext cx="230377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质量技术员</a:t>
            </a:r>
            <a:endParaRPr dirty="0"/>
          </a:p>
        </p:txBody>
      </p:sp>
      <p:sp>
        <p:nvSpPr>
          <p:cNvPr id="31" name="object 56"/>
          <p:cNvSpPr txBox="1"/>
          <p:nvPr/>
        </p:nvSpPr>
        <p:spPr>
          <a:xfrm>
            <a:off x="9792528" y="103383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质量工程师</a:t>
            </a:r>
            <a:endParaRPr dirty="0"/>
          </a:p>
        </p:txBody>
      </p:sp>
      <p:sp>
        <p:nvSpPr>
          <p:cNvPr id="32" name="矩形 31"/>
          <p:cNvSpPr/>
          <p:nvPr/>
        </p:nvSpPr>
        <p:spPr>
          <a:xfrm>
            <a:off x="2078862" y="1913251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物料主数据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365730" y="1913251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日常库存管理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截止日期监控、返修、报废、冻结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65730" y="2909380"/>
            <a:ext cx="1636014" cy="6712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从非限制、冻结库存过账至质检库存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7" name="object 23"/>
          <p:cNvSpPr/>
          <p:nvPr/>
        </p:nvSpPr>
        <p:spPr>
          <a:xfrm>
            <a:off x="6822569" y="2909252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365730" y="4160654"/>
            <a:ext cx="1636014" cy="671242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从质检库存过账到非限制、冻结或报废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1" name="肘形连接符 40"/>
          <p:cNvCxnSpPr/>
          <p:nvPr/>
        </p:nvCxnSpPr>
        <p:spPr>
          <a:xfrm>
            <a:off x="8443089" y="3211894"/>
            <a:ext cx="2429257" cy="1991868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0054339" y="5203762"/>
            <a:ext cx="1636014" cy="6712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过账质检库存到不同的库存地点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7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14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生产质量</a:t>
            </a:r>
            <a:r>
              <a:rPr lang="zh-CN" altLang="en-US" dirty="0"/>
              <a:t>控制</a:t>
            </a:r>
          </a:p>
        </p:txBody>
      </p:sp>
      <p:sp>
        <p:nvSpPr>
          <p:cNvPr id="5" name="object 9"/>
          <p:cNvSpPr/>
          <p:nvPr/>
        </p:nvSpPr>
        <p:spPr>
          <a:xfrm>
            <a:off x="7639811" y="1196752"/>
            <a:ext cx="4232148" cy="439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/>
          <p:cNvSpPr txBox="1"/>
          <p:nvPr/>
        </p:nvSpPr>
        <p:spPr>
          <a:xfrm>
            <a:off x="4079776" y="4130334"/>
            <a:ext cx="28498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1200" b="1" dirty="0" smtClean="0">
                <a:latin typeface="Arial" pitchFamily="34" charset="0"/>
                <a:cs typeface="Arial" pitchFamily="34" charset="0"/>
              </a:rPr>
              <a:t>FQC</a:t>
            </a:r>
            <a:r>
              <a:rPr lang="en-US" altLang="zh-CN" sz="1200" b="1" dirty="0">
                <a:latin typeface="Arial" pitchFamily="34" charset="0"/>
                <a:cs typeface="Arial" pitchFamily="34" charset="0"/>
              </a:rPr>
              <a:t>:</a:t>
            </a:r>
            <a:endParaRPr lang="en-US" altLang="zh-CN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4079776" y="4421189"/>
            <a:ext cx="2992120" cy="1985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检验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计划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对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生产订单收货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质检库存</a:t>
            </a:r>
            <a:endParaRPr lang="en-US" altLang="zh-CN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显示检验批</a:t>
            </a:r>
            <a:endParaRPr lang="en-US" altLang="zh-CN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记录检验结果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使用决策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检验库存过账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357824" y="4129446"/>
            <a:ext cx="33559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1200" b="1" dirty="0" smtClean="0">
                <a:latin typeface="Arial" pitchFamily="34" charset="0"/>
                <a:cs typeface="Arial" pitchFamily="34" charset="0"/>
              </a:rPr>
              <a:t>IPQC:</a:t>
            </a:r>
            <a:endParaRPr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57823" y="4421189"/>
            <a:ext cx="3355975" cy="1685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生产订单下达生产</a:t>
            </a:r>
            <a:endParaRPr lang="en-US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工艺路线检验工序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显示检验批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记录检验结果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使用决策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生产订单完工确认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636" y="4055136"/>
            <a:ext cx="7048500" cy="2420136"/>
          </a:xfrm>
          <a:prstGeom prst="rect">
            <a:avLst/>
          </a:prstGeom>
          <a:noFill/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bject 10"/>
          <p:cNvSpPr txBox="1"/>
          <p:nvPr/>
        </p:nvSpPr>
        <p:spPr>
          <a:xfrm>
            <a:off x="344904" y="980728"/>
            <a:ext cx="7014897" cy="318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流程描述：</a:t>
            </a:r>
            <a:endParaRPr lang="en-US" altLang="zh-CN" sz="1400" b="1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spcBef>
                <a:spcPts val="865"/>
              </a:spcBef>
              <a:buClr>
                <a:srgbClr val="EFAB00"/>
              </a:buClr>
              <a:buSzPct val="79166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通过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SAP PP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与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QM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的集成，确保生产过程及成品的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质量符合要求。</a:t>
            </a:r>
            <a:endParaRPr lang="en-US" altLang="zh-CN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spcBef>
                <a:spcPts val="865"/>
              </a:spcBef>
              <a:buClr>
                <a:srgbClr val="EFAB00"/>
              </a:buClr>
              <a:buSzPct val="79166"/>
              <a:tabLst>
                <a:tab pos="185420" algn="l"/>
              </a:tabLst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1.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先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对生产首件进行检验，首检数据合格则开始生产，不合格则开取质量异常单，解决异常后再次进行首件检验，合格方可进行生产。</a:t>
            </a:r>
            <a:endParaRPr lang="en-US" altLang="zh-CN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spcBef>
                <a:spcPts val="865"/>
              </a:spcBef>
              <a:buClr>
                <a:srgbClr val="EFAB00"/>
              </a:buClr>
              <a:buSzPct val="79166"/>
              <a:tabLst>
                <a:tab pos="185420" algn="l"/>
              </a:tabLst>
            </a:pPr>
            <a:r>
              <a:rPr lang="en-US" altLang="zh-CN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2. 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首件检验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之后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是品质巡检，根据控制计划要求有不同的检验时机，记录检验结果，并判定产品状态，合格则继续生产，不合格则开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取制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程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异常单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，处理异常，解决异常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之后继续生产。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未来</a:t>
            </a:r>
            <a:r>
              <a:rPr lang="zh-CN" altLang="en-US" sz="1400" b="1" spc="-5" dirty="0">
                <a:latin typeface="Microsoft YaHei UI" pitchFamily="34" charset="-122"/>
                <a:ea typeface="Microsoft YaHei UI" pitchFamily="34" charset="-122"/>
                <a:cs typeface="Arial"/>
              </a:rPr>
              <a:t>流程提升获益：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在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SAP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系统中录入生产过程及成品检验结果，系统根据标准自动判定该检测项目是否合格</a:t>
            </a: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及时发现生产质量异常，避免频繁生产返工作业及不必要的浪费</a:t>
            </a:r>
            <a:endParaRPr lang="zh-CN" altLang="en-US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流程关键点：</a:t>
            </a:r>
            <a:endParaRPr lang="zh-CN" altLang="en-US" sz="1400" b="1" spc="-5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21" name="圆角矩形 20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465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56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生产质量控制流程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28" name="object 8"/>
          <p:cNvSpPr/>
          <p:nvPr/>
        </p:nvSpPr>
        <p:spPr>
          <a:xfrm>
            <a:off x="9689638" y="1593721"/>
            <a:ext cx="2311017" cy="4651209"/>
          </a:xfrm>
          <a:custGeom>
            <a:avLst/>
            <a:gdLst/>
            <a:ahLst/>
            <a:cxnLst/>
            <a:rect l="l" t="t" r="r" b="b"/>
            <a:pathLst>
              <a:path w="2161540" h="4409440">
                <a:moveTo>
                  <a:pt x="0" y="4408932"/>
                </a:moveTo>
                <a:lnTo>
                  <a:pt x="2161031" y="4408932"/>
                </a:lnTo>
                <a:lnTo>
                  <a:pt x="2161031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/>
          <p:cNvSpPr/>
          <p:nvPr/>
        </p:nvSpPr>
        <p:spPr>
          <a:xfrm>
            <a:off x="7339631" y="1586102"/>
            <a:ext cx="2159635" cy="4651209"/>
          </a:xfrm>
          <a:custGeom>
            <a:avLst/>
            <a:gdLst/>
            <a:ahLst/>
            <a:cxnLst/>
            <a:rect l="l" t="t" r="r" b="b"/>
            <a:pathLst>
              <a:path w="2159634" h="4409440">
                <a:moveTo>
                  <a:pt x="0" y="4408932"/>
                </a:moveTo>
                <a:lnTo>
                  <a:pt x="2159507" y="4408932"/>
                </a:lnTo>
                <a:lnTo>
                  <a:pt x="2159507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0"/>
          <p:cNvSpPr/>
          <p:nvPr/>
        </p:nvSpPr>
        <p:spPr>
          <a:xfrm>
            <a:off x="7520988" y="1954910"/>
            <a:ext cx="15849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1"/>
          <p:cNvSpPr/>
          <p:nvPr/>
        </p:nvSpPr>
        <p:spPr>
          <a:xfrm>
            <a:off x="7549943" y="1983866"/>
            <a:ext cx="1476755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2"/>
          <p:cNvSpPr/>
          <p:nvPr/>
        </p:nvSpPr>
        <p:spPr>
          <a:xfrm>
            <a:off x="7548419" y="1982342"/>
            <a:ext cx="1480185" cy="722630"/>
          </a:xfrm>
          <a:custGeom>
            <a:avLst/>
            <a:gdLst/>
            <a:ahLst/>
            <a:cxnLst/>
            <a:rect l="l" t="t" r="r" b="b"/>
            <a:pathLst>
              <a:path w="1480184" h="722630">
                <a:moveTo>
                  <a:pt x="0" y="722376"/>
                </a:moveTo>
                <a:lnTo>
                  <a:pt x="1479803" y="722376"/>
                </a:lnTo>
                <a:lnTo>
                  <a:pt x="1479803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4"/>
          <p:cNvSpPr/>
          <p:nvPr/>
        </p:nvSpPr>
        <p:spPr>
          <a:xfrm>
            <a:off x="10392203" y="5316854"/>
            <a:ext cx="1495044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0"/>
          <p:cNvSpPr/>
          <p:nvPr/>
        </p:nvSpPr>
        <p:spPr>
          <a:xfrm>
            <a:off x="8515778" y="3364357"/>
            <a:ext cx="114300" cy="161290"/>
          </a:xfrm>
          <a:custGeom>
            <a:avLst/>
            <a:gdLst/>
            <a:ahLst/>
            <a:cxnLst/>
            <a:rect l="l" t="t" r="r" b="b"/>
            <a:pathLst>
              <a:path w="114300" h="161289">
                <a:moveTo>
                  <a:pt x="38039" y="48134"/>
                </a:moveTo>
                <a:lnTo>
                  <a:pt x="0" y="50291"/>
                </a:lnTo>
                <a:lnTo>
                  <a:pt x="63500" y="161162"/>
                </a:lnTo>
                <a:lnTo>
                  <a:pt x="104082" y="67182"/>
                </a:lnTo>
                <a:lnTo>
                  <a:pt x="39116" y="67182"/>
                </a:lnTo>
                <a:lnTo>
                  <a:pt x="38039" y="48134"/>
                </a:lnTo>
                <a:close/>
              </a:path>
              <a:path w="114300" h="161289">
                <a:moveTo>
                  <a:pt x="76136" y="45972"/>
                </a:moveTo>
                <a:lnTo>
                  <a:pt x="38039" y="48134"/>
                </a:lnTo>
                <a:lnTo>
                  <a:pt x="39116" y="67182"/>
                </a:lnTo>
                <a:lnTo>
                  <a:pt x="77216" y="65023"/>
                </a:lnTo>
                <a:lnTo>
                  <a:pt x="76136" y="45972"/>
                </a:lnTo>
                <a:close/>
              </a:path>
              <a:path w="114300" h="161289">
                <a:moveTo>
                  <a:pt x="114173" y="43814"/>
                </a:moveTo>
                <a:lnTo>
                  <a:pt x="76136" y="45972"/>
                </a:lnTo>
                <a:lnTo>
                  <a:pt x="77216" y="65023"/>
                </a:lnTo>
                <a:lnTo>
                  <a:pt x="39116" y="67182"/>
                </a:lnTo>
                <a:lnTo>
                  <a:pt x="104082" y="67182"/>
                </a:lnTo>
                <a:lnTo>
                  <a:pt x="114173" y="43814"/>
                </a:lnTo>
                <a:close/>
              </a:path>
              <a:path w="114300" h="161289">
                <a:moveTo>
                  <a:pt x="73533" y="0"/>
                </a:moveTo>
                <a:lnTo>
                  <a:pt x="35433" y="2031"/>
                </a:lnTo>
                <a:lnTo>
                  <a:pt x="38039" y="48134"/>
                </a:lnTo>
                <a:lnTo>
                  <a:pt x="76136" y="45972"/>
                </a:lnTo>
                <a:lnTo>
                  <a:pt x="7353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1"/>
          <p:cNvSpPr/>
          <p:nvPr/>
        </p:nvSpPr>
        <p:spPr>
          <a:xfrm>
            <a:off x="10780315" y="4215510"/>
            <a:ext cx="114300" cy="804545"/>
          </a:xfrm>
          <a:custGeom>
            <a:avLst/>
            <a:gdLst/>
            <a:ahLst/>
            <a:cxnLst/>
            <a:rect l="l" t="t" r="r" b="b"/>
            <a:pathLst>
              <a:path w="114300" h="804545">
                <a:moveTo>
                  <a:pt x="38032" y="690245"/>
                </a:moveTo>
                <a:lnTo>
                  <a:pt x="0" y="690626"/>
                </a:lnTo>
                <a:lnTo>
                  <a:pt x="58293" y="804418"/>
                </a:lnTo>
                <a:lnTo>
                  <a:pt x="104645" y="709294"/>
                </a:lnTo>
                <a:lnTo>
                  <a:pt x="38226" y="709294"/>
                </a:lnTo>
                <a:lnTo>
                  <a:pt x="38032" y="690245"/>
                </a:lnTo>
                <a:close/>
              </a:path>
              <a:path w="114300" h="804545">
                <a:moveTo>
                  <a:pt x="76132" y="689864"/>
                </a:moveTo>
                <a:lnTo>
                  <a:pt x="38032" y="690245"/>
                </a:lnTo>
                <a:lnTo>
                  <a:pt x="38226" y="709294"/>
                </a:lnTo>
                <a:lnTo>
                  <a:pt x="76326" y="708913"/>
                </a:lnTo>
                <a:lnTo>
                  <a:pt x="76132" y="689864"/>
                </a:lnTo>
                <a:close/>
              </a:path>
              <a:path w="114300" h="804545">
                <a:moveTo>
                  <a:pt x="114300" y="689483"/>
                </a:moveTo>
                <a:lnTo>
                  <a:pt x="76132" y="689864"/>
                </a:lnTo>
                <a:lnTo>
                  <a:pt x="76326" y="708913"/>
                </a:lnTo>
                <a:lnTo>
                  <a:pt x="38226" y="709294"/>
                </a:lnTo>
                <a:lnTo>
                  <a:pt x="104645" y="709294"/>
                </a:lnTo>
                <a:lnTo>
                  <a:pt x="114300" y="689483"/>
                </a:lnTo>
                <a:close/>
              </a:path>
              <a:path w="114300" h="804545">
                <a:moveTo>
                  <a:pt x="69087" y="0"/>
                </a:moveTo>
                <a:lnTo>
                  <a:pt x="30987" y="507"/>
                </a:lnTo>
                <a:lnTo>
                  <a:pt x="38032" y="690245"/>
                </a:lnTo>
                <a:lnTo>
                  <a:pt x="76132" y="689864"/>
                </a:lnTo>
                <a:lnTo>
                  <a:pt x="6908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2"/>
          <p:cNvSpPr/>
          <p:nvPr/>
        </p:nvSpPr>
        <p:spPr>
          <a:xfrm>
            <a:off x="9388650" y="3814190"/>
            <a:ext cx="630555" cy="114300"/>
          </a:xfrm>
          <a:custGeom>
            <a:avLst/>
            <a:gdLst/>
            <a:ahLst/>
            <a:cxnLst/>
            <a:rect l="l" t="t" r="r" b="b"/>
            <a:pathLst>
              <a:path w="630554" h="114300">
                <a:moveTo>
                  <a:pt x="516127" y="0"/>
                </a:moveTo>
                <a:lnTo>
                  <a:pt x="516127" y="114300"/>
                </a:lnTo>
                <a:lnTo>
                  <a:pt x="592327" y="76200"/>
                </a:lnTo>
                <a:lnTo>
                  <a:pt x="535177" y="76200"/>
                </a:lnTo>
                <a:lnTo>
                  <a:pt x="535177" y="38100"/>
                </a:lnTo>
                <a:lnTo>
                  <a:pt x="592327" y="38100"/>
                </a:lnTo>
                <a:lnTo>
                  <a:pt x="516127" y="0"/>
                </a:lnTo>
                <a:close/>
              </a:path>
              <a:path w="630554" h="114300">
                <a:moveTo>
                  <a:pt x="309535" y="39243"/>
                </a:moveTo>
                <a:lnTo>
                  <a:pt x="0" y="39243"/>
                </a:lnTo>
                <a:lnTo>
                  <a:pt x="0" y="77343"/>
                </a:lnTo>
                <a:lnTo>
                  <a:pt x="315214" y="77343"/>
                </a:lnTo>
                <a:lnTo>
                  <a:pt x="320825" y="76200"/>
                </a:lnTo>
                <a:lnTo>
                  <a:pt x="315214" y="76200"/>
                </a:lnTo>
                <a:lnTo>
                  <a:pt x="333121" y="58293"/>
                </a:lnTo>
                <a:lnTo>
                  <a:pt x="296164" y="58293"/>
                </a:lnTo>
                <a:lnTo>
                  <a:pt x="296164" y="57150"/>
                </a:lnTo>
                <a:lnTo>
                  <a:pt x="297658" y="49726"/>
                </a:lnTo>
                <a:lnTo>
                  <a:pt x="301736" y="43672"/>
                </a:lnTo>
                <a:lnTo>
                  <a:pt x="307790" y="39594"/>
                </a:lnTo>
                <a:lnTo>
                  <a:pt x="309535" y="39243"/>
                </a:lnTo>
                <a:close/>
              </a:path>
              <a:path w="630554" h="114300">
                <a:moveTo>
                  <a:pt x="334264" y="57150"/>
                </a:moveTo>
                <a:lnTo>
                  <a:pt x="315214" y="76200"/>
                </a:lnTo>
                <a:lnTo>
                  <a:pt x="320825" y="76200"/>
                </a:lnTo>
                <a:lnTo>
                  <a:pt x="322637" y="75830"/>
                </a:lnTo>
                <a:lnTo>
                  <a:pt x="328691" y="71723"/>
                </a:lnTo>
                <a:lnTo>
                  <a:pt x="332769" y="65662"/>
                </a:lnTo>
                <a:lnTo>
                  <a:pt x="334264" y="58293"/>
                </a:lnTo>
                <a:lnTo>
                  <a:pt x="334264" y="57150"/>
                </a:lnTo>
                <a:close/>
              </a:path>
              <a:path w="630554" h="114300">
                <a:moveTo>
                  <a:pt x="516127" y="57150"/>
                </a:moveTo>
                <a:lnTo>
                  <a:pt x="334264" y="57150"/>
                </a:lnTo>
                <a:lnTo>
                  <a:pt x="334264" y="58293"/>
                </a:lnTo>
                <a:lnTo>
                  <a:pt x="332769" y="65662"/>
                </a:lnTo>
                <a:lnTo>
                  <a:pt x="328691" y="71723"/>
                </a:lnTo>
                <a:lnTo>
                  <a:pt x="322637" y="75830"/>
                </a:lnTo>
                <a:lnTo>
                  <a:pt x="320825" y="76200"/>
                </a:lnTo>
                <a:lnTo>
                  <a:pt x="516127" y="76200"/>
                </a:lnTo>
                <a:lnTo>
                  <a:pt x="516127" y="57150"/>
                </a:lnTo>
                <a:close/>
              </a:path>
              <a:path w="630554" h="114300">
                <a:moveTo>
                  <a:pt x="592327" y="38100"/>
                </a:moveTo>
                <a:lnTo>
                  <a:pt x="535177" y="38100"/>
                </a:lnTo>
                <a:lnTo>
                  <a:pt x="535177" y="76200"/>
                </a:lnTo>
                <a:lnTo>
                  <a:pt x="592327" y="76200"/>
                </a:lnTo>
                <a:lnTo>
                  <a:pt x="630427" y="57150"/>
                </a:lnTo>
                <a:lnTo>
                  <a:pt x="592327" y="38100"/>
                </a:lnTo>
                <a:close/>
              </a:path>
              <a:path w="630554" h="114300">
                <a:moveTo>
                  <a:pt x="516127" y="38100"/>
                </a:moveTo>
                <a:lnTo>
                  <a:pt x="315214" y="38100"/>
                </a:lnTo>
                <a:lnTo>
                  <a:pt x="307790" y="39594"/>
                </a:lnTo>
                <a:lnTo>
                  <a:pt x="301736" y="43672"/>
                </a:lnTo>
                <a:lnTo>
                  <a:pt x="297658" y="49726"/>
                </a:lnTo>
                <a:lnTo>
                  <a:pt x="296164" y="57150"/>
                </a:lnTo>
                <a:lnTo>
                  <a:pt x="296164" y="58293"/>
                </a:lnTo>
                <a:lnTo>
                  <a:pt x="315214" y="39243"/>
                </a:lnTo>
                <a:lnTo>
                  <a:pt x="516127" y="39243"/>
                </a:lnTo>
                <a:lnTo>
                  <a:pt x="516127" y="38100"/>
                </a:lnTo>
                <a:close/>
              </a:path>
              <a:path w="630554" h="114300">
                <a:moveTo>
                  <a:pt x="516127" y="39243"/>
                </a:moveTo>
                <a:lnTo>
                  <a:pt x="315214" y="39243"/>
                </a:lnTo>
                <a:lnTo>
                  <a:pt x="296164" y="58293"/>
                </a:lnTo>
                <a:lnTo>
                  <a:pt x="333121" y="58293"/>
                </a:lnTo>
                <a:lnTo>
                  <a:pt x="334264" y="57150"/>
                </a:lnTo>
                <a:lnTo>
                  <a:pt x="516127" y="57150"/>
                </a:lnTo>
                <a:lnTo>
                  <a:pt x="516127" y="39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3"/>
          <p:cNvSpPr/>
          <p:nvPr/>
        </p:nvSpPr>
        <p:spPr>
          <a:xfrm>
            <a:off x="10071402" y="5400675"/>
            <a:ext cx="276605" cy="147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4"/>
          <p:cNvSpPr/>
          <p:nvPr/>
        </p:nvSpPr>
        <p:spPr>
          <a:xfrm>
            <a:off x="10071402" y="5400675"/>
            <a:ext cx="276860" cy="147955"/>
          </a:xfrm>
          <a:custGeom>
            <a:avLst/>
            <a:gdLst/>
            <a:ahLst/>
            <a:cxnLst/>
            <a:rect l="l" t="t" r="r" b="b"/>
            <a:pathLst>
              <a:path w="276859" h="147954">
                <a:moveTo>
                  <a:pt x="149225" y="3060"/>
                </a:moveTo>
                <a:lnTo>
                  <a:pt x="148082" y="2832"/>
                </a:lnTo>
                <a:lnTo>
                  <a:pt x="145288" y="889"/>
                </a:lnTo>
                <a:lnTo>
                  <a:pt x="146685" y="1485"/>
                </a:lnTo>
                <a:lnTo>
                  <a:pt x="144399" y="711"/>
                </a:lnTo>
                <a:lnTo>
                  <a:pt x="142875" y="241"/>
                </a:lnTo>
                <a:lnTo>
                  <a:pt x="142240" y="0"/>
                </a:lnTo>
                <a:lnTo>
                  <a:pt x="139953" y="76"/>
                </a:lnTo>
                <a:lnTo>
                  <a:pt x="137668" y="38"/>
                </a:lnTo>
                <a:lnTo>
                  <a:pt x="135382" y="241"/>
                </a:lnTo>
                <a:lnTo>
                  <a:pt x="134874" y="279"/>
                </a:lnTo>
                <a:lnTo>
                  <a:pt x="134493" y="546"/>
                </a:lnTo>
                <a:lnTo>
                  <a:pt x="133985" y="711"/>
                </a:lnTo>
                <a:lnTo>
                  <a:pt x="133350" y="939"/>
                </a:lnTo>
                <a:lnTo>
                  <a:pt x="133096" y="1181"/>
                </a:lnTo>
                <a:lnTo>
                  <a:pt x="132842" y="1447"/>
                </a:lnTo>
                <a:lnTo>
                  <a:pt x="132588" y="1651"/>
                </a:lnTo>
                <a:lnTo>
                  <a:pt x="130810" y="2832"/>
                </a:lnTo>
                <a:lnTo>
                  <a:pt x="130428" y="3060"/>
                </a:lnTo>
                <a:lnTo>
                  <a:pt x="129794" y="3530"/>
                </a:lnTo>
                <a:lnTo>
                  <a:pt x="129032" y="4013"/>
                </a:lnTo>
                <a:lnTo>
                  <a:pt x="4825" y="128231"/>
                </a:lnTo>
                <a:lnTo>
                  <a:pt x="4572" y="128790"/>
                </a:lnTo>
                <a:lnTo>
                  <a:pt x="4191" y="130238"/>
                </a:lnTo>
                <a:lnTo>
                  <a:pt x="3555" y="130835"/>
                </a:lnTo>
                <a:lnTo>
                  <a:pt x="3428" y="131025"/>
                </a:lnTo>
                <a:lnTo>
                  <a:pt x="3175" y="131140"/>
                </a:lnTo>
                <a:lnTo>
                  <a:pt x="2921" y="131305"/>
                </a:lnTo>
                <a:lnTo>
                  <a:pt x="2286" y="133261"/>
                </a:lnTo>
                <a:lnTo>
                  <a:pt x="3301" y="130175"/>
                </a:lnTo>
                <a:lnTo>
                  <a:pt x="1777" y="133426"/>
                </a:lnTo>
                <a:lnTo>
                  <a:pt x="1143" y="134581"/>
                </a:lnTo>
                <a:lnTo>
                  <a:pt x="1397" y="134035"/>
                </a:lnTo>
                <a:lnTo>
                  <a:pt x="1016" y="135077"/>
                </a:lnTo>
                <a:lnTo>
                  <a:pt x="1143" y="137820"/>
                </a:lnTo>
                <a:lnTo>
                  <a:pt x="0" y="140550"/>
                </a:lnTo>
                <a:lnTo>
                  <a:pt x="1777" y="142621"/>
                </a:lnTo>
                <a:lnTo>
                  <a:pt x="1904" y="142875"/>
                </a:lnTo>
                <a:lnTo>
                  <a:pt x="2159" y="143103"/>
                </a:lnTo>
                <a:lnTo>
                  <a:pt x="2413" y="143319"/>
                </a:lnTo>
                <a:lnTo>
                  <a:pt x="2667" y="143510"/>
                </a:lnTo>
                <a:lnTo>
                  <a:pt x="2921" y="143637"/>
                </a:lnTo>
                <a:lnTo>
                  <a:pt x="3175" y="143789"/>
                </a:lnTo>
                <a:lnTo>
                  <a:pt x="4445" y="145681"/>
                </a:lnTo>
                <a:lnTo>
                  <a:pt x="3555" y="144894"/>
                </a:lnTo>
                <a:lnTo>
                  <a:pt x="5461" y="146151"/>
                </a:lnTo>
                <a:lnTo>
                  <a:pt x="5715" y="146304"/>
                </a:lnTo>
                <a:lnTo>
                  <a:pt x="5969" y="146532"/>
                </a:lnTo>
                <a:lnTo>
                  <a:pt x="6223" y="146621"/>
                </a:lnTo>
                <a:lnTo>
                  <a:pt x="6603" y="146773"/>
                </a:lnTo>
                <a:lnTo>
                  <a:pt x="7239" y="146824"/>
                </a:lnTo>
                <a:lnTo>
                  <a:pt x="7620" y="147091"/>
                </a:lnTo>
                <a:lnTo>
                  <a:pt x="8000" y="147383"/>
                </a:lnTo>
                <a:lnTo>
                  <a:pt x="8509" y="147751"/>
                </a:lnTo>
                <a:lnTo>
                  <a:pt x="9017" y="147802"/>
                </a:lnTo>
                <a:lnTo>
                  <a:pt x="9651" y="147866"/>
                </a:lnTo>
                <a:lnTo>
                  <a:pt x="10414" y="147802"/>
                </a:lnTo>
                <a:lnTo>
                  <a:pt x="11175" y="147802"/>
                </a:lnTo>
                <a:lnTo>
                  <a:pt x="266700" y="147561"/>
                </a:lnTo>
                <a:lnTo>
                  <a:pt x="267589" y="147485"/>
                </a:lnTo>
                <a:lnTo>
                  <a:pt x="268477" y="147434"/>
                </a:lnTo>
                <a:lnTo>
                  <a:pt x="269367" y="147332"/>
                </a:lnTo>
                <a:lnTo>
                  <a:pt x="270637" y="147167"/>
                </a:lnTo>
                <a:lnTo>
                  <a:pt x="270255" y="147142"/>
                </a:lnTo>
                <a:lnTo>
                  <a:pt x="271145" y="146862"/>
                </a:lnTo>
                <a:lnTo>
                  <a:pt x="271525" y="146773"/>
                </a:lnTo>
                <a:lnTo>
                  <a:pt x="271779" y="146697"/>
                </a:lnTo>
                <a:lnTo>
                  <a:pt x="272161" y="146621"/>
                </a:lnTo>
                <a:lnTo>
                  <a:pt x="272415" y="146469"/>
                </a:lnTo>
                <a:lnTo>
                  <a:pt x="272669" y="146354"/>
                </a:lnTo>
                <a:lnTo>
                  <a:pt x="272796" y="146151"/>
                </a:lnTo>
                <a:lnTo>
                  <a:pt x="273050" y="145948"/>
                </a:lnTo>
                <a:lnTo>
                  <a:pt x="273050" y="145630"/>
                </a:lnTo>
                <a:lnTo>
                  <a:pt x="273303" y="145440"/>
                </a:lnTo>
                <a:lnTo>
                  <a:pt x="273685" y="145072"/>
                </a:lnTo>
                <a:lnTo>
                  <a:pt x="274320" y="144907"/>
                </a:lnTo>
                <a:lnTo>
                  <a:pt x="274700" y="144500"/>
                </a:lnTo>
                <a:lnTo>
                  <a:pt x="275463" y="143789"/>
                </a:lnTo>
                <a:lnTo>
                  <a:pt x="275463" y="143560"/>
                </a:lnTo>
                <a:lnTo>
                  <a:pt x="275590" y="143306"/>
                </a:lnTo>
                <a:lnTo>
                  <a:pt x="275717" y="143090"/>
                </a:lnTo>
                <a:lnTo>
                  <a:pt x="275844" y="142836"/>
                </a:lnTo>
                <a:lnTo>
                  <a:pt x="275971" y="142633"/>
                </a:lnTo>
                <a:lnTo>
                  <a:pt x="276098" y="142379"/>
                </a:lnTo>
                <a:lnTo>
                  <a:pt x="276351" y="141922"/>
                </a:lnTo>
                <a:lnTo>
                  <a:pt x="276605" y="140970"/>
                </a:lnTo>
                <a:lnTo>
                  <a:pt x="276478" y="138557"/>
                </a:lnTo>
                <a:lnTo>
                  <a:pt x="276605" y="137795"/>
                </a:lnTo>
                <a:lnTo>
                  <a:pt x="276098" y="136017"/>
                </a:lnTo>
                <a:lnTo>
                  <a:pt x="275971" y="135534"/>
                </a:lnTo>
                <a:lnTo>
                  <a:pt x="275971" y="135013"/>
                </a:lnTo>
                <a:lnTo>
                  <a:pt x="275717" y="134594"/>
                </a:lnTo>
                <a:lnTo>
                  <a:pt x="275209" y="133896"/>
                </a:lnTo>
                <a:lnTo>
                  <a:pt x="274447" y="131775"/>
                </a:lnTo>
                <a:lnTo>
                  <a:pt x="274447" y="131533"/>
                </a:lnTo>
                <a:lnTo>
                  <a:pt x="274447" y="131267"/>
                </a:lnTo>
                <a:lnTo>
                  <a:pt x="274320" y="131064"/>
                </a:lnTo>
                <a:lnTo>
                  <a:pt x="273812" y="130352"/>
                </a:lnTo>
                <a:lnTo>
                  <a:pt x="273176" y="128676"/>
                </a:lnTo>
                <a:lnTo>
                  <a:pt x="274066" y="130708"/>
                </a:lnTo>
                <a:lnTo>
                  <a:pt x="272796" y="128943"/>
                </a:lnTo>
                <a:lnTo>
                  <a:pt x="272161" y="127850"/>
                </a:lnTo>
                <a:lnTo>
                  <a:pt x="273176" y="128498"/>
                </a:lnTo>
                <a:lnTo>
                  <a:pt x="272161" y="128003"/>
                </a:lnTo>
                <a:lnTo>
                  <a:pt x="149225" y="30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5"/>
          <p:cNvSpPr/>
          <p:nvPr/>
        </p:nvSpPr>
        <p:spPr>
          <a:xfrm>
            <a:off x="10172493" y="544616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14224" y="0"/>
                </a:moveTo>
                <a:lnTo>
                  <a:pt x="0" y="14173"/>
                </a:lnTo>
                <a:lnTo>
                  <a:pt x="24383" y="38519"/>
                </a:lnTo>
                <a:lnTo>
                  <a:pt x="0" y="62852"/>
                </a:lnTo>
                <a:lnTo>
                  <a:pt x="13080" y="75907"/>
                </a:lnTo>
                <a:lnTo>
                  <a:pt x="37465" y="51562"/>
                </a:lnTo>
                <a:lnTo>
                  <a:pt x="65757" y="51562"/>
                </a:lnTo>
                <a:lnTo>
                  <a:pt x="51561" y="37388"/>
                </a:lnTo>
                <a:lnTo>
                  <a:pt x="64625" y="24345"/>
                </a:lnTo>
                <a:lnTo>
                  <a:pt x="38607" y="24345"/>
                </a:lnTo>
                <a:lnTo>
                  <a:pt x="14224" y="0"/>
                </a:lnTo>
                <a:close/>
              </a:path>
              <a:path w="76200" h="76200">
                <a:moveTo>
                  <a:pt x="65757" y="51562"/>
                </a:moveTo>
                <a:lnTo>
                  <a:pt x="37465" y="51562"/>
                </a:lnTo>
                <a:lnTo>
                  <a:pt x="61722" y="75907"/>
                </a:lnTo>
                <a:lnTo>
                  <a:pt x="75946" y="61734"/>
                </a:lnTo>
                <a:lnTo>
                  <a:pt x="65757" y="51562"/>
                </a:lnTo>
                <a:close/>
              </a:path>
              <a:path w="76200" h="76200">
                <a:moveTo>
                  <a:pt x="62865" y="0"/>
                </a:moveTo>
                <a:lnTo>
                  <a:pt x="38607" y="24345"/>
                </a:lnTo>
                <a:lnTo>
                  <a:pt x="64625" y="24345"/>
                </a:lnTo>
                <a:lnTo>
                  <a:pt x="75946" y="13042"/>
                </a:lnTo>
                <a:lnTo>
                  <a:pt x="62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8"/>
          <p:cNvSpPr/>
          <p:nvPr/>
        </p:nvSpPr>
        <p:spPr>
          <a:xfrm>
            <a:off x="10250472" y="2089022"/>
            <a:ext cx="1586483" cy="827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9"/>
          <p:cNvSpPr/>
          <p:nvPr/>
        </p:nvSpPr>
        <p:spPr>
          <a:xfrm>
            <a:off x="10279427" y="2117978"/>
            <a:ext cx="1478279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0"/>
          <p:cNvSpPr/>
          <p:nvPr/>
        </p:nvSpPr>
        <p:spPr>
          <a:xfrm>
            <a:off x="10277903" y="2116454"/>
            <a:ext cx="1481455" cy="722630"/>
          </a:xfrm>
          <a:custGeom>
            <a:avLst/>
            <a:gdLst/>
            <a:ahLst/>
            <a:cxnLst/>
            <a:rect l="l" t="t" r="r" b="b"/>
            <a:pathLst>
              <a:path w="1481454" h="722629">
                <a:moveTo>
                  <a:pt x="0" y="722376"/>
                </a:moveTo>
                <a:lnTo>
                  <a:pt x="1481327" y="722376"/>
                </a:lnTo>
                <a:lnTo>
                  <a:pt x="1481327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1"/>
          <p:cNvSpPr/>
          <p:nvPr/>
        </p:nvSpPr>
        <p:spPr>
          <a:xfrm>
            <a:off x="9813084" y="1776603"/>
            <a:ext cx="1024153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2"/>
          <p:cNvSpPr/>
          <p:nvPr/>
        </p:nvSpPr>
        <p:spPr>
          <a:xfrm>
            <a:off x="9842039" y="1805559"/>
            <a:ext cx="915924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3"/>
          <p:cNvSpPr/>
          <p:nvPr/>
        </p:nvSpPr>
        <p:spPr>
          <a:xfrm>
            <a:off x="9840515" y="1804034"/>
            <a:ext cx="919480" cy="722630"/>
          </a:xfrm>
          <a:custGeom>
            <a:avLst/>
            <a:gdLst/>
            <a:ahLst/>
            <a:cxnLst/>
            <a:rect l="l" t="t" r="r" b="b"/>
            <a:pathLst>
              <a:path w="919479" h="722630">
                <a:moveTo>
                  <a:pt x="0" y="722376"/>
                </a:moveTo>
                <a:lnTo>
                  <a:pt x="918972" y="722376"/>
                </a:lnTo>
                <a:lnTo>
                  <a:pt x="918972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4"/>
          <p:cNvSpPr/>
          <p:nvPr/>
        </p:nvSpPr>
        <p:spPr>
          <a:xfrm>
            <a:off x="7688627" y="3872090"/>
            <a:ext cx="1898903" cy="861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5"/>
          <p:cNvSpPr/>
          <p:nvPr/>
        </p:nvSpPr>
        <p:spPr>
          <a:xfrm>
            <a:off x="7770924" y="3945254"/>
            <a:ext cx="1738883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6"/>
          <p:cNvSpPr/>
          <p:nvPr/>
        </p:nvSpPr>
        <p:spPr>
          <a:xfrm>
            <a:off x="7373160" y="3619106"/>
            <a:ext cx="1569720" cy="862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7"/>
          <p:cNvSpPr/>
          <p:nvPr/>
        </p:nvSpPr>
        <p:spPr>
          <a:xfrm>
            <a:off x="7452407" y="3692270"/>
            <a:ext cx="1415796" cy="7208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41"/>
          <p:cNvSpPr/>
          <p:nvPr/>
        </p:nvSpPr>
        <p:spPr>
          <a:xfrm>
            <a:off x="2639616" y="1586102"/>
            <a:ext cx="2159635" cy="465120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2"/>
          <p:cNvSpPr/>
          <p:nvPr/>
        </p:nvSpPr>
        <p:spPr>
          <a:xfrm>
            <a:off x="4989624" y="1586102"/>
            <a:ext cx="2159635" cy="4651209"/>
          </a:xfrm>
          <a:custGeom>
            <a:avLst/>
            <a:gdLst/>
            <a:ahLst/>
            <a:cxnLst/>
            <a:rect l="l" t="t" r="r" b="b"/>
            <a:pathLst>
              <a:path w="2159634" h="4409440">
                <a:moveTo>
                  <a:pt x="0" y="4408932"/>
                </a:moveTo>
                <a:lnTo>
                  <a:pt x="2159507" y="4408932"/>
                </a:lnTo>
                <a:lnTo>
                  <a:pt x="2159507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8"/>
          <p:cNvSpPr/>
          <p:nvPr/>
        </p:nvSpPr>
        <p:spPr>
          <a:xfrm>
            <a:off x="2329496" y="4691126"/>
            <a:ext cx="3051810" cy="114300"/>
          </a:xfrm>
          <a:custGeom>
            <a:avLst/>
            <a:gdLst/>
            <a:ahLst/>
            <a:cxnLst/>
            <a:rect l="l" t="t" r="r" b="b"/>
            <a:pathLst>
              <a:path w="3051810" h="114300">
                <a:moveTo>
                  <a:pt x="114554" y="0"/>
                </a:moveTo>
                <a:lnTo>
                  <a:pt x="0" y="56515"/>
                </a:lnTo>
                <a:lnTo>
                  <a:pt x="114046" y="114300"/>
                </a:lnTo>
                <a:lnTo>
                  <a:pt x="114215" y="76177"/>
                </a:lnTo>
                <a:lnTo>
                  <a:pt x="95123" y="76073"/>
                </a:lnTo>
                <a:lnTo>
                  <a:pt x="95377" y="37973"/>
                </a:lnTo>
                <a:lnTo>
                  <a:pt x="114385" y="37973"/>
                </a:lnTo>
                <a:lnTo>
                  <a:pt x="114554" y="0"/>
                </a:lnTo>
                <a:close/>
              </a:path>
              <a:path w="3051810" h="114300">
                <a:moveTo>
                  <a:pt x="114384" y="38077"/>
                </a:moveTo>
                <a:lnTo>
                  <a:pt x="114215" y="76177"/>
                </a:lnTo>
                <a:lnTo>
                  <a:pt x="3051429" y="92329"/>
                </a:lnTo>
                <a:lnTo>
                  <a:pt x="3051683" y="54229"/>
                </a:lnTo>
                <a:lnTo>
                  <a:pt x="114384" y="38077"/>
                </a:lnTo>
                <a:close/>
              </a:path>
              <a:path w="3051810" h="114300">
                <a:moveTo>
                  <a:pt x="95377" y="37973"/>
                </a:moveTo>
                <a:lnTo>
                  <a:pt x="95123" y="76073"/>
                </a:lnTo>
                <a:lnTo>
                  <a:pt x="114215" y="76177"/>
                </a:lnTo>
                <a:lnTo>
                  <a:pt x="114384" y="38077"/>
                </a:lnTo>
                <a:lnTo>
                  <a:pt x="95377" y="37973"/>
                </a:lnTo>
                <a:close/>
              </a:path>
              <a:path w="3051810" h="114300">
                <a:moveTo>
                  <a:pt x="114385" y="37973"/>
                </a:moveTo>
                <a:lnTo>
                  <a:pt x="95377" y="37973"/>
                </a:lnTo>
                <a:lnTo>
                  <a:pt x="114384" y="3807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9"/>
          <p:cNvSpPr/>
          <p:nvPr/>
        </p:nvSpPr>
        <p:spPr>
          <a:xfrm>
            <a:off x="6854238" y="2948813"/>
            <a:ext cx="905510" cy="114300"/>
          </a:xfrm>
          <a:custGeom>
            <a:avLst/>
            <a:gdLst/>
            <a:ahLst/>
            <a:cxnLst/>
            <a:rect l="l" t="t" r="r" b="b"/>
            <a:pathLst>
              <a:path w="905509" h="114300">
                <a:moveTo>
                  <a:pt x="791082" y="0"/>
                </a:moveTo>
                <a:lnTo>
                  <a:pt x="791082" y="114300"/>
                </a:lnTo>
                <a:lnTo>
                  <a:pt x="867282" y="76200"/>
                </a:lnTo>
                <a:lnTo>
                  <a:pt x="810132" y="76200"/>
                </a:lnTo>
                <a:lnTo>
                  <a:pt x="810132" y="38100"/>
                </a:lnTo>
                <a:lnTo>
                  <a:pt x="867282" y="38100"/>
                </a:lnTo>
                <a:lnTo>
                  <a:pt x="791082" y="0"/>
                </a:lnTo>
                <a:close/>
              </a:path>
              <a:path w="905509" h="114300">
                <a:moveTo>
                  <a:pt x="433577" y="56896"/>
                </a:moveTo>
                <a:lnTo>
                  <a:pt x="433577" y="57150"/>
                </a:lnTo>
                <a:lnTo>
                  <a:pt x="435090" y="64519"/>
                </a:lnTo>
                <a:lnTo>
                  <a:pt x="439197" y="70580"/>
                </a:lnTo>
                <a:lnTo>
                  <a:pt x="445258" y="74687"/>
                </a:lnTo>
                <a:lnTo>
                  <a:pt x="452627" y="76200"/>
                </a:lnTo>
                <a:lnTo>
                  <a:pt x="791082" y="76200"/>
                </a:lnTo>
                <a:lnTo>
                  <a:pt x="791082" y="75946"/>
                </a:lnTo>
                <a:lnTo>
                  <a:pt x="452627" y="75946"/>
                </a:lnTo>
                <a:lnTo>
                  <a:pt x="433577" y="56896"/>
                </a:lnTo>
                <a:close/>
              </a:path>
              <a:path w="905509" h="114300">
                <a:moveTo>
                  <a:pt x="867282" y="38100"/>
                </a:moveTo>
                <a:lnTo>
                  <a:pt x="810132" y="38100"/>
                </a:lnTo>
                <a:lnTo>
                  <a:pt x="810132" y="76200"/>
                </a:lnTo>
                <a:lnTo>
                  <a:pt x="867282" y="76200"/>
                </a:lnTo>
                <a:lnTo>
                  <a:pt x="905382" y="57150"/>
                </a:lnTo>
                <a:lnTo>
                  <a:pt x="867282" y="38100"/>
                </a:lnTo>
                <a:close/>
              </a:path>
              <a:path w="905509" h="114300">
                <a:moveTo>
                  <a:pt x="452627" y="37846"/>
                </a:moveTo>
                <a:lnTo>
                  <a:pt x="0" y="37846"/>
                </a:lnTo>
                <a:lnTo>
                  <a:pt x="0" y="75946"/>
                </a:lnTo>
                <a:lnTo>
                  <a:pt x="451390" y="75946"/>
                </a:lnTo>
                <a:lnTo>
                  <a:pt x="445258" y="74687"/>
                </a:lnTo>
                <a:lnTo>
                  <a:pt x="439197" y="70580"/>
                </a:lnTo>
                <a:lnTo>
                  <a:pt x="435090" y="64519"/>
                </a:lnTo>
                <a:lnTo>
                  <a:pt x="433577" y="57150"/>
                </a:lnTo>
                <a:lnTo>
                  <a:pt x="433577" y="56896"/>
                </a:lnTo>
                <a:lnTo>
                  <a:pt x="471424" y="56896"/>
                </a:lnTo>
                <a:lnTo>
                  <a:pt x="452627" y="38100"/>
                </a:lnTo>
                <a:lnTo>
                  <a:pt x="453889" y="38100"/>
                </a:lnTo>
                <a:lnTo>
                  <a:pt x="452627" y="37846"/>
                </a:lnTo>
                <a:close/>
              </a:path>
              <a:path w="905509" h="114300">
                <a:moveTo>
                  <a:pt x="471424" y="56896"/>
                </a:moveTo>
                <a:lnTo>
                  <a:pt x="433577" y="56896"/>
                </a:lnTo>
                <a:lnTo>
                  <a:pt x="452627" y="75946"/>
                </a:lnTo>
                <a:lnTo>
                  <a:pt x="791082" y="75946"/>
                </a:lnTo>
                <a:lnTo>
                  <a:pt x="791082" y="57150"/>
                </a:lnTo>
                <a:lnTo>
                  <a:pt x="471677" y="57150"/>
                </a:lnTo>
                <a:lnTo>
                  <a:pt x="471424" y="56896"/>
                </a:lnTo>
                <a:close/>
              </a:path>
              <a:path w="905509" h="114300">
                <a:moveTo>
                  <a:pt x="453889" y="38100"/>
                </a:moveTo>
                <a:lnTo>
                  <a:pt x="452627" y="38100"/>
                </a:lnTo>
                <a:lnTo>
                  <a:pt x="471677" y="57150"/>
                </a:lnTo>
                <a:lnTo>
                  <a:pt x="471677" y="56896"/>
                </a:lnTo>
                <a:lnTo>
                  <a:pt x="470183" y="49472"/>
                </a:lnTo>
                <a:lnTo>
                  <a:pt x="466105" y="43418"/>
                </a:lnTo>
                <a:lnTo>
                  <a:pt x="460051" y="39340"/>
                </a:lnTo>
                <a:lnTo>
                  <a:pt x="453889" y="38100"/>
                </a:lnTo>
                <a:close/>
              </a:path>
              <a:path w="905509" h="114300">
                <a:moveTo>
                  <a:pt x="791082" y="38100"/>
                </a:moveTo>
                <a:lnTo>
                  <a:pt x="453889" y="38100"/>
                </a:lnTo>
                <a:lnTo>
                  <a:pt x="460051" y="39340"/>
                </a:lnTo>
                <a:lnTo>
                  <a:pt x="466105" y="43418"/>
                </a:lnTo>
                <a:lnTo>
                  <a:pt x="470183" y="49472"/>
                </a:lnTo>
                <a:lnTo>
                  <a:pt x="471677" y="56896"/>
                </a:lnTo>
                <a:lnTo>
                  <a:pt x="471677" y="57150"/>
                </a:lnTo>
                <a:lnTo>
                  <a:pt x="791082" y="57150"/>
                </a:lnTo>
                <a:lnTo>
                  <a:pt x="791082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56"/>
          <p:cNvSpPr/>
          <p:nvPr/>
        </p:nvSpPr>
        <p:spPr>
          <a:xfrm>
            <a:off x="4972860" y="2047875"/>
            <a:ext cx="262255" cy="1015365"/>
          </a:xfrm>
          <a:custGeom>
            <a:avLst/>
            <a:gdLst/>
            <a:ahLst/>
            <a:cxnLst/>
            <a:rect l="l" t="t" r="r" b="b"/>
            <a:pathLst>
              <a:path w="262254" h="1015364">
                <a:moveTo>
                  <a:pt x="147827" y="900811"/>
                </a:moveTo>
                <a:lnTo>
                  <a:pt x="147827" y="1015111"/>
                </a:lnTo>
                <a:lnTo>
                  <a:pt x="224027" y="977011"/>
                </a:lnTo>
                <a:lnTo>
                  <a:pt x="166877" y="977011"/>
                </a:lnTo>
                <a:lnTo>
                  <a:pt x="166877" y="938911"/>
                </a:lnTo>
                <a:lnTo>
                  <a:pt x="224027" y="938911"/>
                </a:lnTo>
                <a:lnTo>
                  <a:pt x="147827" y="900811"/>
                </a:lnTo>
                <a:close/>
              </a:path>
              <a:path w="262254" h="1015364">
                <a:moveTo>
                  <a:pt x="247650" y="0"/>
                </a:moveTo>
                <a:lnTo>
                  <a:pt x="19050" y="0"/>
                </a:lnTo>
                <a:lnTo>
                  <a:pt x="11626" y="1494"/>
                </a:lnTo>
                <a:lnTo>
                  <a:pt x="5572" y="5572"/>
                </a:lnTo>
                <a:lnTo>
                  <a:pt x="1494" y="11626"/>
                </a:lnTo>
                <a:lnTo>
                  <a:pt x="0" y="19050"/>
                </a:lnTo>
                <a:lnTo>
                  <a:pt x="0" y="957961"/>
                </a:lnTo>
                <a:lnTo>
                  <a:pt x="1494" y="965384"/>
                </a:lnTo>
                <a:lnTo>
                  <a:pt x="5572" y="971438"/>
                </a:lnTo>
                <a:lnTo>
                  <a:pt x="11626" y="975516"/>
                </a:lnTo>
                <a:lnTo>
                  <a:pt x="19050" y="977011"/>
                </a:lnTo>
                <a:lnTo>
                  <a:pt x="147827" y="977011"/>
                </a:lnTo>
                <a:lnTo>
                  <a:pt x="147827" y="957961"/>
                </a:lnTo>
                <a:lnTo>
                  <a:pt x="38100" y="957961"/>
                </a:lnTo>
                <a:lnTo>
                  <a:pt x="19050" y="938911"/>
                </a:lnTo>
                <a:lnTo>
                  <a:pt x="38100" y="938911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247650" y="19050"/>
                </a:lnTo>
                <a:lnTo>
                  <a:pt x="247650" y="0"/>
                </a:lnTo>
                <a:close/>
              </a:path>
              <a:path w="262254" h="1015364">
                <a:moveTo>
                  <a:pt x="224027" y="938911"/>
                </a:moveTo>
                <a:lnTo>
                  <a:pt x="166877" y="938911"/>
                </a:lnTo>
                <a:lnTo>
                  <a:pt x="166877" y="977011"/>
                </a:lnTo>
                <a:lnTo>
                  <a:pt x="224027" y="977011"/>
                </a:lnTo>
                <a:lnTo>
                  <a:pt x="262127" y="957961"/>
                </a:lnTo>
                <a:lnTo>
                  <a:pt x="224027" y="938911"/>
                </a:lnTo>
                <a:close/>
              </a:path>
              <a:path w="262254" h="1015364">
                <a:moveTo>
                  <a:pt x="38100" y="938911"/>
                </a:moveTo>
                <a:lnTo>
                  <a:pt x="19050" y="938911"/>
                </a:lnTo>
                <a:lnTo>
                  <a:pt x="38100" y="957961"/>
                </a:lnTo>
                <a:lnTo>
                  <a:pt x="38100" y="938911"/>
                </a:lnTo>
                <a:close/>
              </a:path>
              <a:path w="262254" h="1015364">
                <a:moveTo>
                  <a:pt x="147827" y="938911"/>
                </a:moveTo>
                <a:lnTo>
                  <a:pt x="38100" y="938911"/>
                </a:lnTo>
                <a:lnTo>
                  <a:pt x="38100" y="957961"/>
                </a:lnTo>
                <a:lnTo>
                  <a:pt x="147827" y="957961"/>
                </a:lnTo>
                <a:lnTo>
                  <a:pt x="147827" y="938911"/>
                </a:lnTo>
                <a:close/>
              </a:path>
              <a:path w="262254" h="1015364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262254" h="1015364">
                <a:moveTo>
                  <a:pt x="247650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247650" y="38100"/>
                </a:lnTo>
                <a:lnTo>
                  <a:pt x="247650" y="190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57"/>
          <p:cNvSpPr/>
          <p:nvPr/>
        </p:nvSpPr>
        <p:spPr>
          <a:xfrm>
            <a:off x="3922824" y="2714625"/>
            <a:ext cx="1313180" cy="347980"/>
          </a:xfrm>
          <a:custGeom>
            <a:avLst/>
            <a:gdLst/>
            <a:ahLst/>
            <a:cxnLst/>
            <a:rect l="l" t="t" r="r" b="b"/>
            <a:pathLst>
              <a:path w="1313179" h="347979">
                <a:moveTo>
                  <a:pt x="1198372" y="233299"/>
                </a:moveTo>
                <a:lnTo>
                  <a:pt x="1198372" y="347599"/>
                </a:lnTo>
                <a:lnTo>
                  <a:pt x="1274572" y="309499"/>
                </a:lnTo>
                <a:lnTo>
                  <a:pt x="1217422" y="309499"/>
                </a:lnTo>
                <a:lnTo>
                  <a:pt x="1217422" y="271399"/>
                </a:lnTo>
                <a:lnTo>
                  <a:pt x="1274572" y="271399"/>
                </a:lnTo>
                <a:lnTo>
                  <a:pt x="1198372" y="233299"/>
                </a:lnTo>
                <a:close/>
              </a:path>
              <a:path w="1313179" h="347979">
                <a:moveTo>
                  <a:pt x="38100" y="0"/>
                </a:moveTo>
                <a:lnTo>
                  <a:pt x="0" y="0"/>
                </a:lnTo>
                <a:lnTo>
                  <a:pt x="0" y="290449"/>
                </a:lnTo>
                <a:lnTo>
                  <a:pt x="1494" y="297872"/>
                </a:lnTo>
                <a:lnTo>
                  <a:pt x="5572" y="303926"/>
                </a:lnTo>
                <a:lnTo>
                  <a:pt x="11626" y="308004"/>
                </a:lnTo>
                <a:lnTo>
                  <a:pt x="19050" y="309499"/>
                </a:lnTo>
                <a:lnTo>
                  <a:pt x="1198372" y="309499"/>
                </a:lnTo>
                <a:lnTo>
                  <a:pt x="1198372" y="290449"/>
                </a:lnTo>
                <a:lnTo>
                  <a:pt x="38100" y="290449"/>
                </a:lnTo>
                <a:lnTo>
                  <a:pt x="19050" y="271399"/>
                </a:lnTo>
                <a:lnTo>
                  <a:pt x="38100" y="271399"/>
                </a:lnTo>
                <a:lnTo>
                  <a:pt x="38100" y="0"/>
                </a:lnTo>
                <a:close/>
              </a:path>
              <a:path w="1313179" h="347979">
                <a:moveTo>
                  <a:pt x="1274572" y="271399"/>
                </a:moveTo>
                <a:lnTo>
                  <a:pt x="1217422" y="271399"/>
                </a:lnTo>
                <a:lnTo>
                  <a:pt x="1217422" y="309499"/>
                </a:lnTo>
                <a:lnTo>
                  <a:pt x="1274572" y="309499"/>
                </a:lnTo>
                <a:lnTo>
                  <a:pt x="1312672" y="290449"/>
                </a:lnTo>
                <a:lnTo>
                  <a:pt x="1274572" y="271399"/>
                </a:lnTo>
                <a:close/>
              </a:path>
              <a:path w="1313179" h="347979">
                <a:moveTo>
                  <a:pt x="38100" y="271399"/>
                </a:moveTo>
                <a:lnTo>
                  <a:pt x="19050" y="271399"/>
                </a:lnTo>
                <a:lnTo>
                  <a:pt x="38100" y="290449"/>
                </a:lnTo>
                <a:lnTo>
                  <a:pt x="38100" y="271399"/>
                </a:lnTo>
                <a:close/>
              </a:path>
              <a:path w="1313179" h="347979">
                <a:moveTo>
                  <a:pt x="1198372" y="271399"/>
                </a:moveTo>
                <a:lnTo>
                  <a:pt x="38100" y="271399"/>
                </a:lnTo>
                <a:lnTo>
                  <a:pt x="38100" y="290449"/>
                </a:lnTo>
                <a:lnTo>
                  <a:pt x="1198372" y="290449"/>
                </a:lnTo>
                <a:lnTo>
                  <a:pt x="1198372" y="271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59"/>
          <p:cNvSpPr/>
          <p:nvPr/>
        </p:nvSpPr>
        <p:spPr>
          <a:xfrm>
            <a:off x="6840522" y="4215764"/>
            <a:ext cx="4008754" cy="605155"/>
          </a:xfrm>
          <a:custGeom>
            <a:avLst/>
            <a:gdLst/>
            <a:ahLst/>
            <a:cxnLst/>
            <a:rect l="l" t="t" r="r" b="b"/>
            <a:pathLst>
              <a:path w="4008754" h="605154">
                <a:moveTo>
                  <a:pt x="114300" y="490855"/>
                </a:moveTo>
                <a:lnTo>
                  <a:pt x="0" y="548005"/>
                </a:lnTo>
                <a:lnTo>
                  <a:pt x="114300" y="605155"/>
                </a:lnTo>
                <a:lnTo>
                  <a:pt x="114300" y="567055"/>
                </a:lnTo>
                <a:lnTo>
                  <a:pt x="95250" y="567055"/>
                </a:lnTo>
                <a:lnTo>
                  <a:pt x="95250" y="528955"/>
                </a:lnTo>
                <a:lnTo>
                  <a:pt x="114300" y="528955"/>
                </a:lnTo>
                <a:lnTo>
                  <a:pt x="114300" y="490855"/>
                </a:lnTo>
                <a:close/>
              </a:path>
              <a:path w="4008754" h="605154">
                <a:moveTo>
                  <a:pt x="114300" y="528955"/>
                </a:moveTo>
                <a:lnTo>
                  <a:pt x="95250" y="528955"/>
                </a:lnTo>
                <a:lnTo>
                  <a:pt x="95250" y="567055"/>
                </a:lnTo>
                <a:lnTo>
                  <a:pt x="114300" y="567055"/>
                </a:lnTo>
                <a:lnTo>
                  <a:pt x="114300" y="528955"/>
                </a:lnTo>
                <a:close/>
              </a:path>
              <a:path w="4008754" h="605154">
                <a:moveTo>
                  <a:pt x="3970274" y="528955"/>
                </a:moveTo>
                <a:lnTo>
                  <a:pt x="114300" y="528955"/>
                </a:lnTo>
                <a:lnTo>
                  <a:pt x="114300" y="567055"/>
                </a:lnTo>
                <a:lnTo>
                  <a:pt x="3989324" y="567055"/>
                </a:lnTo>
                <a:lnTo>
                  <a:pt x="3996747" y="565560"/>
                </a:lnTo>
                <a:lnTo>
                  <a:pt x="4002801" y="561482"/>
                </a:lnTo>
                <a:lnTo>
                  <a:pt x="4006879" y="555428"/>
                </a:lnTo>
                <a:lnTo>
                  <a:pt x="4008374" y="548005"/>
                </a:lnTo>
                <a:lnTo>
                  <a:pt x="3970274" y="548005"/>
                </a:lnTo>
                <a:lnTo>
                  <a:pt x="3970274" y="528955"/>
                </a:lnTo>
                <a:close/>
              </a:path>
              <a:path w="4008754" h="605154">
                <a:moveTo>
                  <a:pt x="4008374" y="0"/>
                </a:moveTo>
                <a:lnTo>
                  <a:pt x="3970274" y="0"/>
                </a:lnTo>
                <a:lnTo>
                  <a:pt x="3970274" y="548005"/>
                </a:lnTo>
                <a:lnTo>
                  <a:pt x="3989324" y="528955"/>
                </a:lnTo>
                <a:lnTo>
                  <a:pt x="4008374" y="528955"/>
                </a:lnTo>
                <a:lnTo>
                  <a:pt x="4008374" y="0"/>
                </a:lnTo>
                <a:close/>
              </a:path>
              <a:path w="4008754" h="605154">
                <a:moveTo>
                  <a:pt x="4008374" y="528955"/>
                </a:moveTo>
                <a:lnTo>
                  <a:pt x="3989324" y="528955"/>
                </a:lnTo>
                <a:lnTo>
                  <a:pt x="3970274" y="548005"/>
                </a:lnTo>
                <a:lnTo>
                  <a:pt x="4008374" y="548005"/>
                </a:lnTo>
                <a:lnTo>
                  <a:pt x="4008374" y="528955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56"/>
          <p:cNvSpPr txBox="1"/>
          <p:nvPr/>
        </p:nvSpPr>
        <p:spPr>
          <a:xfrm>
            <a:off x="2652282" y="90872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物料管理员</a:t>
            </a:r>
            <a:endParaRPr lang="en-US" altLang="zh-CN" dirty="0"/>
          </a:p>
          <a:p>
            <a:r>
              <a:rPr lang="zh-CN" altLang="en-US" dirty="0"/>
              <a:t>质量计划员</a:t>
            </a:r>
            <a:endParaRPr dirty="0"/>
          </a:p>
        </p:txBody>
      </p:sp>
      <p:sp>
        <p:nvSpPr>
          <p:cNvPr id="78" name="object 56"/>
          <p:cNvSpPr txBox="1"/>
          <p:nvPr/>
        </p:nvSpPr>
        <p:spPr>
          <a:xfrm>
            <a:off x="5034293" y="90872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生产管理员</a:t>
            </a:r>
            <a:endParaRPr dirty="0"/>
          </a:p>
        </p:txBody>
      </p:sp>
      <p:sp>
        <p:nvSpPr>
          <p:cNvPr id="79" name="object 56"/>
          <p:cNvSpPr txBox="1"/>
          <p:nvPr/>
        </p:nvSpPr>
        <p:spPr>
          <a:xfrm>
            <a:off x="7335408" y="90872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质量技术员</a:t>
            </a:r>
            <a:endParaRPr dirty="0"/>
          </a:p>
        </p:txBody>
      </p:sp>
      <p:sp>
        <p:nvSpPr>
          <p:cNvPr id="80" name="object 56"/>
          <p:cNvSpPr txBox="1"/>
          <p:nvPr/>
        </p:nvSpPr>
        <p:spPr>
          <a:xfrm>
            <a:off x="9691049" y="908720"/>
            <a:ext cx="2309606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质量工程师</a:t>
            </a:r>
            <a:endParaRPr dirty="0"/>
          </a:p>
        </p:txBody>
      </p:sp>
      <p:sp>
        <p:nvSpPr>
          <p:cNvPr id="81" name="矩形 80"/>
          <p:cNvSpPr/>
          <p:nvPr/>
        </p:nvSpPr>
        <p:spPr>
          <a:xfrm>
            <a:off x="2978489" y="2404997"/>
            <a:ext cx="1636014" cy="3869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检验计划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718799" y="1884707"/>
            <a:ext cx="1636014" cy="5523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物料主数据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225716" y="1812718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按生产单进行生产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半成品、成品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4" name="object 23"/>
          <p:cNvSpPr/>
          <p:nvPr/>
        </p:nvSpPr>
        <p:spPr>
          <a:xfrm>
            <a:off x="7759748" y="2636912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显示待检验的检验批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225716" y="2693115"/>
            <a:ext cx="1636014" cy="6712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按生产单收货，过账到质检库存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7" name="object 23"/>
          <p:cNvSpPr/>
          <p:nvPr/>
        </p:nvSpPr>
        <p:spPr>
          <a:xfrm>
            <a:off x="7759748" y="3496817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记录检验结果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8" name="object 23"/>
          <p:cNvSpPr/>
          <p:nvPr/>
        </p:nvSpPr>
        <p:spPr>
          <a:xfrm>
            <a:off x="10039016" y="3496817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9" name="object 23"/>
          <p:cNvSpPr/>
          <p:nvPr/>
        </p:nvSpPr>
        <p:spPr>
          <a:xfrm>
            <a:off x="10039016" y="5020055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显示检验历史结果</a:t>
            </a:r>
          </a:p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（可选）</a:t>
            </a:r>
          </a:p>
        </p:txBody>
      </p:sp>
      <p:sp>
        <p:nvSpPr>
          <p:cNvPr id="90" name="矩形 89"/>
          <p:cNvSpPr/>
          <p:nvPr/>
        </p:nvSpPr>
        <p:spPr>
          <a:xfrm>
            <a:off x="5204508" y="4435427"/>
            <a:ext cx="1636014" cy="671242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从质检库存过账到非限制、冻结或报废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93482" y="4413121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日常库存管理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返修、报废、冻结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6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7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出货质量控制</a:t>
            </a:r>
            <a:endParaRPr lang="zh-CN" altLang="en-US" dirty="0"/>
          </a:p>
        </p:txBody>
      </p:sp>
      <p:sp>
        <p:nvSpPr>
          <p:cNvPr id="13" name="object 10"/>
          <p:cNvSpPr/>
          <p:nvPr/>
        </p:nvSpPr>
        <p:spPr>
          <a:xfrm>
            <a:off x="7639811" y="1124744"/>
            <a:ext cx="4232148" cy="439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圆角矩形 11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357823" y="4263620"/>
            <a:ext cx="3355975" cy="1685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产品销售并创建交货单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出货检验计划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显示待处理检验批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记录检验结果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使用决策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84785" indent="-172085"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交货单发货过账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1636" y="4076489"/>
            <a:ext cx="7048500" cy="2016807"/>
          </a:xfrm>
          <a:prstGeom prst="rect">
            <a:avLst/>
          </a:prstGeom>
          <a:noFill/>
          <a:ln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bject 10"/>
          <p:cNvSpPr txBox="1"/>
          <p:nvPr/>
        </p:nvSpPr>
        <p:spPr>
          <a:xfrm>
            <a:off x="344904" y="980728"/>
            <a:ext cx="7014897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zh-CN" altLang="en-US" sz="1400" b="1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流程描述：</a:t>
            </a:r>
            <a:endParaRPr lang="en-US" altLang="zh-CN" sz="1400" b="1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通过系统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SD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与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QM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的集成，确保销售出货的成品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质量符合客户要求或国家标准。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根据出货计划要求，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由成品仓领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出成品进行外观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、性能等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检验，并由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OQC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进行抽检确认，填写出货检验报告，给出判定并签字确认，如果判定合格直接安排出货，若判定不合格，即走不合格处理流程</a:t>
            </a:r>
          </a:p>
          <a:p>
            <a:pPr marL="12700" marR="508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>
                <a:latin typeface="Microsoft YaHei UI" pitchFamily="34" charset="-122"/>
                <a:ea typeface="Microsoft YaHei UI" pitchFamily="34" charset="-122"/>
                <a:cs typeface="Arial"/>
              </a:rPr>
              <a:t>未来流程提升获益：</a:t>
            </a: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出货检验报告，由现有的手工制作改为系统自动提取数据，可实时打印</a:t>
            </a:r>
          </a:p>
          <a:p>
            <a:pPr marL="184785" indent="-172085">
              <a:lnSpc>
                <a:spcPct val="150000"/>
              </a:lnSpc>
              <a:spcBef>
                <a:spcPts val="865"/>
              </a:spcBef>
              <a:buClr>
                <a:srgbClr val="EFAB00"/>
              </a:buClr>
              <a:buSzPct val="79166"/>
              <a:buFont typeface="Wingdings" pitchFamily="2" charset="2"/>
              <a:buChar char="n"/>
              <a:tabLst>
                <a:tab pos="185420" algn="l"/>
              </a:tabLst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在系统中录入</a:t>
            </a:r>
            <a:r>
              <a:rPr lang="en-US" altLang="zh-CN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OQC</a:t>
            </a: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  <a:cs typeface="Arial"/>
              </a:rPr>
              <a:t>检验结果，系统根据标准自动判定该检测项目是否合格</a:t>
            </a:r>
            <a:endParaRPr lang="zh-CN" altLang="en-US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905"/>
              </a:spcBef>
            </a:pPr>
            <a:r>
              <a:rPr lang="zh-CN" altLang="en-US" sz="1400" b="1" spc="-5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流程关键点：</a:t>
            </a:r>
            <a:endParaRPr lang="zh-CN" altLang="en-US" sz="1400" b="1" spc="-5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54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出货质量控制</a:t>
            </a:r>
            <a:r>
              <a:rPr lang="zh-CN" altLang="en-US" dirty="0"/>
              <a:t>流程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sp>
        <p:nvSpPr>
          <p:cNvPr id="77" name="object 8"/>
          <p:cNvSpPr/>
          <p:nvPr/>
        </p:nvSpPr>
        <p:spPr>
          <a:xfrm>
            <a:off x="9608628" y="1617800"/>
            <a:ext cx="2391487" cy="4627132"/>
          </a:xfrm>
          <a:custGeom>
            <a:avLst/>
            <a:gdLst/>
            <a:ahLst/>
            <a:cxnLst/>
            <a:rect l="l" t="t" r="r" b="b"/>
            <a:pathLst>
              <a:path w="2159634" h="4407535">
                <a:moveTo>
                  <a:pt x="0" y="4407408"/>
                </a:moveTo>
                <a:lnTo>
                  <a:pt x="2159507" y="4407408"/>
                </a:lnTo>
                <a:lnTo>
                  <a:pt x="2159507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9"/>
          <p:cNvSpPr/>
          <p:nvPr/>
        </p:nvSpPr>
        <p:spPr>
          <a:xfrm>
            <a:off x="7258621" y="1610180"/>
            <a:ext cx="2159635" cy="4627132"/>
          </a:xfrm>
          <a:custGeom>
            <a:avLst/>
            <a:gdLst/>
            <a:ahLst/>
            <a:cxnLst/>
            <a:rect l="l" t="t" r="r" b="b"/>
            <a:pathLst>
              <a:path w="2159634" h="4407535">
                <a:moveTo>
                  <a:pt x="0" y="4407408"/>
                </a:moveTo>
                <a:lnTo>
                  <a:pt x="2159507" y="4407408"/>
                </a:lnTo>
                <a:lnTo>
                  <a:pt x="2159507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0"/>
          <p:cNvSpPr/>
          <p:nvPr/>
        </p:nvSpPr>
        <p:spPr>
          <a:xfrm>
            <a:off x="7439977" y="1697061"/>
            <a:ext cx="1584960" cy="829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1"/>
          <p:cNvSpPr/>
          <p:nvPr/>
        </p:nvSpPr>
        <p:spPr>
          <a:xfrm>
            <a:off x="7468933" y="1726004"/>
            <a:ext cx="1476756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2"/>
          <p:cNvSpPr/>
          <p:nvPr/>
        </p:nvSpPr>
        <p:spPr>
          <a:xfrm>
            <a:off x="7467408" y="1724480"/>
            <a:ext cx="1480185" cy="723900"/>
          </a:xfrm>
          <a:custGeom>
            <a:avLst/>
            <a:gdLst/>
            <a:ahLst/>
            <a:cxnLst/>
            <a:rect l="l" t="t" r="r" b="b"/>
            <a:pathLst>
              <a:path w="1480184" h="723900">
                <a:moveTo>
                  <a:pt x="0" y="723900"/>
                </a:moveTo>
                <a:lnTo>
                  <a:pt x="1479804" y="723900"/>
                </a:lnTo>
                <a:lnTo>
                  <a:pt x="1479804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4"/>
          <p:cNvSpPr/>
          <p:nvPr/>
        </p:nvSpPr>
        <p:spPr>
          <a:xfrm>
            <a:off x="10251469" y="5339408"/>
            <a:ext cx="1495044" cy="720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0"/>
          <p:cNvSpPr/>
          <p:nvPr/>
        </p:nvSpPr>
        <p:spPr>
          <a:xfrm>
            <a:off x="8436546" y="3010736"/>
            <a:ext cx="114300" cy="224154"/>
          </a:xfrm>
          <a:custGeom>
            <a:avLst/>
            <a:gdLst/>
            <a:ahLst/>
            <a:cxnLst/>
            <a:rect l="l" t="t" r="r" b="b"/>
            <a:pathLst>
              <a:path w="114300" h="224154">
                <a:moveTo>
                  <a:pt x="38087" y="110488"/>
                </a:moveTo>
                <a:lnTo>
                  <a:pt x="0" y="112013"/>
                </a:lnTo>
                <a:lnTo>
                  <a:pt x="61722" y="223900"/>
                </a:lnTo>
                <a:lnTo>
                  <a:pt x="104220" y="129539"/>
                </a:lnTo>
                <a:lnTo>
                  <a:pt x="38862" y="129539"/>
                </a:lnTo>
                <a:lnTo>
                  <a:pt x="38087" y="110488"/>
                </a:lnTo>
                <a:close/>
              </a:path>
              <a:path w="114300" h="224154">
                <a:moveTo>
                  <a:pt x="76187" y="108963"/>
                </a:moveTo>
                <a:lnTo>
                  <a:pt x="38087" y="110488"/>
                </a:lnTo>
                <a:lnTo>
                  <a:pt x="38862" y="129539"/>
                </a:lnTo>
                <a:lnTo>
                  <a:pt x="76962" y="128015"/>
                </a:lnTo>
                <a:lnTo>
                  <a:pt x="76187" y="108963"/>
                </a:lnTo>
                <a:close/>
              </a:path>
              <a:path w="114300" h="224154">
                <a:moveTo>
                  <a:pt x="114173" y="107441"/>
                </a:moveTo>
                <a:lnTo>
                  <a:pt x="76187" y="108963"/>
                </a:lnTo>
                <a:lnTo>
                  <a:pt x="76962" y="128015"/>
                </a:lnTo>
                <a:lnTo>
                  <a:pt x="38862" y="129539"/>
                </a:lnTo>
                <a:lnTo>
                  <a:pt x="104220" y="129539"/>
                </a:lnTo>
                <a:lnTo>
                  <a:pt x="114173" y="107441"/>
                </a:lnTo>
                <a:close/>
              </a:path>
              <a:path w="114300" h="224154">
                <a:moveTo>
                  <a:pt x="71755" y="0"/>
                </a:moveTo>
                <a:lnTo>
                  <a:pt x="33655" y="1524"/>
                </a:lnTo>
                <a:lnTo>
                  <a:pt x="38087" y="110488"/>
                </a:lnTo>
                <a:lnTo>
                  <a:pt x="76187" y="108963"/>
                </a:lnTo>
                <a:lnTo>
                  <a:pt x="7175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1"/>
          <p:cNvSpPr/>
          <p:nvPr/>
        </p:nvSpPr>
        <p:spPr>
          <a:xfrm>
            <a:off x="11381375" y="3883226"/>
            <a:ext cx="114300" cy="1330325"/>
          </a:xfrm>
          <a:custGeom>
            <a:avLst/>
            <a:gdLst/>
            <a:ahLst/>
            <a:cxnLst/>
            <a:rect l="l" t="t" r="r" b="b"/>
            <a:pathLst>
              <a:path w="114300" h="1330325">
                <a:moveTo>
                  <a:pt x="38100" y="1215390"/>
                </a:moveTo>
                <a:lnTo>
                  <a:pt x="0" y="1215390"/>
                </a:lnTo>
                <a:lnTo>
                  <a:pt x="57150" y="1329715"/>
                </a:lnTo>
                <a:lnTo>
                  <a:pt x="104777" y="1234440"/>
                </a:lnTo>
                <a:lnTo>
                  <a:pt x="38100" y="1234440"/>
                </a:lnTo>
                <a:lnTo>
                  <a:pt x="38100" y="1215390"/>
                </a:lnTo>
                <a:close/>
              </a:path>
              <a:path w="114300" h="1330325">
                <a:moveTo>
                  <a:pt x="76200" y="0"/>
                </a:moveTo>
                <a:lnTo>
                  <a:pt x="38100" y="0"/>
                </a:lnTo>
                <a:lnTo>
                  <a:pt x="38100" y="1234440"/>
                </a:lnTo>
                <a:lnTo>
                  <a:pt x="76200" y="1234440"/>
                </a:lnTo>
                <a:lnTo>
                  <a:pt x="76200" y="0"/>
                </a:lnTo>
                <a:close/>
              </a:path>
              <a:path w="114300" h="1330325">
                <a:moveTo>
                  <a:pt x="114300" y="1215390"/>
                </a:moveTo>
                <a:lnTo>
                  <a:pt x="76200" y="1215390"/>
                </a:lnTo>
                <a:lnTo>
                  <a:pt x="76200" y="1234440"/>
                </a:lnTo>
                <a:lnTo>
                  <a:pt x="104777" y="1234440"/>
                </a:lnTo>
                <a:lnTo>
                  <a:pt x="114300" y="121539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2"/>
          <p:cNvSpPr/>
          <p:nvPr/>
        </p:nvSpPr>
        <p:spPr>
          <a:xfrm>
            <a:off x="9307638" y="3499686"/>
            <a:ext cx="783590" cy="114300"/>
          </a:xfrm>
          <a:custGeom>
            <a:avLst/>
            <a:gdLst/>
            <a:ahLst/>
            <a:cxnLst/>
            <a:rect l="l" t="t" r="r" b="b"/>
            <a:pathLst>
              <a:path w="638809" h="114300">
                <a:moveTo>
                  <a:pt x="524382" y="0"/>
                </a:moveTo>
                <a:lnTo>
                  <a:pt x="524382" y="114300"/>
                </a:lnTo>
                <a:lnTo>
                  <a:pt x="600582" y="76200"/>
                </a:lnTo>
                <a:lnTo>
                  <a:pt x="543432" y="76200"/>
                </a:lnTo>
                <a:lnTo>
                  <a:pt x="543432" y="38100"/>
                </a:lnTo>
                <a:lnTo>
                  <a:pt x="600582" y="38100"/>
                </a:lnTo>
                <a:lnTo>
                  <a:pt x="524382" y="0"/>
                </a:lnTo>
                <a:close/>
              </a:path>
              <a:path w="638809" h="114300">
                <a:moveTo>
                  <a:pt x="300354" y="55879"/>
                </a:moveTo>
                <a:lnTo>
                  <a:pt x="300354" y="57150"/>
                </a:lnTo>
                <a:lnTo>
                  <a:pt x="301849" y="64573"/>
                </a:lnTo>
                <a:lnTo>
                  <a:pt x="305927" y="70627"/>
                </a:lnTo>
                <a:lnTo>
                  <a:pt x="311981" y="74705"/>
                </a:lnTo>
                <a:lnTo>
                  <a:pt x="319404" y="76200"/>
                </a:lnTo>
                <a:lnTo>
                  <a:pt x="524382" y="76200"/>
                </a:lnTo>
                <a:lnTo>
                  <a:pt x="524382" y="74929"/>
                </a:lnTo>
                <a:lnTo>
                  <a:pt x="319404" y="74929"/>
                </a:lnTo>
                <a:lnTo>
                  <a:pt x="300354" y="55879"/>
                </a:lnTo>
                <a:close/>
              </a:path>
              <a:path w="638809" h="114300">
                <a:moveTo>
                  <a:pt x="600582" y="38100"/>
                </a:moveTo>
                <a:lnTo>
                  <a:pt x="543432" y="38100"/>
                </a:lnTo>
                <a:lnTo>
                  <a:pt x="543432" y="76200"/>
                </a:lnTo>
                <a:lnTo>
                  <a:pt x="600582" y="76200"/>
                </a:lnTo>
                <a:lnTo>
                  <a:pt x="638682" y="57150"/>
                </a:lnTo>
                <a:lnTo>
                  <a:pt x="600582" y="38100"/>
                </a:lnTo>
                <a:close/>
              </a:path>
              <a:path w="638809" h="114300">
                <a:moveTo>
                  <a:pt x="319404" y="36829"/>
                </a:moveTo>
                <a:lnTo>
                  <a:pt x="0" y="36829"/>
                </a:lnTo>
                <a:lnTo>
                  <a:pt x="0" y="74929"/>
                </a:lnTo>
                <a:lnTo>
                  <a:pt x="313095" y="74929"/>
                </a:lnTo>
                <a:lnTo>
                  <a:pt x="311981" y="74705"/>
                </a:lnTo>
                <a:lnTo>
                  <a:pt x="305927" y="70627"/>
                </a:lnTo>
                <a:lnTo>
                  <a:pt x="301849" y="64573"/>
                </a:lnTo>
                <a:lnTo>
                  <a:pt x="300354" y="57150"/>
                </a:lnTo>
                <a:lnTo>
                  <a:pt x="300354" y="55879"/>
                </a:lnTo>
                <a:lnTo>
                  <a:pt x="337184" y="55879"/>
                </a:lnTo>
                <a:lnTo>
                  <a:pt x="319404" y="38100"/>
                </a:lnTo>
                <a:lnTo>
                  <a:pt x="325668" y="38100"/>
                </a:lnTo>
                <a:lnTo>
                  <a:pt x="319404" y="36829"/>
                </a:lnTo>
                <a:close/>
              </a:path>
              <a:path w="638809" h="114300">
                <a:moveTo>
                  <a:pt x="337184" y="55879"/>
                </a:moveTo>
                <a:lnTo>
                  <a:pt x="300354" y="55879"/>
                </a:lnTo>
                <a:lnTo>
                  <a:pt x="319404" y="74929"/>
                </a:lnTo>
                <a:lnTo>
                  <a:pt x="524382" y="74929"/>
                </a:lnTo>
                <a:lnTo>
                  <a:pt x="524382" y="57150"/>
                </a:lnTo>
                <a:lnTo>
                  <a:pt x="338454" y="57150"/>
                </a:lnTo>
                <a:lnTo>
                  <a:pt x="337184" y="55879"/>
                </a:lnTo>
                <a:close/>
              </a:path>
              <a:path w="638809" h="114300">
                <a:moveTo>
                  <a:pt x="325668" y="38100"/>
                </a:moveTo>
                <a:lnTo>
                  <a:pt x="319404" y="38100"/>
                </a:lnTo>
                <a:lnTo>
                  <a:pt x="338454" y="57150"/>
                </a:lnTo>
                <a:lnTo>
                  <a:pt x="338454" y="55879"/>
                </a:lnTo>
                <a:lnTo>
                  <a:pt x="336942" y="48456"/>
                </a:lnTo>
                <a:lnTo>
                  <a:pt x="332835" y="42402"/>
                </a:lnTo>
                <a:lnTo>
                  <a:pt x="326774" y="38324"/>
                </a:lnTo>
                <a:lnTo>
                  <a:pt x="325668" y="38100"/>
                </a:lnTo>
                <a:close/>
              </a:path>
              <a:path w="638809" h="114300">
                <a:moveTo>
                  <a:pt x="524382" y="38100"/>
                </a:moveTo>
                <a:lnTo>
                  <a:pt x="325668" y="38100"/>
                </a:lnTo>
                <a:lnTo>
                  <a:pt x="326774" y="38324"/>
                </a:lnTo>
                <a:lnTo>
                  <a:pt x="332835" y="42402"/>
                </a:lnTo>
                <a:lnTo>
                  <a:pt x="336942" y="48456"/>
                </a:lnTo>
                <a:lnTo>
                  <a:pt x="338454" y="55879"/>
                </a:lnTo>
                <a:lnTo>
                  <a:pt x="338454" y="57150"/>
                </a:lnTo>
                <a:lnTo>
                  <a:pt x="524382" y="57150"/>
                </a:lnTo>
                <a:lnTo>
                  <a:pt x="524382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3"/>
          <p:cNvSpPr/>
          <p:nvPr/>
        </p:nvSpPr>
        <p:spPr>
          <a:xfrm>
            <a:off x="9990390" y="5423229"/>
            <a:ext cx="276605" cy="147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4"/>
          <p:cNvSpPr/>
          <p:nvPr/>
        </p:nvSpPr>
        <p:spPr>
          <a:xfrm>
            <a:off x="9990390" y="5423229"/>
            <a:ext cx="276860" cy="147955"/>
          </a:xfrm>
          <a:custGeom>
            <a:avLst/>
            <a:gdLst/>
            <a:ahLst/>
            <a:cxnLst/>
            <a:rect l="l" t="t" r="r" b="b"/>
            <a:pathLst>
              <a:path w="276859" h="147954">
                <a:moveTo>
                  <a:pt x="149225" y="3060"/>
                </a:moveTo>
                <a:lnTo>
                  <a:pt x="142240" y="0"/>
                </a:lnTo>
                <a:lnTo>
                  <a:pt x="139953" y="76"/>
                </a:lnTo>
                <a:lnTo>
                  <a:pt x="137668" y="38"/>
                </a:lnTo>
                <a:lnTo>
                  <a:pt x="135381" y="241"/>
                </a:lnTo>
                <a:lnTo>
                  <a:pt x="134874" y="279"/>
                </a:lnTo>
                <a:lnTo>
                  <a:pt x="134493" y="546"/>
                </a:lnTo>
                <a:lnTo>
                  <a:pt x="133984" y="711"/>
                </a:lnTo>
                <a:lnTo>
                  <a:pt x="133350" y="939"/>
                </a:lnTo>
                <a:lnTo>
                  <a:pt x="133096" y="1181"/>
                </a:lnTo>
                <a:lnTo>
                  <a:pt x="132842" y="1447"/>
                </a:lnTo>
                <a:lnTo>
                  <a:pt x="132587" y="1651"/>
                </a:lnTo>
                <a:lnTo>
                  <a:pt x="130809" y="2832"/>
                </a:lnTo>
                <a:lnTo>
                  <a:pt x="130428" y="3060"/>
                </a:lnTo>
                <a:lnTo>
                  <a:pt x="129794" y="3530"/>
                </a:lnTo>
                <a:lnTo>
                  <a:pt x="129031" y="4013"/>
                </a:lnTo>
                <a:lnTo>
                  <a:pt x="4825" y="128231"/>
                </a:lnTo>
                <a:lnTo>
                  <a:pt x="4572" y="128790"/>
                </a:lnTo>
                <a:lnTo>
                  <a:pt x="4191" y="130238"/>
                </a:lnTo>
                <a:lnTo>
                  <a:pt x="3555" y="130835"/>
                </a:lnTo>
                <a:lnTo>
                  <a:pt x="3428" y="131025"/>
                </a:lnTo>
                <a:lnTo>
                  <a:pt x="3175" y="131140"/>
                </a:lnTo>
                <a:lnTo>
                  <a:pt x="2921" y="131305"/>
                </a:lnTo>
                <a:lnTo>
                  <a:pt x="2285" y="133261"/>
                </a:lnTo>
                <a:lnTo>
                  <a:pt x="3301" y="130175"/>
                </a:lnTo>
                <a:lnTo>
                  <a:pt x="1777" y="133426"/>
                </a:lnTo>
                <a:lnTo>
                  <a:pt x="1143" y="134581"/>
                </a:lnTo>
                <a:lnTo>
                  <a:pt x="1397" y="134035"/>
                </a:lnTo>
                <a:lnTo>
                  <a:pt x="1016" y="135077"/>
                </a:lnTo>
                <a:lnTo>
                  <a:pt x="1143" y="137820"/>
                </a:lnTo>
                <a:lnTo>
                  <a:pt x="0" y="140550"/>
                </a:lnTo>
                <a:lnTo>
                  <a:pt x="1777" y="142621"/>
                </a:lnTo>
                <a:lnTo>
                  <a:pt x="1904" y="142875"/>
                </a:lnTo>
                <a:lnTo>
                  <a:pt x="2158" y="143103"/>
                </a:lnTo>
                <a:lnTo>
                  <a:pt x="2412" y="143319"/>
                </a:lnTo>
                <a:lnTo>
                  <a:pt x="2667" y="143510"/>
                </a:lnTo>
                <a:lnTo>
                  <a:pt x="2921" y="143637"/>
                </a:lnTo>
                <a:lnTo>
                  <a:pt x="3175" y="143789"/>
                </a:lnTo>
                <a:lnTo>
                  <a:pt x="4445" y="145681"/>
                </a:lnTo>
                <a:lnTo>
                  <a:pt x="3555" y="144894"/>
                </a:lnTo>
                <a:lnTo>
                  <a:pt x="5460" y="146151"/>
                </a:lnTo>
                <a:lnTo>
                  <a:pt x="5715" y="146304"/>
                </a:lnTo>
                <a:lnTo>
                  <a:pt x="5969" y="146532"/>
                </a:lnTo>
                <a:lnTo>
                  <a:pt x="6223" y="146621"/>
                </a:lnTo>
                <a:lnTo>
                  <a:pt x="6603" y="146786"/>
                </a:lnTo>
                <a:lnTo>
                  <a:pt x="7238" y="146824"/>
                </a:lnTo>
                <a:lnTo>
                  <a:pt x="7620" y="147091"/>
                </a:lnTo>
                <a:lnTo>
                  <a:pt x="8000" y="147383"/>
                </a:lnTo>
                <a:lnTo>
                  <a:pt x="8508" y="147751"/>
                </a:lnTo>
                <a:lnTo>
                  <a:pt x="9017" y="147802"/>
                </a:lnTo>
                <a:lnTo>
                  <a:pt x="9651" y="147866"/>
                </a:lnTo>
                <a:lnTo>
                  <a:pt x="10413" y="147802"/>
                </a:lnTo>
                <a:lnTo>
                  <a:pt x="11175" y="147802"/>
                </a:lnTo>
                <a:lnTo>
                  <a:pt x="266700" y="147561"/>
                </a:lnTo>
                <a:lnTo>
                  <a:pt x="267588" y="147485"/>
                </a:lnTo>
                <a:lnTo>
                  <a:pt x="268477" y="147434"/>
                </a:lnTo>
                <a:lnTo>
                  <a:pt x="269367" y="147332"/>
                </a:lnTo>
                <a:lnTo>
                  <a:pt x="270636" y="147167"/>
                </a:lnTo>
                <a:lnTo>
                  <a:pt x="270255" y="147142"/>
                </a:lnTo>
                <a:lnTo>
                  <a:pt x="271145" y="146862"/>
                </a:lnTo>
                <a:lnTo>
                  <a:pt x="271525" y="146773"/>
                </a:lnTo>
                <a:lnTo>
                  <a:pt x="271779" y="146697"/>
                </a:lnTo>
                <a:lnTo>
                  <a:pt x="272160" y="146621"/>
                </a:lnTo>
                <a:lnTo>
                  <a:pt x="272415" y="146469"/>
                </a:lnTo>
                <a:lnTo>
                  <a:pt x="272669" y="146354"/>
                </a:lnTo>
                <a:lnTo>
                  <a:pt x="272796" y="146151"/>
                </a:lnTo>
                <a:lnTo>
                  <a:pt x="273050" y="145948"/>
                </a:lnTo>
                <a:lnTo>
                  <a:pt x="273050" y="145630"/>
                </a:lnTo>
                <a:lnTo>
                  <a:pt x="273303" y="145440"/>
                </a:lnTo>
                <a:lnTo>
                  <a:pt x="273684" y="145072"/>
                </a:lnTo>
                <a:lnTo>
                  <a:pt x="274320" y="144907"/>
                </a:lnTo>
                <a:lnTo>
                  <a:pt x="274700" y="144500"/>
                </a:lnTo>
                <a:lnTo>
                  <a:pt x="275462" y="143789"/>
                </a:lnTo>
                <a:lnTo>
                  <a:pt x="275462" y="143560"/>
                </a:lnTo>
                <a:lnTo>
                  <a:pt x="275590" y="143306"/>
                </a:lnTo>
                <a:lnTo>
                  <a:pt x="275717" y="143090"/>
                </a:lnTo>
                <a:lnTo>
                  <a:pt x="275844" y="142836"/>
                </a:lnTo>
                <a:lnTo>
                  <a:pt x="275971" y="142633"/>
                </a:lnTo>
                <a:lnTo>
                  <a:pt x="276098" y="142379"/>
                </a:lnTo>
                <a:lnTo>
                  <a:pt x="276351" y="141922"/>
                </a:lnTo>
                <a:lnTo>
                  <a:pt x="276605" y="140970"/>
                </a:lnTo>
                <a:lnTo>
                  <a:pt x="276478" y="138557"/>
                </a:lnTo>
                <a:lnTo>
                  <a:pt x="276605" y="137795"/>
                </a:lnTo>
                <a:lnTo>
                  <a:pt x="276098" y="136017"/>
                </a:lnTo>
                <a:lnTo>
                  <a:pt x="275971" y="135534"/>
                </a:lnTo>
                <a:lnTo>
                  <a:pt x="275971" y="135013"/>
                </a:lnTo>
                <a:lnTo>
                  <a:pt x="275717" y="134594"/>
                </a:lnTo>
                <a:lnTo>
                  <a:pt x="275208" y="133896"/>
                </a:lnTo>
                <a:lnTo>
                  <a:pt x="274447" y="131775"/>
                </a:lnTo>
                <a:lnTo>
                  <a:pt x="274447" y="131533"/>
                </a:lnTo>
                <a:lnTo>
                  <a:pt x="274447" y="131267"/>
                </a:lnTo>
                <a:lnTo>
                  <a:pt x="272160" y="127850"/>
                </a:lnTo>
                <a:lnTo>
                  <a:pt x="273176" y="128498"/>
                </a:lnTo>
                <a:lnTo>
                  <a:pt x="272160" y="128003"/>
                </a:lnTo>
                <a:lnTo>
                  <a:pt x="149225" y="30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5"/>
          <p:cNvSpPr/>
          <p:nvPr/>
        </p:nvSpPr>
        <p:spPr>
          <a:xfrm>
            <a:off x="10091228" y="546927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14224" y="0"/>
                </a:moveTo>
                <a:lnTo>
                  <a:pt x="0" y="14173"/>
                </a:lnTo>
                <a:lnTo>
                  <a:pt x="24384" y="38519"/>
                </a:lnTo>
                <a:lnTo>
                  <a:pt x="0" y="62852"/>
                </a:lnTo>
                <a:lnTo>
                  <a:pt x="13081" y="75907"/>
                </a:lnTo>
                <a:lnTo>
                  <a:pt x="37338" y="51562"/>
                </a:lnTo>
                <a:lnTo>
                  <a:pt x="65757" y="51562"/>
                </a:lnTo>
                <a:lnTo>
                  <a:pt x="51562" y="37388"/>
                </a:lnTo>
                <a:lnTo>
                  <a:pt x="64625" y="24345"/>
                </a:lnTo>
                <a:lnTo>
                  <a:pt x="38481" y="24345"/>
                </a:lnTo>
                <a:lnTo>
                  <a:pt x="14224" y="0"/>
                </a:lnTo>
                <a:close/>
              </a:path>
              <a:path w="76200" h="76200">
                <a:moveTo>
                  <a:pt x="65757" y="51562"/>
                </a:moveTo>
                <a:lnTo>
                  <a:pt x="37338" y="51562"/>
                </a:lnTo>
                <a:lnTo>
                  <a:pt x="61722" y="75907"/>
                </a:lnTo>
                <a:lnTo>
                  <a:pt x="75946" y="61734"/>
                </a:lnTo>
                <a:lnTo>
                  <a:pt x="65757" y="51562"/>
                </a:lnTo>
                <a:close/>
              </a:path>
              <a:path w="76200" h="76200">
                <a:moveTo>
                  <a:pt x="62865" y="0"/>
                </a:moveTo>
                <a:lnTo>
                  <a:pt x="38481" y="24345"/>
                </a:lnTo>
                <a:lnTo>
                  <a:pt x="64625" y="24345"/>
                </a:lnTo>
                <a:lnTo>
                  <a:pt x="75946" y="13042"/>
                </a:lnTo>
                <a:lnTo>
                  <a:pt x="628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9"/>
          <p:cNvSpPr/>
          <p:nvPr/>
        </p:nvSpPr>
        <p:spPr>
          <a:xfrm>
            <a:off x="10158793" y="2439236"/>
            <a:ext cx="1586483" cy="8275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0"/>
          <p:cNvSpPr/>
          <p:nvPr/>
        </p:nvSpPr>
        <p:spPr>
          <a:xfrm>
            <a:off x="10187749" y="2468192"/>
            <a:ext cx="1478279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1"/>
          <p:cNvSpPr/>
          <p:nvPr/>
        </p:nvSpPr>
        <p:spPr>
          <a:xfrm>
            <a:off x="10186224" y="2466669"/>
            <a:ext cx="1481455" cy="722630"/>
          </a:xfrm>
          <a:custGeom>
            <a:avLst/>
            <a:gdLst/>
            <a:ahLst/>
            <a:cxnLst/>
            <a:rect l="l" t="t" r="r" b="b"/>
            <a:pathLst>
              <a:path w="1481454" h="722629">
                <a:moveTo>
                  <a:pt x="0" y="722376"/>
                </a:moveTo>
                <a:lnTo>
                  <a:pt x="1481327" y="722376"/>
                </a:lnTo>
                <a:lnTo>
                  <a:pt x="1481327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2"/>
          <p:cNvSpPr/>
          <p:nvPr/>
        </p:nvSpPr>
        <p:spPr>
          <a:xfrm>
            <a:off x="9721404" y="2126829"/>
            <a:ext cx="1024153" cy="829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3"/>
          <p:cNvSpPr/>
          <p:nvPr/>
        </p:nvSpPr>
        <p:spPr>
          <a:xfrm>
            <a:off x="9750361" y="2155772"/>
            <a:ext cx="915924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4"/>
          <p:cNvSpPr/>
          <p:nvPr/>
        </p:nvSpPr>
        <p:spPr>
          <a:xfrm>
            <a:off x="9748836" y="2154248"/>
            <a:ext cx="919480" cy="723900"/>
          </a:xfrm>
          <a:custGeom>
            <a:avLst/>
            <a:gdLst/>
            <a:ahLst/>
            <a:cxnLst/>
            <a:rect l="l" t="t" r="r" b="b"/>
            <a:pathLst>
              <a:path w="919479" h="723900">
                <a:moveTo>
                  <a:pt x="0" y="723900"/>
                </a:moveTo>
                <a:lnTo>
                  <a:pt x="918972" y="723900"/>
                </a:lnTo>
                <a:lnTo>
                  <a:pt x="918972" y="0"/>
                </a:lnTo>
                <a:lnTo>
                  <a:pt x="0" y="0"/>
                </a:lnTo>
                <a:lnTo>
                  <a:pt x="0" y="723900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5"/>
          <p:cNvSpPr/>
          <p:nvPr/>
        </p:nvSpPr>
        <p:spPr>
          <a:xfrm>
            <a:off x="7607616" y="3527360"/>
            <a:ext cx="1898903" cy="8625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36"/>
          <p:cNvSpPr/>
          <p:nvPr/>
        </p:nvSpPr>
        <p:spPr>
          <a:xfrm>
            <a:off x="7689913" y="3600524"/>
            <a:ext cx="1738883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37"/>
          <p:cNvSpPr/>
          <p:nvPr/>
        </p:nvSpPr>
        <p:spPr>
          <a:xfrm>
            <a:off x="7292148" y="3275900"/>
            <a:ext cx="1569720" cy="861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38"/>
          <p:cNvSpPr/>
          <p:nvPr/>
        </p:nvSpPr>
        <p:spPr>
          <a:xfrm>
            <a:off x="7371396" y="3349064"/>
            <a:ext cx="1415796" cy="71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4"/>
          <p:cNvSpPr/>
          <p:nvPr/>
        </p:nvSpPr>
        <p:spPr>
          <a:xfrm>
            <a:off x="10801159" y="3928947"/>
            <a:ext cx="654050" cy="715645"/>
          </a:xfrm>
          <a:custGeom>
            <a:avLst/>
            <a:gdLst/>
            <a:ahLst/>
            <a:cxnLst/>
            <a:rect l="l" t="t" r="r" b="b"/>
            <a:pathLst>
              <a:path w="654050" h="715645">
                <a:moveTo>
                  <a:pt x="653795" y="0"/>
                </a:moveTo>
                <a:lnTo>
                  <a:pt x="615695" y="0"/>
                </a:lnTo>
                <a:lnTo>
                  <a:pt x="615695" y="152399"/>
                </a:lnTo>
                <a:lnTo>
                  <a:pt x="653795" y="152399"/>
                </a:lnTo>
                <a:lnTo>
                  <a:pt x="653795" y="0"/>
                </a:lnTo>
                <a:close/>
              </a:path>
              <a:path w="654050" h="715645">
                <a:moveTo>
                  <a:pt x="653795" y="266699"/>
                </a:moveTo>
                <a:lnTo>
                  <a:pt x="615695" y="266699"/>
                </a:lnTo>
                <a:lnTo>
                  <a:pt x="615695" y="419099"/>
                </a:lnTo>
                <a:lnTo>
                  <a:pt x="653795" y="419099"/>
                </a:lnTo>
                <a:lnTo>
                  <a:pt x="653795" y="266699"/>
                </a:lnTo>
                <a:close/>
              </a:path>
              <a:path w="654050" h="715645">
                <a:moveTo>
                  <a:pt x="615695" y="639317"/>
                </a:moveTo>
                <a:lnTo>
                  <a:pt x="607313" y="639317"/>
                </a:lnTo>
                <a:lnTo>
                  <a:pt x="607313" y="677417"/>
                </a:lnTo>
                <a:lnTo>
                  <a:pt x="634745" y="677417"/>
                </a:lnTo>
                <a:lnTo>
                  <a:pt x="642169" y="675923"/>
                </a:lnTo>
                <a:lnTo>
                  <a:pt x="648223" y="671845"/>
                </a:lnTo>
                <a:lnTo>
                  <a:pt x="652301" y="665791"/>
                </a:lnTo>
                <a:lnTo>
                  <a:pt x="653795" y="658367"/>
                </a:lnTo>
                <a:lnTo>
                  <a:pt x="615695" y="658367"/>
                </a:lnTo>
                <a:lnTo>
                  <a:pt x="615695" y="639317"/>
                </a:lnTo>
                <a:close/>
              </a:path>
              <a:path w="654050" h="715645">
                <a:moveTo>
                  <a:pt x="653795" y="533399"/>
                </a:moveTo>
                <a:lnTo>
                  <a:pt x="615695" y="533399"/>
                </a:lnTo>
                <a:lnTo>
                  <a:pt x="615695" y="658367"/>
                </a:lnTo>
                <a:lnTo>
                  <a:pt x="634745" y="639317"/>
                </a:lnTo>
                <a:lnTo>
                  <a:pt x="653795" y="639317"/>
                </a:lnTo>
                <a:lnTo>
                  <a:pt x="653795" y="533399"/>
                </a:lnTo>
                <a:close/>
              </a:path>
              <a:path w="654050" h="715645">
                <a:moveTo>
                  <a:pt x="653795" y="639317"/>
                </a:moveTo>
                <a:lnTo>
                  <a:pt x="634745" y="639317"/>
                </a:lnTo>
                <a:lnTo>
                  <a:pt x="615695" y="658367"/>
                </a:lnTo>
                <a:lnTo>
                  <a:pt x="653795" y="658367"/>
                </a:lnTo>
                <a:lnTo>
                  <a:pt x="653795" y="639317"/>
                </a:lnTo>
                <a:close/>
              </a:path>
              <a:path w="654050" h="715645">
                <a:moveTo>
                  <a:pt x="493013" y="639317"/>
                </a:moveTo>
                <a:lnTo>
                  <a:pt x="340613" y="639317"/>
                </a:lnTo>
                <a:lnTo>
                  <a:pt x="340613" y="677417"/>
                </a:lnTo>
                <a:lnTo>
                  <a:pt x="493013" y="677417"/>
                </a:lnTo>
                <a:lnTo>
                  <a:pt x="493013" y="639317"/>
                </a:lnTo>
                <a:close/>
              </a:path>
              <a:path w="654050" h="715645">
                <a:moveTo>
                  <a:pt x="114300" y="601217"/>
                </a:moveTo>
                <a:lnTo>
                  <a:pt x="0" y="658367"/>
                </a:lnTo>
                <a:lnTo>
                  <a:pt x="114300" y="715517"/>
                </a:lnTo>
                <a:lnTo>
                  <a:pt x="114300" y="677417"/>
                </a:lnTo>
                <a:lnTo>
                  <a:pt x="95250" y="677417"/>
                </a:lnTo>
                <a:lnTo>
                  <a:pt x="95250" y="639317"/>
                </a:lnTo>
                <a:lnTo>
                  <a:pt x="114300" y="639317"/>
                </a:lnTo>
                <a:lnTo>
                  <a:pt x="114300" y="601217"/>
                </a:lnTo>
                <a:close/>
              </a:path>
              <a:path w="654050" h="715645">
                <a:moveTo>
                  <a:pt x="114300" y="639317"/>
                </a:moveTo>
                <a:lnTo>
                  <a:pt x="95250" y="639317"/>
                </a:lnTo>
                <a:lnTo>
                  <a:pt x="95250" y="677417"/>
                </a:lnTo>
                <a:lnTo>
                  <a:pt x="114300" y="677417"/>
                </a:lnTo>
                <a:lnTo>
                  <a:pt x="114300" y="639317"/>
                </a:lnTo>
                <a:close/>
              </a:path>
              <a:path w="654050" h="715645">
                <a:moveTo>
                  <a:pt x="226313" y="639317"/>
                </a:moveTo>
                <a:lnTo>
                  <a:pt x="114300" y="639317"/>
                </a:lnTo>
                <a:lnTo>
                  <a:pt x="114300" y="677417"/>
                </a:lnTo>
                <a:lnTo>
                  <a:pt x="226313" y="677417"/>
                </a:lnTo>
                <a:lnTo>
                  <a:pt x="226313" y="639317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5"/>
          <p:cNvSpPr/>
          <p:nvPr/>
        </p:nvSpPr>
        <p:spPr>
          <a:xfrm>
            <a:off x="2558604" y="1610180"/>
            <a:ext cx="2159635" cy="4627132"/>
          </a:xfrm>
          <a:custGeom>
            <a:avLst/>
            <a:gdLst/>
            <a:ahLst/>
            <a:cxnLst/>
            <a:rect l="l" t="t" r="r" b="b"/>
            <a:pathLst>
              <a:path w="2159635" h="4407535">
                <a:moveTo>
                  <a:pt x="0" y="4407408"/>
                </a:moveTo>
                <a:lnTo>
                  <a:pt x="2159508" y="4407408"/>
                </a:lnTo>
                <a:lnTo>
                  <a:pt x="2159508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46"/>
          <p:cNvSpPr/>
          <p:nvPr/>
        </p:nvSpPr>
        <p:spPr>
          <a:xfrm>
            <a:off x="4908613" y="1610180"/>
            <a:ext cx="2159635" cy="4627132"/>
          </a:xfrm>
          <a:custGeom>
            <a:avLst/>
            <a:gdLst/>
            <a:ahLst/>
            <a:cxnLst/>
            <a:rect l="l" t="t" r="r" b="b"/>
            <a:pathLst>
              <a:path w="2159635" h="4407535">
                <a:moveTo>
                  <a:pt x="0" y="4407408"/>
                </a:moveTo>
                <a:lnTo>
                  <a:pt x="2159508" y="4407408"/>
                </a:lnTo>
                <a:lnTo>
                  <a:pt x="2159508" y="0"/>
                </a:lnTo>
                <a:lnTo>
                  <a:pt x="0" y="0"/>
                </a:lnTo>
                <a:lnTo>
                  <a:pt x="0" y="4407408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53"/>
          <p:cNvSpPr/>
          <p:nvPr/>
        </p:nvSpPr>
        <p:spPr>
          <a:xfrm>
            <a:off x="6800658" y="2623513"/>
            <a:ext cx="878205" cy="114300"/>
          </a:xfrm>
          <a:custGeom>
            <a:avLst/>
            <a:gdLst/>
            <a:ahLst/>
            <a:cxnLst/>
            <a:rect l="l" t="t" r="r" b="b"/>
            <a:pathLst>
              <a:path w="878204" h="114300">
                <a:moveTo>
                  <a:pt x="763905" y="0"/>
                </a:moveTo>
                <a:lnTo>
                  <a:pt x="763905" y="114300"/>
                </a:lnTo>
                <a:lnTo>
                  <a:pt x="840105" y="76200"/>
                </a:lnTo>
                <a:lnTo>
                  <a:pt x="782955" y="76200"/>
                </a:lnTo>
                <a:lnTo>
                  <a:pt x="782955" y="38100"/>
                </a:lnTo>
                <a:lnTo>
                  <a:pt x="840105" y="38100"/>
                </a:lnTo>
                <a:lnTo>
                  <a:pt x="763905" y="0"/>
                </a:lnTo>
                <a:close/>
              </a:path>
              <a:path w="878204" h="114300">
                <a:moveTo>
                  <a:pt x="420116" y="55752"/>
                </a:moveTo>
                <a:lnTo>
                  <a:pt x="420116" y="57150"/>
                </a:lnTo>
                <a:lnTo>
                  <a:pt x="421610" y="64573"/>
                </a:lnTo>
                <a:lnTo>
                  <a:pt x="425688" y="70627"/>
                </a:lnTo>
                <a:lnTo>
                  <a:pt x="431742" y="74705"/>
                </a:lnTo>
                <a:lnTo>
                  <a:pt x="439166" y="76200"/>
                </a:lnTo>
                <a:lnTo>
                  <a:pt x="763905" y="76200"/>
                </a:lnTo>
                <a:lnTo>
                  <a:pt x="763905" y="74802"/>
                </a:lnTo>
                <a:lnTo>
                  <a:pt x="439166" y="74802"/>
                </a:lnTo>
                <a:lnTo>
                  <a:pt x="420116" y="55752"/>
                </a:lnTo>
                <a:close/>
              </a:path>
              <a:path w="878204" h="114300">
                <a:moveTo>
                  <a:pt x="840105" y="38100"/>
                </a:moveTo>
                <a:lnTo>
                  <a:pt x="782955" y="38100"/>
                </a:lnTo>
                <a:lnTo>
                  <a:pt x="782955" y="76200"/>
                </a:lnTo>
                <a:lnTo>
                  <a:pt x="840105" y="76200"/>
                </a:lnTo>
                <a:lnTo>
                  <a:pt x="878205" y="57150"/>
                </a:lnTo>
                <a:lnTo>
                  <a:pt x="840105" y="38100"/>
                </a:lnTo>
                <a:close/>
              </a:path>
              <a:path w="878204" h="114300">
                <a:moveTo>
                  <a:pt x="439166" y="36702"/>
                </a:moveTo>
                <a:lnTo>
                  <a:pt x="0" y="36702"/>
                </a:lnTo>
                <a:lnTo>
                  <a:pt x="0" y="74802"/>
                </a:lnTo>
                <a:lnTo>
                  <a:pt x="432225" y="74802"/>
                </a:lnTo>
                <a:lnTo>
                  <a:pt x="431742" y="74705"/>
                </a:lnTo>
                <a:lnTo>
                  <a:pt x="425688" y="70627"/>
                </a:lnTo>
                <a:lnTo>
                  <a:pt x="421610" y="64573"/>
                </a:lnTo>
                <a:lnTo>
                  <a:pt x="420116" y="57150"/>
                </a:lnTo>
                <a:lnTo>
                  <a:pt x="420116" y="55752"/>
                </a:lnTo>
                <a:lnTo>
                  <a:pt x="456819" y="55752"/>
                </a:lnTo>
                <a:lnTo>
                  <a:pt x="439166" y="38100"/>
                </a:lnTo>
                <a:lnTo>
                  <a:pt x="446106" y="38100"/>
                </a:lnTo>
                <a:lnTo>
                  <a:pt x="439166" y="36702"/>
                </a:lnTo>
                <a:close/>
              </a:path>
              <a:path w="878204" h="114300">
                <a:moveTo>
                  <a:pt x="456819" y="55752"/>
                </a:moveTo>
                <a:lnTo>
                  <a:pt x="420116" y="55752"/>
                </a:lnTo>
                <a:lnTo>
                  <a:pt x="439166" y="74802"/>
                </a:lnTo>
                <a:lnTo>
                  <a:pt x="763905" y="74802"/>
                </a:lnTo>
                <a:lnTo>
                  <a:pt x="763905" y="57150"/>
                </a:lnTo>
                <a:lnTo>
                  <a:pt x="458216" y="57150"/>
                </a:lnTo>
                <a:lnTo>
                  <a:pt x="456819" y="55752"/>
                </a:lnTo>
                <a:close/>
              </a:path>
              <a:path w="878204" h="114300">
                <a:moveTo>
                  <a:pt x="446106" y="38100"/>
                </a:moveTo>
                <a:lnTo>
                  <a:pt x="439166" y="38100"/>
                </a:lnTo>
                <a:lnTo>
                  <a:pt x="458216" y="57150"/>
                </a:lnTo>
                <a:lnTo>
                  <a:pt x="458216" y="55752"/>
                </a:lnTo>
                <a:lnTo>
                  <a:pt x="456721" y="48329"/>
                </a:lnTo>
                <a:lnTo>
                  <a:pt x="452643" y="42275"/>
                </a:lnTo>
                <a:lnTo>
                  <a:pt x="446589" y="38197"/>
                </a:lnTo>
                <a:lnTo>
                  <a:pt x="446106" y="38100"/>
                </a:lnTo>
                <a:close/>
              </a:path>
              <a:path w="878204" h="114300">
                <a:moveTo>
                  <a:pt x="763905" y="38100"/>
                </a:moveTo>
                <a:lnTo>
                  <a:pt x="446106" y="38100"/>
                </a:lnTo>
                <a:lnTo>
                  <a:pt x="446589" y="38197"/>
                </a:lnTo>
                <a:lnTo>
                  <a:pt x="452643" y="42275"/>
                </a:lnTo>
                <a:lnTo>
                  <a:pt x="456721" y="48329"/>
                </a:lnTo>
                <a:lnTo>
                  <a:pt x="458216" y="55752"/>
                </a:lnTo>
                <a:lnTo>
                  <a:pt x="458216" y="57150"/>
                </a:lnTo>
                <a:lnTo>
                  <a:pt x="763905" y="57150"/>
                </a:lnTo>
                <a:lnTo>
                  <a:pt x="763905" y="3810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4"/>
          <p:cNvSpPr/>
          <p:nvPr/>
        </p:nvSpPr>
        <p:spPr>
          <a:xfrm>
            <a:off x="5932868" y="2973398"/>
            <a:ext cx="114300" cy="530225"/>
          </a:xfrm>
          <a:custGeom>
            <a:avLst/>
            <a:gdLst/>
            <a:ahLst/>
            <a:cxnLst/>
            <a:rect l="l" t="t" r="r" b="b"/>
            <a:pathLst>
              <a:path w="114300" h="530225">
                <a:moveTo>
                  <a:pt x="74549" y="377697"/>
                </a:moveTo>
                <a:lnTo>
                  <a:pt x="36449" y="377697"/>
                </a:lnTo>
                <a:lnTo>
                  <a:pt x="36449" y="530097"/>
                </a:lnTo>
                <a:lnTo>
                  <a:pt x="74549" y="530097"/>
                </a:lnTo>
                <a:lnTo>
                  <a:pt x="74549" y="377697"/>
                </a:lnTo>
                <a:close/>
              </a:path>
              <a:path w="114300" h="530225">
                <a:moveTo>
                  <a:pt x="76200" y="112649"/>
                </a:moveTo>
                <a:lnTo>
                  <a:pt x="38100" y="112649"/>
                </a:lnTo>
                <a:lnTo>
                  <a:pt x="38100" y="265048"/>
                </a:lnTo>
                <a:lnTo>
                  <a:pt x="76200" y="265048"/>
                </a:lnTo>
                <a:lnTo>
                  <a:pt x="76200" y="112649"/>
                </a:lnTo>
                <a:close/>
              </a:path>
              <a:path w="114300" h="53022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12649"/>
                </a:lnTo>
                <a:lnTo>
                  <a:pt x="113474" y="112649"/>
                </a:lnTo>
                <a:lnTo>
                  <a:pt x="57150" y="0"/>
                </a:lnTo>
                <a:close/>
              </a:path>
              <a:path w="114300" h="530225">
                <a:moveTo>
                  <a:pt x="113474" y="112649"/>
                </a:moveTo>
                <a:lnTo>
                  <a:pt x="76200" y="112649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13474" y="11264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55"/>
          <p:cNvSpPr/>
          <p:nvPr/>
        </p:nvSpPr>
        <p:spPr>
          <a:xfrm>
            <a:off x="5925121" y="5247652"/>
            <a:ext cx="114300" cy="210820"/>
          </a:xfrm>
          <a:custGeom>
            <a:avLst/>
            <a:gdLst/>
            <a:ahLst/>
            <a:cxnLst/>
            <a:rect l="l" t="t" r="r" b="b"/>
            <a:pathLst>
              <a:path w="114300" h="210820">
                <a:moveTo>
                  <a:pt x="38525" y="96911"/>
                </a:moveTo>
                <a:lnTo>
                  <a:pt x="0" y="97916"/>
                </a:lnTo>
                <a:lnTo>
                  <a:pt x="60071" y="210680"/>
                </a:lnTo>
                <a:lnTo>
                  <a:pt x="104643" y="115544"/>
                </a:lnTo>
                <a:lnTo>
                  <a:pt x="38608" y="115544"/>
                </a:lnTo>
                <a:lnTo>
                  <a:pt x="38525" y="96911"/>
                </a:lnTo>
                <a:close/>
              </a:path>
              <a:path w="114300" h="210820">
                <a:moveTo>
                  <a:pt x="76622" y="95916"/>
                </a:moveTo>
                <a:lnTo>
                  <a:pt x="38525" y="96911"/>
                </a:lnTo>
                <a:lnTo>
                  <a:pt x="38608" y="115544"/>
                </a:lnTo>
                <a:lnTo>
                  <a:pt x="76708" y="115392"/>
                </a:lnTo>
                <a:lnTo>
                  <a:pt x="76622" y="95916"/>
                </a:lnTo>
                <a:close/>
              </a:path>
              <a:path w="114300" h="210820">
                <a:moveTo>
                  <a:pt x="114300" y="94932"/>
                </a:moveTo>
                <a:lnTo>
                  <a:pt x="76622" y="95916"/>
                </a:lnTo>
                <a:lnTo>
                  <a:pt x="76708" y="115392"/>
                </a:lnTo>
                <a:lnTo>
                  <a:pt x="38608" y="115544"/>
                </a:lnTo>
                <a:lnTo>
                  <a:pt x="104643" y="115544"/>
                </a:lnTo>
                <a:lnTo>
                  <a:pt x="114300" y="94932"/>
                </a:lnTo>
                <a:close/>
              </a:path>
              <a:path w="114300" h="210820">
                <a:moveTo>
                  <a:pt x="76200" y="0"/>
                </a:moveTo>
                <a:lnTo>
                  <a:pt x="38100" y="152"/>
                </a:lnTo>
                <a:lnTo>
                  <a:pt x="38525" y="96911"/>
                </a:lnTo>
                <a:lnTo>
                  <a:pt x="76622" y="95916"/>
                </a:lnTo>
                <a:lnTo>
                  <a:pt x="762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56"/>
          <p:cNvSpPr txBox="1"/>
          <p:nvPr/>
        </p:nvSpPr>
        <p:spPr>
          <a:xfrm>
            <a:off x="5556644" y="3512260"/>
            <a:ext cx="863954" cy="25648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 indent="13335" algn="ctr">
              <a:lnSpc>
                <a:spcPts val="101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更新交货单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129" name="object 63"/>
          <p:cNvSpPr/>
          <p:nvPr/>
        </p:nvSpPr>
        <p:spPr>
          <a:xfrm>
            <a:off x="3840289" y="2574110"/>
            <a:ext cx="1339850" cy="162560"/>
          </a:xfrm>
          <a:custGeom>
            <a:avLst/>
            <a:gdLst/>
            <a:ahLst/>
            <a:cxnLst/>
            <a:rect l="l" t="t" r="r" b="b"/>
            <a:pathLst>
              <a:path w="1339850" h="162560">
                <a:moveTo>
                  <a:pt x="1225423" y="47878"/>
                </a:moveTo>
                <a:lnTo>
                  <a:pt x="1225423" y="162178"/>
                </a:lnTo>
                <a:lnTo>
                  <a:pt x="1301623" y="124078"/>
                </a:lnTo>
                <a:lnTo>
                  <a:pt x="1244473" y="124078"/>
                </a:lnTo>
                <a:lnTo>
                  <a:pt x="1244473" y="85978"/>
                </a:lnTo>
                <a:lnTo>
                  <a:pt x="1301623" y="85978"/>
                </a:lnTo>
                <a:lnTo>
                  <a:pt x="1225423" y="47878"/>
                </a:lnTo>
                <a:close/>
              </a:path>
              <a:path w="1339850" h="162560">
                <a:moveTo>
                  <a:pt x="38099" y="0"/>
                </a:moveTo>
                <a:lnTo>
                  <a:pt x="0" y="0"/>
                </a:lnTo>
                <a:lnTo>
                  <a:pt x="0" y="105028"/>
                </a:lnTo>
                <a:lnTo>
                  <a:pt x="1494" y="112452"/>
                </a:lnTo>
                <a:lnTo>
                  <a:pt x="5572" y="118506"/>
                </a:lnTo>
                <a:lnTo>
                  <a:pt x="11626" y="122584"/>
                </a:lnTo>
                <a:lnTo>
                  <a:pt x="19050" y="124078"/>
                </a:lnTo>
                <a:lnTo>
                  <a:pt x="1225423" y="124078"/>
                </a:lnTo>
                <a:lnTo>
                  <a:pt x="1225423" y="105028"/>
                </a:lnTo>
                <a:lnTo>
                  <a:pt x="38099" y="105028"/>
                </a:lnTo>
                <a:lnTo>
                  <a:pt x="19050" y="85978"/>
                </a:lnTo>
                <a:lnTo>
                  <a:pt x="38099" y="85978"/>
                </a:lnTo>
                <a:lnTo>
                  <a:pt x="38099" y="0"/>
                </a:lnTo>
                <a:close/>
              </a:path>
              <a:path w="1339850" h="162560">
                <a:moveTo>
                  <a:pt x="1301623" y="85978"/>
                </a:moveTo>
                <a:lnTo>
                  <a:pt x="1244473" y="85978"/>
                </a:lnTo>
                <a:lnTo>
                  <a:pt x="1244473" y="124078"/>
                </a:lnTo>
                <a:lnTo>
                  <a:pt x="1301623" y="124078"/>
                </a:lnTo>
                <a:lnTo>
                  <a:pt x="1339723" y="105028"/>
                </a:lnTo>
                <a:lnTo>
                  <a:pt x="1301623" y="85978"/>
                </a:lnTo>
                <a:close/>
              </a:path>
              <a:path w="1339850" h="162560">
                <a:moveTo>
                  <a:pt x="38099" y="85978"/>
                </a:moveTo>
                <a:lnTo>
                  <a:pt x="19050" y="85978"/>
                </a:lnTo>
                <a:lnTo>
                  <a:pt x="38099" y="105028"/>
                </a:lnTo>
                <a:lnTo>
                  <a:pt x="38099" y="85978"/>
                </a:lnTo>
                <a:close/>
              </a:path>
              <a:path w="1339850" h="162560">
                <a:moveTo>
                  <a:pt x="1225423" y="85978"/>
                </a:moveTo>
                <a:lnTo>
                  <a:pt x="38099" y="85978"/>
                </a:lnTo>
                <a:lnTo>
                  <a:pt x="38099" y="105028"/>
                </a:lnTo>
                <a:lnTo>
                  <a:pt x="1225423" y="105028"/>
                </a:lnTo>
                <a:lnTo>
                  <a:pt x="1225423" y="8597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64"/>
          <p:cNvSpPr/>
          <p:nvPr/>
        </p:nvSpPr>
        <p:spPr>
          <a:xfrm>
            <a:off x="5920929" y="2260694"/>
            <a:ext cx="113664" cy="172720"/>
          </a:xfrm>
          <a:custGeom>
            <a:avLst/>
            <a:gdLst/>
            <a:ahLst/>
            <a:cxnLst/>
            <a:rect l="l" t="t" r="r" b="b"/>
            <a:pathLst>
              <a:path w="113664" h="172719">
                <a:moveTo>
                  <a:pt x="39385" y="60535"/>
                </a:moveTo>
                <a:lnTo>
                  <a:pt x="0" y="64897"/>
                </a:lnTo>
                <a:lnTo>
                  <a:pt x="69468" y="172212"/>
                </a:lnTo>
                <a:lnTo>
                  <a:pt x="104061" y="78104"/>
                </a:lnTo>
                <a:lnTo>
                  <a:pt x="39877" y="78104"/>
                </a:lnTo>
                <a:lnTo>
                  <a:pt x="39385" y="60535"/>
                </a:lnTo>
                <a:close/>
              </a:path>
              <a:path w="113664" h="172719">
                <a:moveTo>
                  <a:pt x="77396" y="56326"/>
                </a:moveTo>
                <a:lnTo>
                  <a:pt x="39385" y="60535"/>
                </a:lnTo>
                <a:lnTo>
                  <a:pt x="39877" y="78104"/>
                </a:lnTo>
                <a:lnTo>
                  <a:pt x="77977" y="77088"/>
                </a:lnTo>
                <a:lnTo>
                  <a:pt x="77396" y="56326"/>
                </a:lnTo>
                <a:close/>
              </a:path>
              <a:path w="113664" h="172719">
                <a:moveTo>
                  <a:pt x="113537" y="52324"/>
                </a:moveTo>
                <a:lnTo>
                  <a:pt x="77396" y="56326"/>
                </a:lnTo>
                <a:lnTo>
                  <a:pt x="77977" y="77088"/>
                </a:lnTo>
                <a:lnTo>
                  <a:pt x="39877" y="78104"/>
                </a:lnTo>
                <a:lnTo>
                  <a:pt x="104061" y="78104"/>
                </a:lnTo>
                <a:lnTo>
                  <a:pt x="113537" y="52324"/>
                </a:lnTo>
                <a:close/>
              </a:path>
              <a:path w="113664" h="172719">
                <a:moveTo>
                  <a:pt x="75818" y="0"/>
                </a:moveTo>
                <a:lnTo>
                  <a:pt x="37718" y="1015"/>
                </a:lnTo>
                <a:lnTo>
                  <a:pt x="39385" y="60535"/>
                </a:lnTo>
                <a:lnTo>
                  <a:pt x="77396" y="56326"/>
                </a:lnTo>
                <a:lnTo>
                  <a:pt x="75818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65"/>
          <p:cNvSpPr/>
          <p:nvPr/>
        </p:nvSpPr>
        <p:spPr>
          <a:xfrm>
            <a:off x="6800658" y="3853508"/>
            <a:ext cx="4665473" cy="1212850"/>
          </a:xfrm>
          <a:custGeom>
            <a:avLst/>
            <a:gdLst/>
            <a:ahLst/>
            <a:cxnLst/>
            <a:rect l="l" t="t" r="r" b="b"/>
            <a:pathLst>
              <a:path w="4386580" h="1212850">
                <a:moveTo>
                  <a:pt x="114300" y="1098423"/>
                </a:moveTo>
                <a:lnTo>
                  <a:pt x="0" y="1155573"/>
                </a:lnTo>
                <a:lnTo>
                  <a:pt x="114300" y="1212723"/>
                </a:lnTo>
                <a:lnTo>
                  <a:pt x="114300" y="1174623"/>
                </a:lnTo>
                <a:lnTo>
                  <a:pt x="95250" y="1174623"/>
                </a:lnTo>
                <a:lnTo>
                  <a:pt x="95250" y="1136523"/>
                </a:lnTo>
                <a:lnTo>
                  <a:pt x="114300" y="1136523"/>
                </a:lnTo>
                <a:lnTo>
                  <a:pt x="114300" y="1098423"/>
                </a:lnTo>
                <a:close/>
              </a:path>
              <a:path w="4386580" h="1212850">
                <a:moveTo>
                  <a:pt x="114300" y="1136523"/>
                </a:moveTo>
                <a:lnTo>
                  <a:pt x="95250" y="1136523"/>
                </a:lnTo>
                <a:lnTo>
                  <a:pt x="95250" y="1174623"/>
                </a:lnTo>
                <a:lnTo>
                  <a:pt x="114300" y="1174623"/>
                </a:lnTo>
                <a:lnTo>
                  <a:pt x="114300" y="1136523"/>
                </a:lnTo>
                <a:close/>
              </a:path>
              <a:path w="4386580" h="1212850">
                <a:moveTo>
                  <a:pt x="4348352" y="1136523"/>
                </a:moveTo>
                <a:lnTo>
                  <a:pt x="114300" y="1136523"/>
                </a:lnTo>
                <a:lnTo>
                  <a:pt x="114300" y="1174623"/>
                </a:lnTo>
                <a:lnTo>
                  <a:pt x="4367402" y="1174623"/>
                </a:lnTo>
                <a:lnTo>
                  <a:pt x="4374826" y="1173110"/>
                </a:lnTo>
                <a:lnTo>
                  <a:pt x="4380880" y="1169003"/>
                </a:lnTo>
                <a:lnTo>
                  <a:pt x="4384958" y="1162942"/>
                </a:lnTo>
                <a:lnTo>
                  <a:pt x="4386452" y="1155573"/>
                </a:lnTo>
                <a:lnTo>
                  <a:pt x="4348352" y="1155573"/>
                </a:lnTo>
                <a:lnTo>
                  <a:pt x="4348352" y="1136523"/>
                </a:lnTo>
                <a:close/>
              </a:path>
              <a:path w="4386580" h="1212850">
                <a:moveTo>
                  <a:pt x="4348352" y="19050"/>
                </a:moveTo>
                <a:lnTo>
                  <a:pt x="4348352" y="1155573"/>
                </a:lnTo>
                <a:lnTo>
                  <a:pt x="4367402" y="1136523"/>
                </a:lnTo>
                <a:lnTo>
                  <a:pt x="4386452" y="1136523"/>
                </a:lnTo>
                <a:lnTo>
                  <a:pt x="4386452" y="38100"/>
                </a:lnTo>
                <a:lnTo>
                  <a:pt x="4367402" y="38100"/>
                </a:lnTo>
                <a:lnTo>
                  <a:pt x="4348352" y="19050"/>
                </a:lnTo>
                <a:close/>
              </a:path>
              <a:path w="4386580" h="1212850">
                <a:moveTo>
                  <a:pt x="4386452" y="1136523"/>
                </a:moveTo>
                <a:lnTo>
                  <a:pt x="4367402" y="1136523"/>
                </a:lnTo>
                <a:lnTo>
                  <a:pt x="4348352" y="1155573"/>
                </a:lnTo>
                <a:lnTo>
                  <a:pt x="4386452" y="1155573"/>
                </a:lnTo>
                <a:lnTo>
                  <a:pt x="4386452" y="1136523"/>
                </a:lnTo>
                <a:close/>
              </a:path>
              <a:path w="4386580" h="1212850">
                <a:moveTo>
                  <a:pt x="4367402" y="0"/>
                </a:moveTo>
                <a:lnTo>
                  <a:pt x="4345813" y="0"/>
                </a:lnTo>
                <a:lnTo>
                  <a:pt x="4345813" y="38100"/>
                </a:lnTo>
                <a:lnTo>
                  <a:pt x="4348352" y="38100"/>
                </a:lnTo>
                <a:lnTo>
                  <a:pt x="4348352" y="19050"/>
                </a:lnTo>
                <a:lnTo>
                  <a:pt x="4386452" y="19050"/>
                </a:lnTo>
                <a:lnTo>
                  <a:pt x="4384958" y="11626"/>
                </a:lnTo>
                <a:lnTo>
                  <a:pt x="4380880" y="5572"/>
                </a:lnTo>
                <a:lnTo>
                  <a:pt x="4374826" y="1494"/>
                </a:lnTo>
                <a:lnTo>
                  <a:pt x="4367402" y="0"/>
                </a:lnTo>
                <a:close/>
              </a:path>
              <a:path w="4386580" h="1212850">
                <a:moveTo>
                  <a:pt x="4386452" y="19050"/>
                </a:moveTo>
                <a:lnTo>
                  <a:pt x="4348352" y="19050"/>
                </a:lnTo>
                <a:lnTo>
                  <a:pt x="4367402" y="38100"/>
                </a:lnTo>
                <a:lnTo>
                  <a:pt x="4386452" y="38100"/>
                </a:lnTo>
                <a:lnTo>
                  <a:pt x="4386452" y="190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66"/>
          <p:cNvSpPr/>
          <p:nvPr/>
        </p:nvSpPr>
        <p:spPr>
          <a:xfrm>
            <a:off x="5931216" y="3785691"/>
            <a:ext cx="3667760" cy="821055"/>
          </a:xfrm>
          <a:custGeom>
            <a:avLst/>
            <a:gdLst/>
            <a:ahLst/>
            <a:cxnLst/>
            <a:rect l="l" t="t" r="r" b="b"/>
            <a:pathLst>
              <a:path w="3667759" h="821054">
                <a:moveTo>
                  <a:pt x="3667252" y="782447"/>
                </a:moveTo>
                <a:lnTo>
                  <a:pt x="3514852" y="782447"/>
                </a:lnTo>
                <a:lnTo>
                  <a:pt x="3514852" y="820547"/>
                </a:lnTo>
                <a:lnTo>
                  <a:pt x="3667252" y="820547"/>
                </a:lnTo>
                <a:lnTo>
                  <a:pt x="3667252" y="782447"/>
                </a:lnTo>
                <a:close/>
              </a:path>
              <a:path w="3667759" h="821054">
                <a:moveTo>
                  <a:pt x="3400552" y="782447"/>
                </a:moveTo>
                <a:lnTo>
                  <a:pt x="3248152" y="782447"/>
                </a:lnTo>
                <a:lnTo>
                  <a:pt x="3248152" y="820547"/>
                </a:lnTo>
                <a:lnTo>
                  <a:pt x="3400552" y="820547"/>
                </a:lnTo>
                <a:lnTo>
                  <a:pt x="3400552" y="782447"/>
                </a:lnTo>
                <a:close/>
              </a:path>
              <a:path w="3667759" h="821054">
                <a:moveTo>
                  <a:pt x="3133852" y="782447"/>
                </a:moveTo>
                <a:lnTo>
                  <a:pt x="2981452" y="782447"/>
                </a:lnTo>
                <a:lnTo>
                  <a:pt x="2981452" y="820547"/>
                </a:lnTo>
                <a:lnTo>
                  <a:pt x="3133852" y="820547"/>
                </a:lnTo>
                <a:lnTo>
                  <a:pt x="3133852" y="782447"/>
                </a:lnTo>
                <a:close/>
              </a:path>
              <a:path w="3667759" h="821054">
                <a:moveTo>
                  <a:pt x="2867152" y="782447"/>
                </a:moveTo>
                <a:lnTo>
                  <a:pt x="2714752" y="782447"/>
                </a:lnTo>
                <a:lnTo>
                  <a:pt x="2714752" y="820547"/>
                </a:lnTo>
                <a:lnTo>
                  <a:pt x="2867152" y="820547"/>
                </a:lnTo>
                <a:lnTo>
                  <a:pt x="2867152" y="782447"/>
                </a:lnTo>
                <a:close/>
              </a:path>
              <a:path w="3667759" h="821054">
                <a:moveTo>
                  <a:pt x="2600452" y="782447"/>
                </a:moveTo>
                <a:lnTo>
                  <a:pt x="2448052" y="782447"/>
                </a:lnTo>
                <a:lnTo>
                  <a:pt x="2448052" y="820547"/>
                </a:lnTo>
                <a:lnTo>
                  <a:pt x="2600452" y="820547"/>
                </a:lnTo>
                <a:lnTo>
                  <a:pt x="2600452" y="782447"/>
                </a:lnTo>
                <a:close/>
              </a:path>
              <a:path w="3667759" h="821054">
                <a:moveTo>
                  <a:pt x="2333752" y="782447"/>
                </a:moveTo>
                <a:lnTo>
                  <a:pt x="2181352" y="782447"/>
                </a:lnTo>
                <a:lnTo>
                  <a:pt x="2181352" y="820547"/>
                </a:lnTo>
                <a:lnTo>
                  <a:pt x="2333752" y="820547"/>
                </a:lnTo>
                <a:lnTo>
                  <a:pt x="2333752" y="782447"/>
                </a:lnTo>
                <a:close/>
              </a:path>
              <a:path w="3667759" h="821054">
                <a:moveTo>
                  <a:pt x="2067052" y="782447"/>
                </a:moveTo>
                <a:lnTo>
                  <a:pt x="1914652" y="782447"/>
                </a:lnTo>
                <a:lnTo>
                  <a:pt x="1914652" y="820547"/>
                </a:lnTo>
                <a:lnTo>
                  <a:pt x="2067052" y="820547"/>
                </a:lnTo>
                <a:lnTo>
                  <a:pt x="2067052" y="782447"/>
                </a:lnTo>
                <a:close/>
              </a:path>
              <a:path w="3667759" h="821054">
                <a:moveTo>
                  <a:pt x="1800352" y="782447"/>
                </a:moveTo>
                <a:lnTo>
                  <a:pt x="1647952" y="782447"/>
                </a:lnTo>
                <a:lnTo>
                  <a:pt x="1647952" y="820547"/>
                </a:lnTo>
                <a:lnTo>
                  <a:pt x="1800352" y="820547"/>
                </a:lnTo>
                <a:lnTo>
                  <a:pt x="1800352" y="782447"/>
                </a:lnTo>
                <a:close/>
              </a:path>
              <a:path w="3667759" h="821054">
                <a:moveTo>
                  <a:pt x="1533652" y="782447"/>
                </a:moveTo>
                <a:lnTo>
                  <a:pt x="1381252" y="782447"/>
                </a:lnTo>
                <a:lnTo>
                  <a:pt x="1381252" y="820547"/>
                </a:lnTo>
                <a:lnTo>
                  <a:pt x="1533652" y="820547"/>
                </a:lnTo>
                <a:lnTo>
                  <a:pt x="1533652" y="782447"/>
                </a:lnTo>
                <a:close/>
              </a:path>
              <a:path w="3667759" h="821054">
                <a:moveTo>
                  <a:pt x="1266952" y="782447"/>
                </a:moveTo>
                <a:lnTo>
                  <a:pt x="1114552" y="782447"/>
                </a:lnTo>
                <a:lnTo>
                  <a:pt x="1114552" y="820547"/>
                </a:lnTo>
                <a:lnTo>
                  <a:pt x="1266952" y="820547"/>
                </a:lnTo>
                <a:lnTo>
                  <a:pt x="1266952" y="782447"/>
                </a:lnTo>
                <a:close/>
              </a:path>
              <a:path w="3667759" h="821054">
                <a:moveTo>
                  <a:pt x="1000251" y="782447"/>
                </a:moveTo>
                <a:lnTo>
                  <a:pt x="847851" y="782447"/>
                </a:lnTo>
                <a:lnTo>
                  <a:pt x="847851" y="820547"/>
                </a:lnTo>
                <a:lnTo>
                  <a:pt x="1000251" y="820547"/>
                </a:lnTo>
                <a:lnTo>
                  <a:pt x="1000251" y="782447"/>
                </a:lnTo>
                <a:close/>
              </a:path>
              <a:path w="3667759" h="821054">
                <a:moveTo>
                  <a:pt x="733551" y="782447"/>
                </a:moveTo>
                <a:lnTo>
                  <a:pt x="581151" y="782447"/>
                </a:lnTo>
                <a:lnTo>
                  <a:pt x="581151" y="820547"/>
                </a:lnTo>
                <a:lnTo>
                  <a:pt x="733551" y="820547"/>
                </a:lnTo>
                <a:lnTo>
                  <a:pt x="733551" y="782447"/>
                </a:lnTo>
                <a:close/>
              </a:path>
              <a:path w="3667759" h="821054">
                <a:moveTo>
                  <a:pt x="466851" y="782447"/>
                </a:moveTo>
                <a:lnTo>
                  <a:pt x="314451" y="782447"/>
                </a:lnTo>
                <a:lnTo>
                  <a:pt x="314451" y="820547"/>
                </a:lnTo>
                <a:lnTo>
                  <a:pt x="466851" y="820547"/>
                </a:lnTo>
                <a:lnTo>
                  <a:pt x="466851" y="782447"/>
                </a:lnTo>
                <a:close/>
              </a:path>
              <a:path w="3667759" h="821054">
                <a:moveTo>
                  <a:pt x="66801" y="792099"/>
                </a:moveTo>
                <a:lnTo>
                  <a:pt x="38100" y="792099"/>
                </a:lnTo>
                <a:lnTo>
                  <a:pt x="38100" y="801497"/>
                </a:lnTo>
                <a:lnTo>
                  <a:pt x="39594" y="808920"/>
                </a:lnTo>
                <a:lnTo>
                  <a:pt x="43672" y="814974"/>
                </a:lnTo>
                <a:lnTo>
                  <a:pt x="49726" y="819052"/>
                </a:lnTo>
                <a:lnTo>
                  <a:pt x="57150" y="820547"/>
                </a:lnTo>
                <a:lnTo>
                  <a:pt x="200151" y="820547"/>
                </a:lnTo>
                <a:lnTo>
                  <a:pt x="200151" y="801497"/>
                </a:lnTo>
                <a:lnTo>
                  <a:pt x="76200" y="801497"/>
                </a:lnTo>
                <a:lnTo>
                  <a:pt x="66801" y="792099"/>
                </a:lnTo>
                <a:close/>
              </a:path>
              <a:path w="3667759" h="821054">
                <a:moveTo>
                  <a:pt x="200151" y="782447"/>
                </a:moveTo>
                <a:lnTo>
                  <a:pt x="57150" y="782447"/>
                </a:lnTo>
                <a:lnTo>
                  <a:pt x="76200" y="801497"/>
                </a:lnTo>
                <a:lnTo>
                  <a:pt x="76200" y="792099"/>
                </a:lnTo>
                <a:lnTo>
                  <a:pt x="200151" y="792099"/>
                </a:lnTo>
                <a:lnTo>
                  <a:pt x="200151" y="782447"/>
                </a:lnTo>
                <a:close/>
              </a:path>
              <a:path w="3667759" h="821054">
                <a:moveTo>
                  <a:pt x="200151" y="792099"/>
                </a:moveTo>
                <a:lnTo>
                  <a:pt x="76200" y="792099"/>
                </a:lnTo>
                <a:lnTo>
                  <a:pt x="76200" y="801497"/>
                </a:lnTo>
                <a:lnTo>
                  <a:pt x="200151" y="801497"/>
                </a:lnTo>
                <a:lnTo>
                  <a:pt x="200151" y="792099"/>
                </a:lnTo>
                <a:close/>
              </a:path>
              <a:path w="3667759" h="821054">
                <a:moveTo>
                  <a:pt x="76200" y="525399"/>
                </a:moveTo>
                <a:lnTo>
                  <a:pt x="38100" y="525399"/>
                </a:lnTo>
                <a:lnTo>
                  <a:pt x="38100" y="677799"/>
                </a:lnTo>
                <a:lnTo>
                  <a:pt x="76200" y="677799"/>
                </a:lnTo>
                <a:lnTo>
                  <a:pt x="76200" y="525399"/>
                </a:lnTo>
                <a:close/>
              </a:path>
              <a:path w="3667759" h="821054">
                <a:moveTo>
                  <a:pt x="76200" y="258699"/>
                </a:moveTo>
                <a:lnTo>
                  <a:pt x="38100" y="258699"/>
                </a:lnTo>
                <a:lnTo>
                  <a:pt x="38100" y="411099"/>
                </a:lnTo>
                <a:lnTo>
                  <a:pt x="76200" y="411099"/>
                </a:lnTo>
                <a:lnTo>
                  <a:pt x="76200" y="258699"/>
                </a:lnTo>
                <a:close/>
              </a:path>
              <a:path w="3667759" h="821054">
                <a:moveTo>
                  <a:pt x="76200" y="95250"/>
                </a:moveTo>
                <a:lnTo>
                  <a:pt x="38100" y="95250"/>
                </a:lnTo>
                <a:lnTo>
                  <a:pt x="38100" y="144399"/>
                </a:lnTo>
                <a:lnTo>
                  <a:pt x="76200" y="144399"/>
                </a:lnTo>
                <a:lnTo>
                  <a:pt x="76200" y="95250"/>
                </a:lnTo>
                <a:close/>
              </a:path>
              <a:path w="3667759" h="8210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3667759" h="8210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68"/>
          <p:cNvSpPr txBox="1"/>
          <p:nvPr/>
        </p:nvSpPr>
        <p:spPr>
          <a:xfrm>
            <a:off x="10812970" y="4786323"/>
            <a:ext cx="5854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0000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放行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61" name="object 56"/>
          <p:cNvSpPr txBox="1"/>
          <p:nvPr/>
        </p:nvSpPr>
        <p:spPr>
          <a:xfrm>
            <a:off x="2537905" y="907062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物料管理员</a:t>
            </a:r>
            <a:endParaRPr lang="en-US" altLang="zh-CN" dirty="0"/>
          </a:p>
          <a:p>
            <a:r>
              <a:rPr lang="zh-CN" altLang="en-US" dirty="0"/>
              <a:t>质量计划员</a:t>
            </a:r>
            <a:endParaRPr dirty="0"/>
          </a:p>
        </p:txBody>
      </p:sp>
      <p:sp>
        <p:nvSpPr>
          <p:cNvPr id="62" name="object 56"/>
          <p:cNvSpPr txBox="1"/>
          <p:nvPr/>
        </p:nvSpPr>
        <p:spPr>
          <a:xfrm>
            <a:off x="4919916" y="907062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物流专员</a:t>
            </a:r>
            <a:endParaRPr dirty="0"/>
          </a:p>
        </p:txBody>
      </p:sp>
      <p:sp>
        <p:nvSpPr>
          <p:cNvPr id="63" name="object 56"/>
          <p:cNvSpPr txBox="1"/>
          <p:nvPr/>
        </p:nvSpPr>
        <p:spPr>
          <a:xfrm>
            <a:off x="7221031" y="907062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质量技术员</a:t>
            </a:r>
            <a:endParaRPr dirty="0"/>
          </a:p>
        </p:txBody>
      </p:sp>
      <p:sp>
        <p:nvSpPr>
          <p:cNvPr id="64" name="object 56"/>
          <p:cNvSpPr txBox="1"/>
          <p:nvPr/>
        </p:nvSpPr>
        <p:spPr>
          <a:xfrm>
            <a:off x="9576672" y="907062"/>
            <a:ext cx="2423443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质量工程师</a:t>
            </a:r>
            <a:endParaRPr dirty="0"/>
          </a:p>
        </p:txBody>
      </p:sp>
      <p:sp>
        <p:nvSpPr>
          <p:cNvPr id="65" name="矩形 64"/>
          <p:cNvSpPr/>
          <p:nvPr/>
        </p:nvSpPr>
        <p:spPr>
          <a:xfrm>
            <a:off x="2959803" y="2155772"/>
            <a:ext cx="1636014" cy="4435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检验计划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687587" y="1700808"/>
            <a:ext cx="1636014" cy="5523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维护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物料主数据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156771" y="1691430"/>
            <a:ext cx="1636014" cy="554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创建销售订单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156771" y="2419521"/>
            <a:ext cx="1636014" cy="5523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创建交货单，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执行拣配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0" name="object 23"/>
          <p:cNvSpPr/>
          <p:nvPr/>
        </p:nvSpPr>
        <p:spPr>
          <a:xfrm>
            <a:off x="7670210" y="2308144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管理检验批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（可选）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2" name="object 23"/>
          <p:cNvSpPr/>
          <p:nvPr/>
        </p:nvSpPr>
        <p:spPr>
          <a:xfrm>
            <a:off x="7652321" y="323851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记录检验结果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3" name="object 23"/>
          <p:cNvSpPr/>
          <p:nvPr/>
        </p:nvSpPr>
        <p:spPr>
          <a:xfrm>
            <a:off x="10116628" y="323851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使用决策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156771" y="4671747"/>
            <a:ext cx="1636014" cy="55231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交货单发货过账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156771" y="5461545"/>
            <a:ext cx="1636014" cy="554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继续销售流程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6" name="object 23"/>
          <p:cNvSpPr/>
          <p:nvPr/>
        </p:nvSpPr>
        <p:spPr>
          <a:xfrm>
            <a:off x="9950341" y="5185750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显示检验历史结果</a:t>
            </a:r>
          </a:p>
          <a:p>
            <a:pPr algn="ctr"/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（可选）</a:t>
            </a:r>
          </a:p>
        </p:txBody>
      </p:sp>
      <p:sp>
        <p:nvSpPr>
          <p:cNvPr id="135" name="object 68"/>
          <p:cNvSpPr txBox="1"/>
          <p:nvPr/>
        </p:nvSpPr>
        <p:spPr>
          <a:xfrm>
            <a:off x="10812970" y="4361878"/>
            <a:ext cx="5854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>
              <a:lnSpc>
                <a:spcPct val="10000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拒绝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  <p:sp>
        <p:nvSpPr>
          <p:cNvPr id="136" name="object 68"/>
          <p:cNvSpPr txBox="1"/>
          <p:nvPr/>
        </p:nvSpPr>
        <p:spPr>
          <a:xfrm>
            <a:off x="9839875" y="4437112"/>
            <a:ext cx="81989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过账到冻结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  <a:cs typeface="Arial"/>
            </a:endParaRPr>
          </a:p>
          <a:p>
            <a:pPr marL="12700" algn="ctr">
              <a:lnSpc>
                <a:spcPct val="100000"/>
              </a:lnSpc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  <a:cs typeface="Arial"/>
              </a:rPr>
              <a:t>库存</a:t>
            </a:r>
            <a:endParaRPr sz="1200" dirty="0">
              <a:latin typeface="Microsoft YaHei UI" pitchFamily="34" charset="-122"/>
              <a:ea typeface="Microsoft YaHei UI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350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8417342" y="1511300"/>
            <a:ext cx="2018680" cy="318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22" name="object 10"/>
          <p:cNvSpPr/>
          <p:nvPr/>
        </p:nvSpPr>
        <p:spPr>
          <a:xfrm>
            <a:off x="263352" y="805477"/>
            <a:ext cx="4000500" cy="5669795"/>
          </a:xfrm>
          <a:prstGeom prst="rect">
            <a:avLst/>
          </a:prstGeom>
          <a:blipFill>
            <a:blip r:embed="rId2" cstate="print"/>
            <a:srcRect/>
            <a:stretch>
              <a:fillRect l="-23087" r="-5954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9" name="组合 218"/>
          <p:cNvGrpSpPr/>
          <p:nvPr/>
        </p:nvGrpSpPr>
        <p:grpSpPr>
          <a:xfrm>
            <a:off x="250652" y="800913"/>
            <a:ext cx="4180274" cy="5754450"/>
            <a:chOff x="282958" y="798750"/>
            <a:chExt cx="4180274" cy="5754450"/>
          </a:xfrm>
        </p:grpSpPr>
        <p:sp>
          <p:nvSpPr>
            <p:cNvPr id="3" name="矩形 2"/>
            <p:cNvSpPr/>
            <p:nvPr/>
          </p:nvSpPr>
          <p:spPr>
            <a:xfrm>
              <a:off x="293674" y="798750"/>
              <a:ext cx="4169558" cy="575445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67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/>
            <p:cNvSpPr/>
            <p:nvPr/>
          </p:nvSpPr>
          <p:spPr>
            <a:xfrm rot="5400000">
              <a:off x="1705737" y="3806421"/>
              <a:ext cx="1324000" cy="4169558"/>
            </a:xfrm>
            <a:prstGeom prst="rect">
              <a:avLst/>
            </a:prstGeom>
            <a:gradFill>
              <a:gsLst>
                <a:gs pos="50000">
                  <a:srgbClr val="FFFFFF"/>
                </a:gs>
                <a:gs pos="100000">
                  <a:schemeClr val="bg1"/>
                </a:gs>
                <a:gs pos="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582238" y="1511300"/>
            <a:ext cx="1797744" cy="3187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4379982" y="1511300"/>
            <a:ext cx="2018680" cy="3187700"/>
          </a:xfrm>
          <a:prstGeom prst="rect">
            <a:avLst/>
          </a:prstGeom>
          <a:solidFill>
            <a:srgbClr val="FFFF9F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质量通知单</a:t>
            </a:r>
            <a:endParaRPr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2594938" y="5414511"/>
            <a:ext cx="8253590" cy="945604"/>
          </a:xfrm>
          <a:prstGeom prst="homePlate">
            <a:avLst>
              <a:gd name="adj" fmla="val 8694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674" y="4945354"/>
            <a:ext cx="13906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矩形 31"/>
          <p:cNvSpPr/>
          <p:nvPr/>
        </p:nvSpPr>
        <p:spPr>
          <a:xfrm>
            <a:off x="3277016" y="6031154"/>
            <a:ext cx="1009653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供应商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04301" y="6031154"/>
            <a:ext cx="1009653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生产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71916" y="6031154"/>
            <a:ext cx="1110618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销售与分销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>
            <a:off x="6411362" y="5414511"/>
            <a:ext cx="2952327" cy="945604"/>
          </a:xfrm>
          <a:prstGeom prst="homePlate">
            <a:avLst>
              <a:gd name="adj" fmla="val 8694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34" y="4710007"/>
            <a:ext cx="14954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五边形 36"/>
          <p:cNvSpPr/>
          <p:nvPr/>
        </p:nvSpPr>
        <p:spPr>
          <a:xfrm>
            <a:off x="4363190" y="5414511"/>
            <a:ext cx="2925387" cy="945604"/>
          </a:xfrm>
          <a:prstGeom prst="homePlate">
            <a:avLst>
              <a:gd name="adj" fmla="val 8694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34" y="4824308"/>
            <a:ext cx="10858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五边形 35"/>
          <p:cNvSpPr/>
          <p:nvPr/>
        </p:nvSpPr>
        <p:spPr>
          <a:xfrm>
            <a:off x="2594938" y="5414511"/>
            <a:ext cx="2507962" cy="945604"/>
          </a:xfrm>
          <a:prstGeom prst="homePlate">
            <a:avLst>
              <a:gd name="adj" fmla="val 8694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zh-CN" altLang="en-US" sz="200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32" y="4824308"/>
            <a:ext cx="15049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矩形 38"/>
          <p:cNvSpPr/>
          <p:nvPr/>
        </p:nvSpPr>
        <p:spPr>
          <a:xfrm>
            <a:off x="3277016" y="5997247"/>
            <a:ext cx="1009653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04301" y="5997247"/>
            <a:ext cx="1009653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生产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88976" y="5997247"/>
            <a:ext cx="1110618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销售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219674" y="5997247"/>
            <a:ext cx="1110618" cy="2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客户服务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6398662" y="1511300"/>
            <a:ext cx="2018680" cy="318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5297334" y="2061428"/>
            <a:ext cx="2129742" cy="1439580"/>
            <a:chOff x="659891" y="3408142"/>
            <a:chExt cx="1636014" cy="604340"/>
          </a:xfrm>
        </p:grpSpPr>
        <p:sp>
          <p:nvSpPr>
            <p:cNvPr id="50" name="折角形 49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u="sng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质量通知单</a:t>
              </a:r>
              <a:endParaRPr lang="en-US" altLang="zh-CN" sz="1400" b="1" u="sng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marL="285750" indent="-285750">
                <a:buFont typeface="Wingdings" pitchFamily="2" charset="2"/>
                <a:buChar char="n"/>
              </a:pPr>
              <a:endParaRPr lang="en-US" altLang="zh-CN" sz="10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marL="742950" lvl="1" indent="-285750">
                <a:buClr>
                  <a:srgbClr val="FFC000"/>
                </a:buClr>
                <a:buFont typeface="Wingdings" pitchFamily="2" charset="2"/>
                <a:buChar char="n"/>
              </a:pPr>
              <a:r>
                <a:rPr lang="zh-CN" altLang="en-US" sz="140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缺陷</a:t>
              </a:r>
              <a:endPara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marL="742950" lvl="1" indent="-285750">
                <a:buClr>
                  <a:srgbClr val="FFC000"/>
                </a:buClr>
                <a:buFont typeface="Wingdings" pitchFamily="2" charset="2"/>
                <a:buChar char="n"/>
              </a:pPr>
              <a:r>
                <a:rPr lang="zh-CN" altLang="en-US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损坏</a:t>
              </a:r>
              <a:endPara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704805" y="2690019"/>
            <a:ext cx="160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投诉供应商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供应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商索赔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035098" y="2903614"/>
            <a:ext cx="122413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64300" y="2690019"/>
            <a:ext cx="1607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退货授权</a:t>
            </a:r>
          </a:p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客户投诉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返修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H="1">
            <a:off x="7420702" y="2903614"/>
            <a:ext cx="13435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11162" y="4068559"/>
            <a:ext cx="160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制程异常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内部反馈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5589420" y="3640375"/>
            <a:ext cx="212739" cy="42818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322386" y="1772816"/>
            <a:ext cx="1986980" cy="198698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84000">
                <a:schemeClr val="bg1">
                  <a:alpha val="80000"/>
                </a:schemeClr>
              </a:gs>
            </a:gsLst>
            <a:lin ang="5400000" scaled="0"/>
          </a:gradFill>
          <a:ln w="1016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 rot="20399161">
            <a:off x="5243176" y="2563562"/>
            <a:ext cx="2161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rgbClr val="EEB500"/>
                </a:solidFill>
                <a:latin typeface="Microsoft YaHei UI" pitchFamily="34" charset="-122"/>
                <a:ea typeface="Microsoft YaHei UI" pitchFamily="34" charset="-122"/>
              </a:rPr>
              <a:t>Problem</a:t>
            </a:r>
            <a:endParaRPr lang="zh-CN" altLang="en-US" sz="2200" dirty="0">
              <a:solidFill>
                <a:srgbClr val="EEB5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9" name="AutoShape 20"/>
          <p:cNvSpPr>
            <a:spLocks noChangeArrowheads="1"/>
          </p:cNvSpPr>
          <p:nvPr/>
        </p:nvSpPr>
        <p:spPr bwMode="auto">
          <a:xfrm>
            <a:off x="577992" y="908720"/>
            <a:ext cx="2251039" cy="720080"/>
          </a:xfrm>
          <a:prstGeom prst="homePlate">
            <a:avLst>
              <a:gd name="adj" fmla="val 80096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53882" dir="2700000" algn="ctr" rotWithShape="0">
              <a:schemeClr val="accent1"/>
            </a:out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Microsoft YaHei UI" pitchFamily="34" charset="-122"/>
                <a:ea typeface="Microsoft YaHei UI" pitchFamily="34" charset="-122"/>
              </a:rPr>
              <a:t>质量通知单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0" name="内容占位符 2"/>
          <p:cNvSpPr>
            <a:spLocks noGrp="1"/>
          </p:cNvSpPr>
          <p:nvPr>
            <p:ph idx="1"/>
          </p:nvPr>
        </p:nvSpPr>
        <p:spPr>
          <a:xfrm>
            <a:off x="2423592" y="1052736"/>
            <a:ext cx="9289032" cy="334458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1400" dirty="0" smtClean="0"/>
              <a:t>SAP QM</a:t>
            </a:r>
            <a:r>
              <a:rPr lang="zh-CN" altLang="en-US" sz="1400" dirty="0" smtClean="0"/>
              <a:t>模组提供质量通知单功能，以支持多部门协助、快速、高效处理</a:t>
            </a:r>
            <a:r>
              <a:rPr lang="zh-CN" altLang="en-US" sz="1400" dirty="0"/>
              <a:t>企业供应</a:t>
            </a:r>
            <a:r>
              <a:rPr lang="zh-CN" altLang="en-US" sz="1400" dirty="0" smtClean="0"/>
              <a:t>链出现的质量异常问题。</a:t>
            </a:r>
            <a:endParaRPr lang="en-US" altLang="zh-CN" sz="1400" dirty="0" smtClean="0"/>
          </a:p>
        </p:txBody>
      </p:sp>
      <p:sp>
        <p:nvSpPr>
          <p:cNvPr id="74" name="TextBox 73"/>
          <p:cNvSpPr txBox="1"/>
          <p:nvPr/>
        </p:nvSpPr>
        <p:spPr>
          <a:xfrm>
            <a:off x="2616290" y="2361801"/>
            <a:ext cx="160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9B00"/>
              </a:buClr>
            </a:pP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外部问题（</a:t>
            </a:r>
            <a:r>
              <a:rPr lang="en-US" altLang="zh-CN" sz="1400" b="1" u="sng" dirty="0" smtClean="0">
                <a:latin typeface="Microsoft YaHei UI" pitchFamily="34" charset="-122"/>
                <a:ea typeface="Microsoft YaHei UI" pitchFamily="34" charset="-122"/>
              </a:rPr>
              <a:t>F2</a:t>
            </a: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）</a:t>
            </a:r>
            <a:endParaRPr lang="zh-CN" altLang="en-US" sz="1400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664962" y="2361801"/>
            <a:ext cx="160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9B00"/>
              </a:buClr>
            </a:pP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外部问题（</a:t>
            </a:r>
            <a:r>
              <a:rPr lang="en-US" altLang="zh-CN" sz="1400" b="1" u="sng" dirty="0" smtClean="0">
                <a:latin typeface="Microsoft YaHei UI" pitchFamily="34" charset="-122"/>
                <a:ea typeface="Microsoft YaHei UI" pitchFamily="34" charset="-122"/>
              </a:rPr>
              <a:t>F1</a:t>
            </a: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）</a:t>
            </a:r>
            <a:endParaRPr lang="zh-CN" altLang="en-US" sz="1400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11824" y="3759796"/>
            <a:ext cx="160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C9B00"/>
              </a:buClr>
            </a:pPr>
            <a:r>
              <a:rPr lang="zh-CN" altLang="en-US" sz="1400" b="1" u="sng" dirty="0">
                <a:latin typeface="Microsoft YaHei UI" pitchFamily="34" charset="-122"/>
                <a:ea typeface="Microsoft YaHei UI" pitchFamily="34" charset="-122"/>
              </a:rPr>
              <a:t>内部</a:t>
            </a: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问题（</a:t>
            </a:r>
            <a:r>
              <a:rPr lang="en-US" altLang="zh-CN" sz="1400" b="1" u="sng" dirty="0" smtClean="0">
                <a:latin typeface="Microsoft YaHei UI" pitchFamily="34" charset="-122"/>
                <a:ea typeface="Microsoft YaHei UI" pitchFamily="34" charset="-122"/>
              </a:rPr>
              <a:t>F3</a:t>
            </a:r>
            <a:r>
              <a:rPr lang="zh-CN" altLang="en-US" sz="1400" b="1" u="sng" dirty="0" smtClean="0">
                <a:latin typeface="Microsoft YaHei UI" pitchFamily="34" charset="-122"/>
                <a:ea typeface="Microsoft YaHei UI" pitchFamily="34" charset="-122"/>
              </a:rPr>
              <a:t>）</a:t>
            </a:r>
            <a:endParaRPr lang="zh-CN" altLang="en-US" sz="1400" b="1" u="sng" dirty="0"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0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121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质量通知单</a:t>
            </a:r>
            <a:endParaRPr lang="zh-CN" altLang="en-US" dirty="0"/>
          </a:p>
        </p:txBody>
      </p:sp>
      <p:cxnSp>
        <p:nvCxnSpPr>
          <p:cNvPr id="59" name="直接箭头连接符 58"/>
          <p:cNvCxnSpPr>
            <a:endCxn id="45" idx="1"/>
          </p:cNvCxnSpPr>
          <p:nvPr/>
        </p:nvCxnSpPr>
        <p:spPr>
          <a:xfrm>
            <a:off x="3411018" y="1785022"/>
            <a:ext cx="738001" cy="0"/>
          </a:xfrm>
          <a:prstGeom prst="straightConnector1">
            <a:avLst/>
          </a:prstGeom>
          <a:ln w="25400">
            <a:solidFill>
              <a:srgbClr val="0076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149019" y="1556792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任务</a:t>
            </a:r>
          </a:p>
        </p:txBody>
      </p:sp>
      <p:sp>
        <p:nvSpPr>
          <p:cNvPr id="52" name="矩形 51"/>
          <p:cNvSpPr/>
          <p:nvPr/>
        </p:nvSpPr>
        <p:spPr>
          <a:xfrm>
            <a:off x="2395390" y="4438493"/>
            <a:ext cx="2260421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项目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10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95390" y="5920318"/>
            <a:ext cx="2260421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项目 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20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67" name="肘形连接符 66"/>
          <p:cNvCxnSpPr>
            <a:endCxn id="52" idx="1"/>
          </p:cNvCxnSpPr>
          <p:nvPr/>
        </p:nvCxnSpPr>
        <p:spPr>
          <a:xfrm rot="16200000" flipH="1">
            <a:off x="1119158" y="3390491"/>
            <a:ext cx="1929028" cy="623436"/>
          </a:xfrm>
          <a:prstGeom prst="bentConnector2">
            <a:avLst/>
          </a:prstGeom>
          <a:ln w="25400">
            <a:solidFill>
              <a:srgbClr val="0076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endCxn id="55" idx="1"/>
          </p:cNvCxnSpPr>
          <p:nvPr/>
        </p:nvCxnSpPr>
        <p:spPr>
          <a:xfrm rot="16200000" flipH="1">
            <a:off x="44785" y="3797943"/>
            <a:ext cx="4077776" cy="623434"/>
          </a:xfrm>
          <a:prstGeom prst="bentConnector2">
            <a:avLst/>
          </a:prstGeom>
          <a:ln w="25400">
            <a:solidFill>
              <a:srgbClr val="0076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1281276" y="1039718"/>
            <a:ext cx="2129742" cy="1172669"/>
            <a:chOff x="659891" y="3408142"/>
            <a:chExt cx="1636014" cy="604340"/>
          </a:xfrm>
        </p:grpSpPr>
        <p:sp>
          <p:nvSpPr>
            <p:cNvPr id="50" name="折角形 49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质量通知单</a:t>
              </a:r>
              <a:endParaRPr lang="en-US" altLang="zh-CN" sz="20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矩形 73"/>
          <p:cNvSpPr/>
          <p:nvPr/>
        </p:nvSpPr>
        <p:spPr>
          <a:xfrm>
            <a:off x="5027946" y="3906080"/>
            <a:ext cx="1636014" cy="414964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     原因</a:t>
            </a:r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分析</a:t>
            </a:r>
          </a:p>
        </p:txBody>
      </p:sp>
      <p:sp>
        <p:nvSpPr>
          <p:cNvPr id="75" name="矩形 74"/>
          <p:cNvSpPr/>
          <p:nvPr/>
        </p:nvSpPr>
        <p:spPr>
          <a:xfrm>
            <a:off x="5027946" y="4460856"/>
            <a:ext cx="1636014" cy="414964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任务</a:t>
            </a:r>
          </a:p>
        </p:txBody>
      </p:sp>
      <p:sp>
        <p:nvSpPr>
          <p:cNvPr id="76" name="矩形 75"/>
          <p:cNvSpPr/>
          <p:nvPr/>
        </p:nvSpPr>
        <p:spPr>
          <a:xfrm>
            <a:off x="5030076" y="5005890"/>
            <a:ext cx="1636014" cy="414964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作业</a:t>
            </a:r>
          </a:p>
        </p:txBody>
      </p:sp>
      <p:sp>
        <p:nvSpPr>
          <p:cNvPr id="69" name="左大括号 68"/>
          <p:cNvSpPr/>
          <p:nvPr/>
        </p:nvSpPr>
        <p:spPr>
          <a:xfrm>
            <a:off x="4822772" y="4057977"/>
            <a:ext cx="167074" cy="1144332"/>
          </a:xfrm>
          <a:prstGeom prst="leftBrace">
            <a:avLst>
              <a:gd name="adj1" fmla="val 39665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6950655" y="3924942"/>
            <a:ext cx="923486" cy="377240"/>
          </a:xfrm>
          <a:prstGeom prst="rect">
            <a:avLst/>
          </a:prstGeom>
          <a:solidFill>
            <a:schemeClr val="bg1"/>
          </a:solidFill>
          <a:ln w="127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1. 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物料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955140" y="3924942"/>
            <a:ext cx="923486" cy="377240"/>
          </a:xfrm>
          <a:prstGeom prst="rect">
            <a:avLst/>
          </a:prstGeom>
          <a:solidFill>
            <a:schemeClr val="bg1"/>
          </a:solidFill>
          <a:ln w="127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2. 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机器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966879" y="3924942"/>
            <a:ext cx="923486" cy="377240"/>
          </a:xfrm>
          <a:prstGeom prst="rect">
            <a:avLst/>
          </a:prstGeom>
          <a:solidFill>
            <a:schemeClr val="bg1"/>
          </a:solidFill>
          <a:ln w="127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3. 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人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974991" y="3924942"/>
            <a:ext cx="923486" cy="377240"/>
          </a:xfrm>
          <a:prstGeom prst="rect">
            <a:avLst/>
          </a:prstGeom>
          <a:solidFill>
            <a:schemeClr val="bg1"/>
          </a:solidFill>
          <a:ln w="127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4</a:t>
            </a:r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. </a:t>
            </a: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方法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0983103" y="3924942"/>
            <a:ext cx="923486" cy="377240"/>
          </a:xfrm>
          <a:prstGeom prst="rect">
            <a:avLst/>
          </a:prstGeom>
          <a:solidFill>
            <a:schemeClr val="bg1"/>
          </a:solidFill>
          <a:ln w="127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5. </a:t>
            </a:r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环境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6815689" y="3839024"/>
            <a:ext cx="5244682" cy="538841"/>
          </a:xfrm>
          <a:prstGeom prst="roundRect">
            <a:avLst/>
          </a:prstGeom>
          <a:noFill/>
          <a:ln>
            <a:solidFill>
              <a:srgbClr val="0076C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307056" y="908720"/>
            <a:ext cx="1986980" cy="198698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84000">
                <a:schemeClr val="bg1">
                  <a:alpha val="80000"/>
                </a:schemeClr>
              </a:gs>
            </a:gsLst>
            <a:lin ang="5400000" scaled="0"/>
          </a:gradFill>
          <a:ln w="1016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 rot="20399161">
            <a:off x="1227846" y="1699466"/>
            <a:ext cx="2161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rgbClr val="EEB500"/>
                </a:solidFill>
                <a:latin typeface="Microsoft YaHei UI" pitchFamily="34" charset="-122"/>
                <a:ea typeface="Microsoft YaHei UI" pitchFamily="34" charset="-122"/>
              </a:rPr>
              <a:t>Problem</a:t>
            </a:r>
            <a:endParaRPr lang="zh-CN" altLang="en-US" sz="2200" dirty="0">
              <a:solidFill>
                <a:srgbClr val="EEB5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807968" y="1601984"/>
            <a:ext cx="289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应采取何种紧急纠正措施？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777007" y="3064845"/>
            <a:ext cx="341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质量通知单涉及内部</a:t>
            </a:r>
            <a:r>
              <a:rPr lang="en-US" altLang="zh-CN" sz="1400" dirty="0">
                <a:latin typeface="Microsoft YaHei UI" pitchFamily="34" charset="-122"/>
                <a:ea typeface="Microsoft YaHei UI" pitchFamily="34" charset="-122"/>
              </a:rPr>
              <a:t>/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外部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的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哪些人？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09214" y="5082408"/>
            <a:ext cx="415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实施了什么措施，来解决问题？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709214" y="4560821"/>
            <a:ext cx="415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应采取什么纠正措施，</a:t>
            </a:r>
            <a:r>
              <a:rPr lang="zh-CN" altLang="en-US" sz="1400" smtClean="0">
                <a:latin typeface="Microsoft YaHei UI" pitchFamily="34" charset="-122"/>
                <a:ea typeface="Microsoft YaHei UI" pitchFamily="34" charset="-122"/>
              </a:rPr>
              <a:t>来防止缺陷再次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发生？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688931" y="3531247"/>
            <a:ext cx="415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smtClean="0">
                <a:latin typeface="Microsoft YaHei UI" pitchFamily="34" charset="-122"/>
                <a:ea typeface="Microsoft YaHei UI" pitchFamily="34" charset="-122"/>
              </a:rPr>
              <a:t>导致缺陷发生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的原因是什么？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404469" y="3891786"/>
            <a:ext cx="223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已</a:t>
            </a:r>
            <a:r>
              <a:rPr lang="zh-CN" altLang="en-US" sz="1400" smtClean="0">
                <a:latin typeface="Microsoft YaHei UI" pitchFamily="34" charset="-122"/>
                <a:ea typeface="Microsoft YaHei UI" pitchFamily="34" charset="-122"/>
              </a:rPr>
              <a:t>确认的缺陷项目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及发生的制造场所。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149019" y="2195405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作业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32" name="肘形连接符 131"/>
          <p:cNvCxnSpPr/>
          <p:nvPr/>
        </p:nvCxnSpPr>
        <p:spPr>
          <a:xfrm>
            <a:off x="3411018" y="1785022"/>
            <a:ext cx="738001" cy="638613"/>
          </a:xfrm>
          <a:prstGeom prst="bentConnector3">
            <a:avLst>
              <a:gd name="adj1" fmla="val 50000"/>
            </a:avLst>
          </a:prstGeom>
          <a:ln w="25400">
            <a:solidFill>
              <a:srgbClr val="0076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807968" y="2252210"/>
            <a:ext cx="2894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已采取了何种紧急纠正措施？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5125" name="Picture 5" descr="C:\Users\Ryan\Desktop\task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72" y="2226438"/>
            <a:ext cx="522869" cy="3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5" descr="C:\Users\Ryan\Desktop\task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90" y="5024366"/>
            <a:ext cx="522869" cy="3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Ryan\Desktop\task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719" y="1590366"/>
            <a:ext cx="389310" cy="38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6" descr="C:\Users\Ryan\Desktop\task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46" y="4461308"/>
            <a:ext cx="389310" cy="38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Ryan\Desktop\cau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77" y="3949327"/>
            <a:ext cx="491248" cy="3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Ryan\Desktop\settin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13" y="4365881"/>
            <a:ext cx="603184" cy="60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8" descr="C:\Users\Ryan\Desktop\setting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13" y="5846956"/>
            <a:ext cx="603184" cy="60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/>
          <p:cNvSpPr txBox="1"/>
          <p:nvPr/>
        </p:nvSpPr>
        <p:spPr>
          <a:xfrm>
            <a:off x="2404469" y="5397098"/>
            <a:ext cx="2238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已</a:t>
            </a:r>
            <a:r>
              <a:rPr lang="zh-CN" altLang="en-US" sz="1400" smtClean="0">
                <a:latin typeface="Microsoft YaHei UI" pitchFamily="34" charset="-122"/>
                <a:ea typeface="Microsoft YaHei UI" pitchFamily="34" charset="-122"/>
              </a:rPr>
              <a:t>确认的缺陷项目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及发生的制造场所。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431703" y="1032028"/>
            <a:ext cx="475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列出主题，描述问题，指明相关</a:t>
            </a:r>
            <a:r>
              <a:rPr lang="zh-CN" altLang="en-US" sz="1400" dirty="0">
                <a:latin typeface="Microsoft YaHei UI" pitchFamily="34" charset="-122"/>
                <a:ea typeface="Microsoft YaHei UI" pitchFamily="34" charset="-122"/>
              </a:rPr>
              <a:t>的</a:t>
            </a: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单据，物料等信息。</a:t>
            </a:r>
            <a:endParaRPr lang="zh-CN" altLang="en-US" sz="14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43" name="直接连接符 142"/>
          <p:cNvCxnSpPr/>
          <p:nvPr/>
        </p:nvCxnSpPr>
        <p:spPr>
          <a:xfrm>
            <a:off x="263352" y="3526408"/>
            <a:ext cx="11643237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983432" y="908720"/>
            <a:ext cx="0" cy="56176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79100" y="925996"/>
            <a:ext cx="416576" cy="244381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抬头</a:t>
            </a:r>
            <a:endParaRPr lang="zh-CN" altLang="en-US" sz="2000" b="1" dirty="0">
              <a:solidFill>
                <a:srgbClr val="0076CA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79100" y="3759585"/>
            <a:ext cx="416576" cy="244381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rgbClr val="0076CA"/>
                </a:solidFill>
                <a:latin typeface="Microsoft YaHei UI" pitchFamily="34" charset="-122"/>
                <a:ea typeface="Microsoft YaHei UI" pitchFamily="34" charset="-122"/>
              </a:rPr>
              <a:t>项目</a:t>
            </a:r>
            <a:endParaRPr lang="zh-CN" altLang="en-US" sz="2000" b="1" dirty="0">
              <a:solidFill>
                <a:srgbClr val="0076CA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4138284" y="2990504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责任人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4191198" y="3047933"/>
            <a:ext cx="431222" cy="341600"/>
            <a:chOff x="8038355" y="2365926"/>
            <a:chExt cx="729831" cy="578148"/>
          </a:xfrm>
        </p:grpSpPr>
        <p:grpSp>
          <p:nvGrpSpPr>
            <p:cNvPr id="176" name="组合 175"/>
            <p:cNvGrpSpPr/>
            <p:nvPr/>
          </p:nvGrpSpPr>
          <p:grpSpPr>
            <a:xfrm>
              <a:off x="8327833" y="2394954"/>
              <a:ext cx="440353" cy="538586"/>
              <a:chOff x="8909584" y="1626053"/>
              <a:chExt cx="1038076" cy="1269647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9048328" y="1626053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流程图: 延期 180"/>
              <p:cNvSpPr/>
              <p:nvPr/>
            </p:nvSpPr>
            <p:spPr>
              <a:xfrm rot="16200000">
                <a:off x="9140230" y="2088270"/>
                <a:ext cx="576784" cy="1038076"/>
              </a:xfrm>
              <a:prstGeom prst="flowChartDelay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8038355" y="2365926"/>
              <a:ext cx="459119" cy="578148"/>
              <a:chOff x="8909585" y="1626053"/>
              <a:chExt cx="1038076" cy="1307203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9048328" y="1626053"/>
                <a:ext cx="648072" cy="648072"/>
              </a:xfrm>
              <a:prstGeom prst="ellipse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流程图: 延期 178"/>
              <p:cNvSpPr/>
              <p:nvPr/>
            </p:nvSpPr>
            <p:spPr>
              <a:xfrm rot="16200000">
                <a:off x="9140231" y="2125827"/>
                <a:ext cx="576783" cy="1038076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184" name="肘形连接符 183"/>
          <p:cNvCxnSpPr>
            <a:endCxn id="173" idx="1"/>
          </p:cNvCxnSpPr>
          <p:nvPr/>
        </p:nvCxnSpPr>
        <p:spPr>
          <a:xfrm rot="16200000" flipH="1">
            <a:off x="3244784" y="2325233"/>
            <a:ext cx="1433711" cy="353290"/>
          </a:xfrm>
          <a:prstGeom prst="bentConnector2">
            <a:avLst/>
          </a:prstGeom>
          <a:ln w="25400">
            <a:solidFill>
              <a:srgbClr val="0076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029067" y="1300716"/>
            <a:ext cx="2129742" cy="1439580"/>
            <a:chOff x="659891" y="3408142"/>
            <a:chExt cx="1636014" cy="604340"/>
          </a:xfrm>
        </p:grpSpPr>
        <p:sp>
          <p:nvSpPr>
            <p:cNvPr id="57" name="折角形 56"/>
            <p:cNvSpPr/>
            <p:nvPr/>
          </p:nvSpPr>
          <p:spPr>
            <a:xfrm>
              <a:off x="659891" y="3408142"/>
              <a:ext cx="1636014" cy="60434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u="sng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质量通知单</a:t>
              </a:r>
              <a:endParaRPr lang="en-US" altLang="zh-CN" sz="1400" b="1" u="sng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marL="285750" indent="-285750">
                <a:buFont typeface="Wingdings" pitchFamily="2" charset="2"/>
                <a:buChar char="n"/>
              </a:pPr>
              <a:endParaRPr lang="en-US" altLang="zh-CN" sz="10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marL="742950" lvl="1" indent="-285750">
                <a:buClr>
                  <a:srgbClr val="FFC000"/>
                </a:buClr>
                <a:buFont typeface="Wingdings" pitchFamily="2" charset="2"/>
                <a:buChar char="n"/>
              </a:pPr>
              <a:r>
                <a:rPr lang="zh-CN" altLang="en-US" sz="140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缺陷</a:t>
              </a:r>
              <a:endParaRPr lang="en-US" altLang="zh-CN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marL="742950" lvl="1" indent="-285750">
                <a:buClr>
                  <a:srgbClr val="FFC000"/>
                </a:buClr>
                <a:buFont typeface="Wingdings" pitchFamily="2" charset="2"/>
                <a:buChar char="n"/>
              </a:pPr>
              <a:r>
                <a:rPr lang="zh-CN" altLang="en-US" sz="14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损坏</a:t>
              </a:r>
              <a:endPara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5303912" y="3398292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      诊断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28" name="直接箭头连接符 27"/>
          <p:cNvCxnSpPr>
            <a:endCxn id="27" idx="0"/>
          </p:cNvCxnSpPr>
          <p:nvPr/>
        </p:nvCxnSpPr>
        <p:spPr>
          <a:xfrm>
            <a:off x="6121919" y="2406403"/>
            <a:ext cx="0" cy="99188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7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处理问题流程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5066803" y="1052736"/>
            <a:ext cx="1986980" cy="1986980"/>
          </a:xfrm>
          <a:prstGeom prst="ellipse">
            <a:avLst/>
          </a:prstGeom>
          <a:gradFill>
            <a:gsLst>
              <a:gs pos="0">
                <a:schemeClr val="bg1">
                  <a:alpha val="20000"/>
                </a:schemeClr>
              </a:gs>
              <a:gs pos="84000">
                <a:schemeClr val="bg1">
                  <a:alpha val="80000"/>
                </a:schemeClr>
              </a:gs>
            </a:gsLst>
            <a:lin ang="5400000" scaled="0"/>
          </a:gradFill>
          <a:ln w="1016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 rot="20399161">
            <a:off x="4987593" y="1841654"/>
            <a:ext cx="2161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solidFill>
                  <a:srgbClr val="EEB500"/>
                </a:solidFill>
                <a:latin typeface="Microsoft YaHei UI" pitchFamily="34" charset="-122"/>
                <a:ea typeface="Microsoft YaHei UI" pitchFamily="34" charset="-122"/>
              </a:rPr>
              <a:t>Problem</a:t>
            </a:r>
            <a:endParaRPr lang="zh-CN" altLang="en-US" sz="2200" dirty="0">
              <a:solidFill>
                <a:srgbClr val="EEB5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894851" y="2020506"/>
            <a:ext cx="1171952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0" idx="1"/>
            <a:endCxn id="12" idx="3"/>
          </p:cNvCxnSpPr>
          <p:nvPr/>
        </p:nvCxnSpPr>
        <p:spPr>
          <a:xfrm flipH="1">
            <a:off x="7170765" y="2042389"/>
            <a:ext cx="1301499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435" y="1032030"/>
            <a:ext cx="1276297" cy="94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8472264" y="1814159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外部触发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02" y="824012"/>
            <a:ext cx="10858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2263602" y="1792276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内部触发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472264" y="4509120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紧急作业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32" name="肘形连接符 31"/>
          <p:cNvCxnSpPr>
            <a:stCxn id="27" idx="3"/>
            <a:endCxn id="34" idx="0"/>
          </p:cNvCxnSpPr>
          <p:nvPr/>
        </p:nvCxnSpPr>
        <p:spPr>
          <a:xfrm>
            <a:off x="6939926" y="3626522"/>
            <a:ext cx="2350345" cy="882598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8472264" y="3861048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紧急措施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42" name="肘形连接符 41"/>
          <p:cNvCxnSpPr>
            <a:stCxn id="27" idx="1"/>
            <a:endCxn id="46" idx="0"/>
          </p:cNvCxnSpPr>
          <p:nvPr/>
        </p:nvCxnSpPr>
        <p:spPr>
          <a:xfrm rot="10800000" flipV="1">
            <a:off x="3602204" y="3626522"/>
            <a:ext cx="1701709" cy="2213638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784196" y="5840160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推行改善措施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784196" y="4509120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查找原因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84196" y="3861048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缺陷分析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784196" y="5157192"/>
            <a:ext cx="1636014" cy="456460"/>
          </a:xfrm>
          <a:prstGeom prst="rect">
            <a:avLst/>
          </a:prstGeom>
          <a:solidFill>
            <a:schemeClr val="bg1"/>
          </a:solidFill>
          <a:ln w="25400">
            <a:solidFill>
              <a:srgbClr val="0076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改善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措施</a:t>
            </a:r>
            <a:endParaRPr lang="zh-CN" altLang="en-US" sz="14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4176483" y="1623171"/>
            <a:ext cx="654618" cy="365669"/>
          </a:xfrm>
          <a:prstGeom prst="rightArrow">
            <a:avLst/>
          </a:prstGeom>
          <a:solidFill>
            <a:srgbClr val="007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右箭头 48"/>
          <p:cNvSpPr/>
          <p:nvPr/>
        </p:nvSpPr>
        <p:spPr>
          <a:xfrm flipH="1">
            <a:off x="7515990" y="1623171"/>
            <a:ext cx="668242" cy="365669"/>
          </a:xfrm>
          <a:prstGeom prst="rightArrow">
            <a:avLst/>
          </a:prstGeom>
          <a:solidFill>
            <a:srgbClr val="007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右箭头 49"/>
          <p:cNvSpPr/>
          <p:nvPr/>
        </p:nvSpPr>
        <p:spPr>
          <a:xfrm rot="16200000" flipH="1">
            <a:off x="10075421" y="3992164"/>
            <a:ext cx="668242" cy="365669"/>
          </a:xfrm>
          <a:prstGeom prst="rightArrow">
            <a:avLst/>
          </a:prstGeom>
          <a:solidFill>
            <a:srgbClr val="007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 rot="16200000" flipH="1">
            <a:off x="2194860" y="3992164"/>
            <a:ext cx="668242" cy="365669"/>
          </a:xfrm>
          <a:prstGeom prst="rightArrow">
            <a:avLst/>
          </a:prstGeom>
          <a:solidFill>
            <a:srgbClr val="007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4501739" y="5093793"/>
            <a:ext cx="6346789" cy="1202827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zh-CN" altLang="en-US" sz="1400" b="1" dirty="0"/>
              <a:t>使用</a:t>
            </a:r>
            <a:r>
              <a:rPr lang="zh-CN" altLang="en-US" sz="1400" b="1" dirty="0" smtClean="0"/>
              <a:t>质量通知单处理问题：</a:t>
            </a:r>
            <a:endParaRPr lang="en-US" altLang="zh-CN" sz="1400" b="1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在问题分析完成前，采取紧急措施，缓解问题</a:t>
            </a:r>
            <a:r>
              <a:rPr lang="zh-CN" altLang="en-US" sz="1400" dirty="0"/>
              <a:t>；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从长远看，</a:t>
            </a:r>
            <a:r>
              <a:rPr lang="zh-CN" altLang="en-US" sz="1400" smtClean="0"/>
              <a:t>需要对缺陷进行</a:t>
            </a:r>
            <a:r>
              <a:rPr lang="zh-CN" altLang="en-US" sz="1400" dirty="0" smtClean="0"/>
              <a:t>分析，找出原因，提出改善措施并推行。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1400" dirty="0" smtClean="0"/>
          </a:p>
        </p:txBody>
      </p:sp>
      <p:grpSp>
        <p:nvGrpSpPr>
          <p:cNvPr id="48" name="组合 47"/>
          <p:cNvGrpSpPr/>
          <p:nvPr/>
        </p:nvGrpSpPr>
        <p:grpSpPr>
          <a:xfrm>
            <a:off x="5156800" y="3247980"/>
            <a:ext cx="757084" cy="757084"/>
            <a:chOff x="4623755" y="2970572"/>
            <a:chExt cx="886096" cy="886096"/>
          </a:xfrm>
        </p:grpSpPr>
        <p:sp>
          <p:nvSpPr>
            <p:cNvPr id="47" name="椭圆 46"/>
            <p:cNvSpPr/>
            <p:nvPr/>
          </p:nvSpPr>
          <p:spPr>
            <a:xfrm>
              <a:off x="4623755" y="2981325"/>
              <a:ext cx="878520" cy="867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96" name="Picture 4" descr="C:\Users\Ryan\Desktop\icon_diagnosi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755" y="2970572"/>
              <a:ext cx="886096" cy="886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7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49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2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质量通知单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5" name="object 8"/>
          <p:cNvSpPr/>
          <p:nvPr/>
        </p:nvSpPr>
        <p:spPr>
          <a:xfrm>
            <a:off x="8942475" y="1593721"/>
            <a:ext cx="2100925" cy="4651209"/>
          </a:xfrm>
          <a:custGeom>
            <a:avLst/>
            <a:gdLst/>
            <a:ahLst/>
            <a:cxnLst/>
            <a:rect l="l" t="t" r="r" b="b"/>
            <a:pathLst>
              <a:path w="2161540" h="4409440">
                <a:moveTo>
                  <a:pt x="0" y="4408932"/>
                </a:moveTo>
                <a:lnTo>
                  <a:pt x="2161031" y="4408932"/>
                </a:lnTo>
                <a:lnTo>
                  <a:pt x="2161031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/>
          <p:cNvSpPr/>
          <p:nvPr/>
        </p:nvSpPr>
        <p:spPr>
          <a:xfrm>
            <a:off x="6691592" y="1586102"/>
            <a:ext cx="2163858" cy="4651209"/>
          </a:xfrm>
          <a:custGeom>
            <a:avLst/>
            <a:gdLst/>
            <a:ahLst/>
            <a:cxnLst/>
            <a:rect l="l" t="t" r="r" b="b"/>
            <a:pathLst>
              <a:path w="2159634" h="4409440">
                <a:moveTo>
                  <a:pt x="0" y="4408932"/>
                </a:moveTo>
                <a:lnTo>
                  <a:pt x="2159507" y="4408932"/>
                </a:lnTo>
                <a:lnTo>
                  <a:pt x="2159507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/>
          <p:nvPr/>
        </p:nvSpPr>
        <p:spPr>
          <a:xfrm>
            <a:off x="6851771" y="1954910"/>
            <a:ext cx="15849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/>
          <p:cNvSpPr/>
          <p:nvPr/>
        </p:nvSpPr>
        <p:spPr>
          <a:xfrm>
            <a:off x="6880726" y="1983866"/>
            <a:ext cx="1476755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/>
          <p:cNvSpPr/>
          <p:nvPr/>
        </p:nvSpPr>
        <p:spPr>
          <a:xfrm>
            <a:off x="6879202" y="1982342"/>
            <a:ext cx="1480185" cy="722630"/>
          </a:xfrm>
          <a:custGeom>
            <a:avLst/>
            <a:gdLst/>
            <a:ahLst/>
            <a:cxnLst/>
            <a:rect l="l" t="t" r="r" b="b"/>
            <a:pathLst>
              <a:path w="1480184" h="722630">
                <a:moveTo>
                  <a:pt x="0" y="722376"/>
                </a:moveTo>
                <a:lnTo>
                  <a:pt x="1479803" y="722376"/>
                </a:lnTo>
                <a:lnTo>
                  <a:pt x="1479803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0"/>
          <p:cNvSpPr/>
          <p:nvPr/>
        </p:nvSpPr>
        <p:spPr>
          <a:xfrm>
            <a:off x="7846561" y="3364357"/>
            <a:ext cx="114300" cy="161290"/>
          </a:xfrm>
          <a:custGeom>
            <a:avLst/>
            <a:gdLst/>
            <a:ahLst/>
            <a:cxnLst/>
            <a:rect l="l" t="t" r="r" b="b"/>
            <a:pathLst>
              <a:path w="114300" h="161289">
                <a:moveTo>
                  <a:pt x="38039" y="48134"/>
                </a:moveTo>
                <a:lnTo>
                  <a:pt x="0" y="50291"/>
                </a:lnTo>
                <a:lnTo>
                  <a:pt x="63500" y="161162"/>
                </a:lnTo>
                <a:lnTo>
                  <a:pt x="104082" y="67182"/>
                </a:lnTo>
                <a:lnTo>
                  <a:pt x="39116" y="67182"/>
                </a:lnTo>
                <a:lnTo>
                  <a:pt x="38039" y="48134"/>
                </a:lnTo>
                <a:close/>
              </a:path>
              <a:path w="114300" h="161289">
                <a:moveTo>
                  <a:pt x="76136" y="45972"/>
                </a:moveTo>
                <a:lnTo>
                  <a:pt x="38039" y="48134"/>
                </a:lnTo>
                <a:lnTo>
                  <a:pt x="39116" y="67182"/>
                </a:lnTo>
                <a:lnTo>
                  <a:pt x="77216" y="65023"/>
                </a:lnTo>
                <a:lnTo>
                  <a:pt x="76136" y="45972"/>
                </a:lnTo>
                <a:close/>
              </a:path>
              <a:path w="114300" h="161289">
                <a:moveTo>
                  <a:pt x="114173" y="43814"/>
                </a:moveTo>
                <a:lnTo>
                  <a:pt x="76136" y="45972"/>
                </a:lnTo>
                <a:lnTo>
                  <a:pt x="77216" y="65023"/>
                </a:lnTo>
                <a:lnTo>
                  <a:pt x="39116" y="67182"/>
                </a:lnTo>
                <a:lnTo>
                  <a:pt x="104082" y="67182"/>
                </a:lnTo>
                <a:lnTo>
                  <a:pt x="114173" y="43814"/>
                </a:lnTo>
                <a:close/>
              </a:path>
              <a:path w="114300" h="161289">
                <a:moveTo>
                  <a:pt x="73533" y="0"/>
                </a:moveTo>
                <a:lnTo>
                  <a:pt x="35433" y="2031"/>
                </a:lnTo>
                <a:lnTo>
                  <a:pt x="38039" y="48134"/>
                </a:lnTo>
                <a:lnTo>
                  <a:pt x="76136" y="45972"/>
                </a:lnTo>
                <a:lnTo>
                  <a:pt x="7353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2"/>
          <p:cNvSpPr/>
          <p:nvPr/>
        </p:nvSpPr>
        <p:spPr>
          <a:xfrm>
            <a:off x="8719433" y="3814190"/>
            <a:ext cx="454027" cy="131064"/>
          </a:xfrm>
          <a:custGeom>
            <a:avLst/>
            <a:gdLst/>
            <a:ahLst/>
            <a:cxnLst/>
            <a:rect l="l" t="t" r="r" b="b"/>
            <a:pathLst>
              <a:path w="630554" h="114300">
                <a:moveTo>
                  <a:pt x="516127" y="0"/>
                </a:moveTo>
                <a:lnTo>
                  <a:pt x="516127" y="114300"/>
                </a:lnTo>
                <a:lnTo>
                  <a:pt x="592327" y="76200"/>
                </a:lnTo>
                <a:lnTo>
                  <a:pt x="535177" y="76200"/>
                </a:lnTo>
                <a:lnTo>
                  <a:pt x="535177" y="38100"/>
                </a:lnTo>
                <a:lnTo>
                  <a:pt x="592327" y="38100"/>
                </a:lnTo>
                <a:lnTo>
                  <a:pt x="516127" y="0"/>
                </a:lnTo>
                <a:close/>
              </a:path>
              <a:path w="630554" h="114300">
                <a:moveTo>
                  <a:pt x="309535" y="39243"/>
                </a:moveTo>
                <a:lnTo>
                  <a:pt x="0" y="39243"/>
                </a:lnTo>
                <a:lnTo>
                  <a:pt x="0" y="77343"/>
                </a:lnTo>
                <a:lnTo>
                  <a:pt x="315214" y="77343"/>
                </a:lnTo>
                <a:lnTo>
                  <a:pt x="320825" y="76200"/>
                </a:lnTo>
                <a:lnTo>
                  <a:pt x="315214" y="76200"/>
                </a:lnTo>
                <a:lnTo>
                  <a:pt x="333121" y="58293"/>
                </a:lnTo>
                <a:lnTo>
                  <a:pt x="296164" y="58293"/>
                </a:lnTo>
                <a:lnTo>
                  <a:pt x="296164" y="57150"/>
                </a:lnTo>
                <a:lnTo>
                  <a:pt x="297658" y="49726"/>
                </a:lnTo>
                <a:lnTo>
                  <a:pt x="301736" y="43672"/>
                </a:lnTo>
                <a:lnTo>
                  <a:pt x="307790" y="39594"/>
                </a:lnTo>
                <a:lnTo>
                  <a:pt x="309535" y="39243"/>
                </a:lnTo>
                <a:close/>
              </a:path>
              <a:path w="630554" h="114300">
                <a:moveTo>
                  <a:pt x="334264" y="57150"/>
                </a:moveTo>
                <a:lnTo>
                  <a:pt x="315214" y="76200"/>
                </a:lnTo>
                <a:lnTo>
                  <a:pt x="320825" y="76200"/>
                </a:lnTo>
                <a:lnTo>
                  <a:pt x="322637" y="75830"/>
                </a:lnTo>
                <a:lnTo>
                  <a:pt x="328691" y="71723"/>
                </a:lnTo>
                <a:lnTo>
                  <a:pt x="332769" y="65662"/>
                </a:lnTo>
                <a:lnTo>
                  <a:pt x="334264" y="58293"/>
                </a:lnTo>
                <a:lnTo>
                  <a:pt x="334264" y="57150"/>
                </a:lnTo>
                <a:close/>
              </a:path>
              <a:path w="630554" h="114300">
                <a:moveTo>
                  <a:pt x="516127" y="57150"/>
                </a:moveTo>
                <a:lnTo>
                  <a:pt x="334264" y="57150"/>
                </a:lnTo>
                <a:lnTo>
                  <a:pt x="334264" y="58293"/>
                </a:lnTo>
                <a:lnTo>
                  <a:pt x="332769" y="65662"/>
                </a:lnTo>
                <a:lnTo>
                  <a:pt x="328691" y="71723"/>
                </a:lnTo>
                <a:lnTo>
                  <a:pt x="322637" y="75830"/>
                </a:lnTo>
                <a:lnTo>
                  <a:pt x="320825" y="76200"/>
                </a:lnTo>
                <a:lnTo>
                  <a:pt x="516127" y="76200"/>
                </a:lnTo>
                <a:lnTo>
                  <a:pt x="516127" y="57150"/>
                </a:lnTo>
                <a:close/>
              </a:path>
              <a:path w="630554" h="114300">
                <a:moveTo>
                  <a:pt x="592327" y="38100"/>
                </a:moveTo>
                <a:lnTo>
                  <a:pt x="535177" y="38100"/>
                </a:lnTo>
                <a:lnTo>
                  <a:pt x="535177" y="76200"/>
                </a:lnTo>
                <a:lnTo>
                  <a:pt x="592327" y="76200"/>
                </a:lnTo>
                <a:lnTo>
                  <a:pt x="630427" y="57150"/>
                </a:lnTo>
                <a:lnTo>
                  <a:pt x="592327" y="38100"/>
                </a:lnTo>
                <a:close/>
              </a:path>
              <a:path w="630554" h="114300">
                <a:moveTo>
                  <a:pt x="516127" y="38100"/>
                </a:moveTo>
                <a:lnTo>
                  <a:pt x="315214" y="38100"/>
                </a:lnTo>
                <a:lnTo>
                  <a:pt x="307790" y="39594"/>
                </a:lnTo>
                <a:lnTo>
                  <a:pt x="301736" y="43672"/>
                </a:lnTo>
                <a:lnTo>
                  <a:pt x="297658" y="49726"/>
                </a:lnTo>
                <a:lnTo>
                  <a:pt x="296164" y="57150"/>
                </a:lnTo>
                <a:lnTo>
                  <a:pt x="296164" y="58293"/>
                </a:lnTo>
                <a:lnTo>
                  <a:pt x="315214" y="39243"/>
                </a:lnTo>
                <a:lnTo>
                  <a:pt x="516127" y="39243"/>
                </a:lnTo>
                <a:lnTo>
                  <a:pt x="516127" y="38100"/>
                </a:lnTo>
                <a:close/>
              </a:path>
              <a:path w="630554" h="114300">
                <a:moveTo>
                  <a:pt x="516127" y="39243"/>
                </a:moveTo>
                <a:lnTo>
                  <a:pt x="315214" y="39243"/>
                </a:lnTo>
                <a:lnTo>
                  <a:pt x="296164" y="58293"/>
                </a:lnTo>
                <a:lnTo>
                  <a:pt x="333121" y="58293"/>
                </a:lnTo>
                <a:lnTo>
                  <a:pt x="334264" y="57150"/>
                </a:lnTo>
                <a:lnTo>
                  <a:pt x="516127" y="57150"/>
                </a:lnTo>
                <a:lnTo>
                  <a:pt x="516127" y="39243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8"/>
          <p:cNvSpPr/>
          <p:nvPr/>
        </p:nvSpPr>
        <p:spPr>
          <a:xfrm>
            <a:off x="9384916" y="3065907"/>
            <a:ext cx="1586483" cy="827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9"/>
          <p:cNvSpPr/>
          <p:nvPr/>
        </p:nvSpPr>
        <p:spPr>
          <a:xfrm>
            <a:off x="9413871" y="3094863"/>
            <a:ext cx="1478279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0"/>
          <p:cNvSpPr/>
          <p:nvPr/>
        </p:nvSpPr>
        <p:spPr>
          <a:xfrm>
            <a:off x="9412347" y="3093339"/>
            <a:ext cx="1481455" cy="722630"/>
          </a:xfrm>
          <a:custGeom>
            <a:avLst/>
            <a:gdLst/>
            <a:ahLst/>
            <a:cxnLst/>
            <a:rect l="l" t="t" r="r" b="b"/>
            <a:pathLst>
              <a:path w="1481454" h="722629">
                <a:moveTo>
                  <a:pt x="0" y="722376"/>
                </a:moveTo>
                <a:lnTo>
                  <a:pt x="1481327" y="722376"/>
                </a:lnTo>
                <a:lnTo>
                  <a:pt x="1481327" y="0"/>
                </a:lnTo>
                <a:lnTo>
                  <a:pt x="0" y="0"/>
                </a:lnTo>
                <a:lnTo>
                  <a:pt x="0" y="72237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4"/>
          <p:cNvSpPr/>
          <p:nvPr/>
        </p:nvSpPr>
        <p:spPr>
          <a:xfrm>
            <a:off x="7019410" y="3872090"/>
            <a:ext cx="1898903" cy="86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5"/>
          <p:cNvSpPr/>
          <p:nvPr/>
        </p:nvSpPr>
        <p:spPr>
          <a:xfrm>
            <a:off x="7101707" y="3945254"/>
            <a:ext cx="1738883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6"/>
          <p:cNvSpPr/>
          <p:nvPr/>
        </p:nvSpPr>
        <p:spPr>
          <a:xfrm>
            <a:off x="6703943" y="3619106"/>
            <a:ext cx="1569720" cy="862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7"/>
          <p:cNvSpPr/>
          <p:nvPr/>
        </p:nvSpPr>
        <p:spPr>
          <a:xfrm>
            <a:off x="6783190" y="3692270"/>
            <a:ext cx="1415796" cy="720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1"/>
          <p:cNvSpPr/>
          <p:nvPr/>
        </p:nvSpPr>
        <p:spPr>
          <a:xfrm>
            <a:off x="2263603" y="1586102"/>
            <a:ext cx="2049244" cy="4651209"/>
          </a:xfrm>
          <a:custGeom>
            <a:avLst/>
            <a:gdLst/>
            <a:ahLst/>
            <a:cxnLst/>
            <a:rect l="l" t="t" r="r" b="b"/>
            <a:pathLst>
              <a:path w="2159635" h="4409440">
                <a:moveTo>
                  <a:pt x="0" y="4408932"/>
                </a:moveTo>
                <a:lnTo>
                  <a:pt x="2159508" y="4408932"/>
                </a:lnTo>
                <a:lnTo>
                  <a:pt x="2159508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42"/>
          <p:cNvSpPr/>
          <p:nvPr/>
        </p:nvSpPr>
        <p:spPr>
          <a:xfrm>
            <a:off x="4409364" y="1586102"/>
            <a:ext cx="2204305" cy="4651209"/>
          </a:xfrm>
          <a:custGeom>
            <a:avLst/>
            <a:gdLst/>
            <a:ahLst/>
            <a:cxnLst/>
            <a:rect l="l" t="t" r="r" b="b"/>
            <a:pathLst>
              <a:path w="2159634" h="4409440">
                <a:moveTo>
                  <a:pt x="0" y="4408932"/>
                </a:moveTo>
                <a:lnTo>
                  <a:pt x="2159507" y="4408932"/>
                </a:lnTo>
                <a:lnTo>
                  <a:pt x="2159507" y="0"/>
                </a:lnTo>
                <a:lnTo>
                  <a:pt x="0" y="0"/>
                </a:lnTo>
                <a:lnTo>
                  <a:pt x="0" y="4408932"/>
                </a:lnTo>
                <a:close/>
              </a:path>
            </a:pathLst>
          </a:custGeom>
          <a:solidFill>
            <a:srgbClr val="FFDF92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57"/>
          <p:cNvSpPr/>
          <p:nvPr/>
        </p:nvSpPr>
        <p:spPr>
          <a:xfrm>
            <a:off x="3342564" y="2714625"/>
            <a:ext cx="1313180" cy="347980"/>
          </a:xfrm>
          <a:custGeom>
            <a:avLst/>
            <a:gdLst/>
            <a:ahLst/>
            <a:cxnLst/>
            <a:rect l="l" t="t" r="r" b="b"/>
            <a:pathLst>
              <a:path w="1313179" h="347979">
                <a:moveTo>
                  <a:pt x="1198372" y="233299"/>
                </a:moveTo>
                <a:lnTo>
                  <a:pt x="1198372" y="347599"/>
                </a:lnTo>
                <a:lnTo>
                  <a:pt x="1274572" y="309499"/>
                </a:lnTo>
                <a:lnTo>
                  <a:pt x="1217422" y="309499"/>
                </a:lnTo>
                <a:lnTo>
                  <a:pt x="1217422" y="271399"/>
                </a:lnTo>
                <a:lnTo>
                  <a:pt x="1274572" y="271399"/>
                </a:lnTo>
                <a:lnTo>
                  <a:pt x="1198372" y="233299"/>
                </a:lnTo>
                <a:close/>
              </a:path>
              <a:path w="1313179" h="347979">
                <a:moveTo>
                  <a:pt x="38100" y="0"/>
                </a:moveTo>
                <a:lnTo>
                  <a:pt x="0" y="0"/>
                </a:lnTo>
                <a:lnTo>
                  <a:pt x="0" y="290449"/>
                </a:lnTo>
                <a:lnTo>
                  <a:pt x="1494" y="297872"/>
                </a:lnTo>
                <a:lnTo>
                  <a:pt x="5572" y="303926"/>
                </a:lnTo>
                <a:lnTo>
                  <a:pt x="11626" y="308004"/>
                </a:lnTo>
                <a:lnTo>
                  <a:pt x="19050" y="309499"/>
                </a:lnTo>
                <a:lnTo>
                  <a:pt x="1198372" y="309499"/>
                </a:lnTo>
                <a:lnTo>
                  <a:pt x="1198372" y="290449"/>
                </a:lnTo>
                <a:lnTo>
                  <a:pt x="38100" y="290449"/>
                </a:lnTo>
                <a:lnTo>
                  <a:pt x="19050" y="271399"/>
                </a:lnTo>
                <a:lnTo>
                  <a:pt x="38100" y="271399"/>
                </a:lnTo>
                <a:lnTo>
                  <a:pt x="38100" y="0"/>
                </a:lnTo>
                <a:close/>
              </a:path>
              <a:path w="1313179" h="347979">
                <a:moveTo>
                  <a:pt x="1274572" y="271399"/>
                </a:moveTo>
                <a:lnTo>
                  <a:pt x="1217422" y="271399"/>
                </a:lnTo>
                <a:lnTo>
                  <a:pt x="1217422" y="309499"/>
                </a:lnTo>
                <a:lnTo>
                  <a:pt x="1274572" y="309499"/>
                </a:lnTo>
                <a:lnTo>
                  <a:pt x="1312672" y="290449"/>
                </a:lnTo>
                <a:lnTo>
                  <a:pt x="1274572" y="271399"/>
                </a:lnTo>
                <a:close/>
              </a:path>
              <a:path w="1313179" h="347979">
                <a:moveTo>
                  <a:pt x="38100" y="271399"/>
                </a:moveTo>
                <a:lnTo>
                  <a:pt x="19050" y="271399"/>
                </a:lnTo>
                <a:lnTo>
                  <a:pt x="38100" y="290449"/>
                </a:lnTo>
                <a:lnTo>
                  <a:pt x="38100" y="271399"/>
                </a:lnTo>
                <a:close/>
              </a:path>
              <a:path w="1313179" h="347979">
                <a:moveTo>
                  <a:pt x="1198372" y="271399"/>
                </a:moveTo>
                <a:lnTo>
                  <a:pt x="38100" y="271399"/>
                </a:lnTo>
                <a:lnTo>
                  <a:pt x="38100" y="290449"/>
                </a:lnTo>
                <a:lnTo>
                  <a:pt x="1198372" y="290449"/>
                </a:lnTo>
                <a:lnTo>
                  <a:pt x="1198372" y="271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6"/>
          <p:cNvSpPr txBox="1"/>
          <p:nvPr/>
        </p:nvSpPr>
        <p:spPr>
          <a:xfrm>
            <a:off x="2276269" y="908720"/>
            <a:ext cx="2049244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客服</a:t>
            </a:r>
            <a:endParaRPr dirty="0"/>
          </a:p>
        </p:txBody>
      </p:sp>
      <p:sp>
        <p:nvSpPr>
          <p:cNvPr id="35" name="object 56"/>
          <p:cNvSpPr txBox="1"/>
          <p:nvPr/>
        </p:nvSpPr>
        <p:spPr>
          <a:xfrm>
            <a:off x="4409365" y="908720"/>
            <a:ext cx="2204304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仓管员</a:t>
            </a:r>
            <a:endParaRPr dirty="0"/>
          </a:p>
        </p:txBody>
      </p:sp>
      <p:sp>
        <p:nvSpPr>
          <p:cNvPr id="36" name="object 56"/>
          <p:cNvSpPr txBox="1"/>
          <p:nvPr/>
        </p:nvSpPr>
        <p:spPr>
          <a:xfrm>
            <a:off x="6691591" y="908720"/>
            <a:ext cx="2159635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品质工程师</a:t>
            </a:r>
            <a:endParaRPr dirty="0"/>
          </a:p>
        </p:txBody>
      </p:sp>
      <p:sp>
        <p:nvSpPr>
          <p:cNvPr id="37" name="object 56"/>
          <p:cNvSpPr txBox="1"/>
          <p:nvPr/>
        </p:nvSpPr>
        <p:spPr>
          <a:xfrm>
            <a:off x="8943822" y="908720"/>
            <a:ext cx="2099642" cy="5777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Microsoft YaHei UI" pitchFamily="34" charset="-122"/>
                <a:ea typeface="Microsoft YaHei UI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生产管理员</a:t>
            </a:r>
            <a:endParaRPr dirty="0"/>
          </a:p>
        </p:txBody>
      </p:sp>
      <p:sp>
        <p:nvSpPr>
          <p:cNvPr id="41" name="object 23"/>
          <p:cNvSpPr/>
          <p:nvPr/>
        </p:nvSpPr>
        <p:spPr>
          <a:xfrm>
            <a:off x="7090531" y="2636912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查看待处理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质量通知单</a:t>
            </a:r>
            <a:endParaRPr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3" name="object 23"/>
          <p:cNvSpPr/>
          <p:nvPr/>
        </p:nvSpPr>
        <p:spPr>
          <a:xfrm>
            <a:off x="7090531" y="3496817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marL="171450" indent="-171450" algn="ctr"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分析原因</a:t>
            </a:r>
          </a:p>
          <a:p>
            <a:pPr marL="171450" indent="-171450" algn="ctr"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200" dirty="0">
                <a:latin typeface="Microsoft YaHei UI" pitchFamily="34" charset="-122"/>
                <a:ea typeface="Microsoft YaHei UI" pitchFamily="34" charset="-122"/>
              </a:rPr>
              <a:t>提出</a:t>
            </a: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任务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4" name="object 23"/>
          <p:cNvSpPr/>
          <p:nvPr/>
        </p:nvSpPr>
        <p:spPr>
          <a:xfrm>
            <a:off x="9173460" y="3496817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marL="171450" indent="-171450" algn="ctr"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执行返修作业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55530" y="1793259"/>
            <a:ext cx="1636014" cy="738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客户投诉产品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质量异常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53" name="直接箭头连接符 52"/>
          <p:cNvCxnSpPr>
            <a:stCxn id="47" idx="3"/>
            <a:endCxn id="58" idx="1"/>
          </p:cNvCxnSpPr>
          <p:nvPr/>
        </p:nvCxnSpPr>
        <p:spPr>
          <a:xfrm>
            <a:off x="1991544" y="2162442"/>
            <a:ext cx="58422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2575772" y="1769870"/>
            <a:ext cx="1508955" cy="785144"/>
            <a:chOff x="583065" y="3408142"/>
            <a:chExt cx="1979577" cy="604340"/>
          </a:xfrm>
        </p:grpSpPr>
        <p:sp>
          <p:nvSpPr>
            <p:cNvPr id="58" name="折角形 57"/>
            <p:cNvSpPr/>
            <p:nvPr/>
          </p:nvSpPr>
          <p:spPr>
            <a:xfrm>
              <a:off x="583065" y="3408142"/>
              <a:ext cx="1979577" cy="604340"/>
            </a:xfrm>
            <a:prstGeom prst="foldedCorner">
              <a:avLst/>
            </a:prstGeom>
            <a:solidFill>
              <a:srgbClr val="FFFFCC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客诉</a:t>
              </a:r>
              <a:endPara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  <a:p>
              <a:pPr algn="ctr"/>
              <a:r>
                <a:rPr lang="zh-CN" altLang="en-US" sz="1200" dirty="0" smtClean="0">
                  <a:solidFill>
                    <a:schemeClr val="tx1"/>
                  </a:solidFill>
                  <a:latin typeface="Microsoft YaHei UI" pitchFamily="34" charset="-122"/>
                  <a:ea typeface="Microsoft YaHei UI" pitchFamily="34" charset="-122"/>
                </a:rPr>
                <a:t>质量通知单</a:t>
              </a:r>
              <a:endParaRPr lang="en-US" altLang="zh-CN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884264" y="3927563"/>
              <a:ext cx="11072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矩形 61"/>
          <p:cNvSpPr/>
          <p:nvPr/>
        </p:nvSpPr>
        <p:spPr>
          <a:xfrm>
            <a:off x="2629988" y="2564904"/>
            <a:ext cx="1405818" cy="9223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明确责任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 algn="ctr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描述问题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171450" indent="-171450" algn="ctr"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20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列出缺陷</a:t>
            </a:r>
            <a:endParaRPr lang="en-US" altLang="zh-CN" sz="1200" dirty="0" smtClean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 rot="20728234">
            <a:off x="10293544" y="1264458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61" name="肘形连接符 60"/>
          <p:cNvCxnSpPr/>
          <p:nvPr/>
        </p:nvCxnSpPr>
        <p:spPr>
          <a:xfrm rot="10800000" flipV="1">
            <a:off x="6281471" y="4216271"/>
            <a:ext cx="3960501" cy="1184402"/>
          </a:xfrm>
          <a:prstGeom prst="bentConnector3">
            <a:avLst>
              <a:gd name="adj1" fmla="val -345"/>
            </a:avLst>
          </a:prstGeom>
          <a:ln w="38100"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bject 57"/>
          <p:cNvSpPr/>
          <p:nvPr/>
        </p:nvSpPr>
        <p:spPr>
          <a:xfrm>
            <a:off x="5838798" y="2746883"/>
            <a:ext cx="1262909" cy="347980"/>
          </a:xfrm>
          <a:custGeom>
            <a:avLst/>
            <a:gdLst/>
            <a:ahLst/>
            <a:cxnLst/>
            <a:rect l="l" t="t" r="r" b="b"/>
            <a:pathLst>
              <a:path w="1313179" h="347979">
                <a:moveTo>
                  <a:pt x="1198372" y="233299"/>
                </a:moveTo>
                <a:lnTo>
                  <a:pt x="1198372" y="347599"/>
                </a:lnTo>
                <a:lnTo>
                  <a:pt x="1274572" y="309499"/>
                </a:lnTo>
                <a:lnTo>
                  <a:pt x="1217422" y="309499"/>
                </a:lnTo>
                <a:lnTo>
                  <a:pt x="1217422" y="271399"/>
                </a:lnTo>
                <a:lnTo>
                  <a:pt x="1274572" y="271399"/>
                </a:lnTo>
                <a:lnTo>
                  <a:pt x="1198372" y="233299"/>
                </a:lnTo>
                <a:close/>
              </a:path>
              <a:path w="1313179" h="347979">
                <a:moveTo>
                  <a:pt x="38100" y="0"/>
                </a:moveTo>
                <a:lnTo>
                  <a:pt x="0" y="0"/>
                </a:lnTo>
                <a:lnTo>
                  <a:pt x="0" y="290449"/>
                </a:lnTo>
                <a:lnTo>
                  <a:pt x="1494" y="297872"/>
                </a:lnTo>
                <a:lnTo>
                  <a:pt x="5572" y="303926"/>
                </a:lnTo>
                <a:lnTo>
                  <a:pt x="11626" y="308004"/>
                </a:lnTo>
                <a:lnTo>
                  <a:pt x="19050" y="309499"/>
                </a:lnTo>
                <a:lnTo>
                  <a:pt x="1198372" y="309499"/>
                </a:lnTo>
                <a:lnTo>
                  <a:pt x="1198372" y="290449"/>
                </a:lnTo>
                <a:lnTo>
                  <a:pt x="38100" y="290449"/>
                </a:lnTo>
                <a:lnTo>
                  <a:pt x="19050" y="271399"/>
                </a:lnTo>
                <a:lnTo>
                  <a:pt x="38100" y="271399"/>
                </a:lnTo>
                <a:lnTo>
                  <a:pt x="38100" y="0"/>
                </a:lnTo>
                <a:close/>
              </a:path>
              <a:path w="1313179" h="347979">
                <a:moveTo>
                  <a:pt x="1274572" y="271399"/>
                </a:moveTo>
                <a:lnTo>
                  <a:pt x="1217422" y="271399"/>
                </a:lnTo>
                <a:lnTo>
                  <a:pt x="1217422" y="309499"/>
                </a:lnTo>
                <a:lnTo>
                  <a:pt x="1274572" y="309499"/>
                </a:lnTo>
                <a:lnTo>
                  <a:pt x="1312672" y="290449"/>
                </a:lnTo>
                <a:lnTo>
                  <a:pt x="1274572" y="271399"/>
                </a:lnTo>
                <a:close/>
              </a:path>
              <a:path w="1313179" h="347979">
                <a:moveTo>
                  <a:pt x="38100" y="271399"/>
                </a:moveTo>
                <a:lnTo>
                  <a:pt x="19050" y="271399"/>
                </a:lnTo>
                <a:lnTo>
                  <a:pt x="38100" y="290449"/>
                </a:lnTo>
                <a:lnTo>
                  <a:pt x="38100" y="271399"/>
                </a:lnTo>
                <a:close/>
              </a:path>
              <a:path w="1313179" h="347979">
                <a:moveTo>
                  <a:pt x="1198372" y="271399"/>
                </a:moveTo>
                <a:lnTo>
                  <a:pt x="38100" y="271399"/>
                </a:lnTo>
                <a:lnTo>
                  <a:pt x="38100" y="290449"/>
                </a:lnTo>
                <a:lnTo>
                  <a:pt x="1198372" y="290449"/>
                </a:lnTo>
                <a:lnTo>
                  <a:pt x="1198372" y="2713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矩形 41"/>
          <p:cNvSpPr/>
          <p:nvPr/>
        </p:nvSpPr>
        <p:spPr>
          <a:xfrm>
            <a:off x="4645456" y="2693115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接收退货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5" name="object 23"/>
          <p:cNvSpPr/>
          <p:nvPr/>
        </p:nvSpPr>
        <p:spPr>
          <a:xfrm>
            <a:off x="2435434" y="5020055"/>
            <a:ext cx="1620520" cy="719455"/>
          </a:xfrm>
          <a:custGeom>
            <a:avLst/>
            <a:gdLst/>
            <a:ahLst/>
            <a:cxnLst/>
            <a:rect l="l" t="t" r="r" b="b"/>
            <a:pathLst>
              <a:path w="1620520" h="719454">
                <a:moveTo>
                  <a:pt x="0" y="719328"/>
                </a:moveTo>
                <a:lnTo>
                  <a:pt x="1620011" y="719328"/>
                </a:lnTo>
                <a:lnTo>
                  <a:pt x="1620011" y="0"/>
                </a:lnTo>
                <a:lnTo>
                  <a:pt x="0" y="0"/>
                </a:lnTo>
                <a:lnTo>
                  <a:pt x="0" y="719328"/>
                </a:lnTo>
                <a:close/>
              </a:path>
            </a:pathLst>
          </a:custGeom>
          <a:solidFill>
            <a:schemeClr val="bg1"/>
          </a:solidFill>
          <a:ln w="28956">
            <a:solidFill>
              <a:srgbClr val="0076CA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结果反馈客户</a:t>
            </a:r>
            <a:endParaRPr lang="en-US" altLang="zh-CN" sz="1200" dirty="0" smtClean="0">
              <a:latin typeface="Microsoft YaHei UI" pitchFamily="34" charset="-122"/>
              <a:ea typeface="Microsoft YaHei UI" pitchFamily="34" charset="-122"/>
            </a:endParaRPr>
          </a:p>
          <a:p>
            <a:pPr algn="ctr"/>
            <a:r>
              <a:rPr lang="zh-CN" altLang="en-US" sz="1200" dirty="0" smtClean="0">
                <a:latin typeface="Microsoft YaHei UI" pitchFamily="34" charset="-122"/>
                <a:ea typeface="Microsoft YaHei UI" pitchFamily="34" charset="-122"/>
              </a:rPr>
              <a:t>关闭质量通知单</a:t>
            </a:r>
            <a:endParaRPr lang="zh-CN" altLang="en-US" sz="12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45456" y="5020055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返修品出货</a:t>
            </a:r>
            <a:endParaRPr lang="zh-CN" altLang="en-US" sz="1200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79" name="直接箭头连接符 78"/>
          <p:cNvCxnSpPr>
            <a:stCxn id="76" idx="1"/>
          </p:cNvCxnSpPr>
          <p:nvPr/>
        </p:nvCxnSpPr>
        <p:spPr>
          <a:xfrm flipH="1">
            <a:off x="3999154" y="5355676"/>
            <a:ext cx="646302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4645456" y="3969296"/>
            <a:ext cx="1636014" cy="6712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换货</a:t>
            </a:r>
          </a:p>
        </p:txBody>
      </p:sp>
      <p:cxnSp>
        <p:nvCxnSpPr>
          <p:cNvPr id="83" name="肘形连接符 82"/>
          <p:cNvCxnSpPr>
            <a:stCxn id="82" idx="1"/>
          </p:cNvCxnSpPr>
          <p:nvPr/>
        </p:nvCxnSpPr>
        <p:spPr>
          <a:xfrm rot="10800000" flipV="1">
            <a:off x="3227382" y="4304917"/>
            <a:ext cx="1418074" cy="715138"/>
          </a:xfrm>
          <a:prstGeom prst="bentConnector3">
            <a:avLst>
              <a:gd name="adj1" fmla="val 100153"/>
            </a:avLst>
          </a:prstGeom>
          <a:ln w="38100"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86"/>
          <p:cNvCxnSpPr>
            <a:stCxn id="62" idx="2"/>
            <a:endCxn id="82" idx="0"/>
          </p:cNvCxnSpPr>
          <p:nvPr/>
        </p:nvCxnSpPr>
        <p:spPr>
          <a:xfrm rot="16200000" flipH="1">
            <a:off x="4157173" y="2663006"/>
            <a:ext cx="482014" cy="213056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Spalte_lks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63352" y="800033"/>
            <a:ext cx="2918259" cy="575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487" y="2469199"/>
            <a:ext cx="3007043" cy="21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QM</a:t>
            </a:r>
            <a:r>
              <a:rPr lang="zh-CN" altLang="en-US" dirty="0" smtClean="0"/>
              <a:t>基本功能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5250" y="1376893"/>
            <a:ext cx="4078251" cy="4700962"/>
            <a:chOff x="2412188" y="1034004"/>
            <a:chExt cx="4763932" cy="5491340"/>
          </a:xfrm>
          <a:solidFill>
            <a:srgbClr val="0076CA"/>
          </a:solidFill>
        </p:grpSpPr>
        <p:sp>
          <p:nvSpPr>
            <p:cNvPr id="77" name="Freeform 3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2465905" y="1034004"/>
              <a:ext cx="2748807" cy="3219715"/>
            </a:xfrm>
            <a:custGeom>
              <a:avLst/>
              <a:gdLst>
                <a:gd name="T0" fmla="*/ 714 w 1484"/>
                <a:gd name="T1" fmla="*/ 1599 h 1699"/>
                <a:gd name="T2" fmla="*/ 676 w 1484"/>
                <a:gd name="T3" fmla="*/ 1325 h 1699"/>
                <a:gd name="T4" fmla="*/ 1266 w 1484"/>
                <a:gd name="T5" fmla="*/ 780 h 1699"/>
                <a:gd name="T6" fmla="*/ 1268 w 1484"/>
                <a:gd name="T7" fmla="*/ 879 h 1699"/>
                <a:gd name="T8" fmla="*/ 1484 w 1484"/>
                <a:gd name="T9" fmla="*/ 438 h 1699"/>
                <a:gd name="T10" fmla="*/ 1271 w 1484"/>
                <a:gd name="T11" fmla="*/ 0 h 1699"/>
                <a:gd name="T12" fmla="*/ 1270 w 1484"/>
                <a:gd name="T13" fmla="*/ 107 h 1699"/>
                <a:gd name="T14" fmla="*/ 4 w 1484"/>
                <a:gd name="T15" fmla="*/ 1325 h 1699"/>
                <a:gd name="T16" fmla="*/ 42 w 1484"/>
                <a:gd name="T17" fmla="*/ 1699 h 1699"/>
                <a:gd name="T18" fmla="*/ 372 w 1484"/>
                <a:gd name="T19" fmla="*/ 1499 h 1699"/>
                <a:gd name="T20" fmla="*/ 714 w 1484"/>
                <a:gd name="T21" fmla="*/ 15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4" h="1699">
                  <a:moveTo>
                    <a:pt x="714" y="1599"/>
                  </a:moveTo>
                  <a:cubicBezTo>
                    <a:pt x="672" y="1441"/>
                    <a:pt x="670" y="1423"/>
                    <a:pt x="676" y="1325"/>
                  </a:cubicBezTo>
                  <a:cubicBezTo>
                    <a:pt x="741" y="836"/>
                    <a:pt x="1163" y="776"/>
                    <a:pt x="1266" y="780"/>
                  </a:cubicBezTo>
                  <a:cubicBezTo>
                    <a:pt x="1266" y="832"/>
                    <a:pt x="1268" y="879"/>
                    <a:pt x="1268" y="879"/>
                  </a:cubicBezTo>
                  <a:lnTo>
                    <a:pt x="1484" y="438"/>
                  </a:lnTo>
                  <a:lnTo>
                    <a:pt x="1271" y="0"/>
                  </a:lnTo>
                  <a:lnTo>
                    <a:pt x="1270" y="107"/>
                  </a:lnTo>
                  <a:cubicBezTo>
                    <a:pt x="877" y="91"/>
                    <a:pt x="58" y="394"/>
                    <a:pt x="4" y="1325"/>
                  </a:cubicBezTo>
                  <a:cubicBezTo>
                    <a:pt x="0" y="1527"/>
                    <a:pt x="18" y="1579"/>
                    <a:pt x="42" y="1699"/>
                  </a:cubicBezTo>
                  <a:lnTo>
                    <a:pt x="372" y="1499"/>
                  </a:lnTo>
                  <a:lnTo>
                    <a:pt x="714" y="15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8100">
              <a:solidFill>
                <a:schemeClr val="bg1"/>
              </a:solidFill>
              <a:headEnd/>
              <a:tailEnd/>
            </a:ln>
            <a:effectLst/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4907229" y="1231207"/>
              <a:ext cx="2268891" cy="3995253"/>
            </a:xfrm>
            <a:custGeom>
              <a:avLst/>
              <a:gdLst>
                <a:gd name="T0" fmla="*/ 0 w 1453"/>
                <a:gd name="T1" fmla="*/ 678 h 2105"/>
                <a:gd name="T2" fmla="*/ 325 w 1453"/>
                <a:gd name="T3" fmla="*/ 803 h 2105"/>
                <a:gd name="T4" fmla="*/ 435 w 1453"/>
                <a:gd name="T5" fmla="*/ 1625 h 2105"/>
                <a:gd name="T6" fmla="*/ 358 w 1453"/>
                <a:gd name="T7" fmla="*/ 1586 h 2105"/>
                <a:gd name="T8" fmla="*/ 585 w 1453"/>
                <a:gd name="T9" fmla="*/ 2000 h 2105"/>
                <a:gd name="T10" fmla="*/ 1044 w 1453"/>
                <a:gd name="T11" fmla="*/ 2105 h 2105"/>
                <a:gd name="T12" fmla="*/ 963 w 1453"/>
                <a:gd name="T13" fmla="*/ 2040 h 2105"/>
                <a:gd name="T14" fmla="*/ 708 w 1453"/>
                <a:gd name="T15" fmla="*/ 240 h 2105"/>
                <a:gd name="T16" fmla="*/ 7 w 1453"/>
                <a:gd name="T17" fmla="*/ 0 h 2105"/>
                <a:gd name="T18" fmla="*/ 168 w 1453"/>
                <a:gd name="T19" fmla="*/ 334 h 2105"/>
                <a:gd name="T20" fmla="*/ 0 w 1453"/>
                <a:gd name="T21" fmla="*/ 678 h 2105"/>
                <a:gd name="connsiteX0" fmla="*/ 0 w 8436"/>
                <a:gd name="connsiteY0" fmla="*/ 3221 h 10000"/>
                <a:gd name="connsiteX1" fmla="*/ 2237 w 8436"/>
                <a:gd name="connsiteY1" fmla="*/ 3815 h 10000"/>
                <a:gd name="connsiteX2" fmla="*/ 3277 w 8436"/>
                <a:gd name="connsiteY2" fmla="*/ 7911 h 10000"/>
                <a:gd name="connsiteX3" fmla="*/ 2464 w 8436"/>
                <a:gd name="connsiteY3" fmla="*/ 7534 h 10000"/>
                <a:gd name="connsiteX4" fmla="*/ 4026 w 8436"/>
                <a:gd name="connsiteY4" fmla="*/ 9501 h 10000"/>
                <a:gd name="connsiteX5" fmla="*/ 7185 w 8436"/>
                <a:gd name="connsiteY5" fmla="*/ 10000 h 10000"/>
                <a:gd name="connsiteX6" fmla="*/ 6628 w 8436"/>
                <a:gd name="connsiteY6" fmla="*/ 9691 h 10000"/>
                <a:gd name="connsiteX7" fmla="*/ 4873 w 8436"/>
                <a:gd name="connsiteY7" fmla="*/ 1140 h 10000"/>
                <a:gd name="connsiteX8" fmla="*/ 48 w 8436"/>
                <a:gd name="connsiteY8" fmla="*/ 0 h 10000"/>
                <a:gd name="connsiteX9" fmla="*/ 1156 w 8436"/>
                <a:gd name="connsiteY9" fmla="*/ 1587 h 10000"/>
                <a:gd name="connsiteX10" fmla="*/ 0 w 8436"/>
                <a:gd name="connsiteY10" fmla="*/ 3221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36" h="10000">
                  <a:moveTo>
                    <a:pt x="0" y="3221"/>
                  </a:moveTo>
                  <a:cubicBezTo>
                    <a:pt x="805" y="3249"/>
                    <a:pt x="1693" y="3534"/>
                    <a:pt x="2237" y="3815"/>
                  </a:cubicBezTo>
                  <a:cubicBezTo>
                    <a:pt x="4873" y="5387"/>
                    <a:pt x="3772" y="7554"/>
                    <a:pt x="3277" y="7911"/>
                  </a:cubicBezTo>
                  <a:lnTo>
                    <a:pt x="2464" y="7534"/>
                  </a:lnTo>
                  <a:lnTo>
                    <a:pt x="4026" y="9501"/>
                  </a:lnTo>
                  <a:lnTo>
                    <a:pt x="7185" y="10000"/>
                  </a:lnTo>
                  <a:lnTo>
                    <a:pt x="6628" y="9691"/>
                  </a:lnTo>
                  <a:cubicBezTo>
                    <a:pt x="8658" y="7962"/>
                    <a:pt x="10000" y="3805"/>
                    <a:pt x="4873" y="1140"/>
                  </a:cubicBezTo>
                  <a:cubicBezTo>
                    <a:pt x="4067" y="684"/>
                    <a:pt x="2374" y="52"/>
                    <a:pt x="48" y="0"/>
                  </a:cubicBezTo>
                  <a:lnTo>
                    <a:pt x="1156" y="1587"/>
                  </a:lnTo>
                  <a:lnTo>
                    <a:pt x="0" y="322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  <a:headEnd/>
              <a:tailEnd/>
            </a:ln>
            <a:effectLst/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5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412188" y="3872587"/>
              <a:ext cx="4217678" cy="2652757"/>
            </a:xfrm>
            <a:custGeom>
              <a:avLst/>
              <a:gdLst>
                <a:gd name="T0" fmla="*/ 1748 w 2278"/>
                <a:gd name="T1" fmla="*/ 276 h 1399"/>
                <a:gd name="T2" fmla="*/ 1254 w 2278"/>
                <a:gd name="T3" fmla="*/ 472 h 1399"/>
                <a:gd name="T4" fmla="*/ 768 w 2278"/>
                <a:gd name="T5" fmla="*/ 145 h 1399"/>
                <a:gd name="T6" fmla="*/ 862 w 2278"/>
                <a:gd name="T7" fmla="*/ 134 h 1399"/>
                <a:gd name="T8" fmla="*/ 400 w 2278"/>
                <a:gd name="T9" fmla="*/ 0 h 1399"/>
                <a:gd name="T10" fmla="*/ 0 w 2278"/>
                <a:gd name="T11" fmla="*/ 248 h 1399"/>
                <a:gd name="T12" fmla="*/ 84 w 2278"/>
                <a:gd name="T13" fmla="*/ 240 h 1399"/>
                <a:gd name="T14" fmla="*/ 1819 w 2278"/>
                <a:gd name="T15" fmla="*/ 1036 h 1399"/>
                <a:gd name="T16" fmla="*/ 2278 w 2278"/>
                <a:gd name="T17" fmla="*/ 688 h 1399"/>
                <a:gd name="T18" fmla="*/ 1930 w 2278"/>
                <a:gd name="T19" fmla="*/ 608 h 1399"/>
                <a:gd name="T20" fmla="*/ 1748 w 2278"/>
                <a:gd name="T21" fmla="*/ 276 h 1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8" h="1399">
                  <a:moveTo>
                    <a:pt x="1748" y="276"/>
                  </a:moveTo>
                  <a:cubicBezTo>
                    <a:pt x="1672" y="350"/>
                    <a:pt x="1518" y="496"/>
                    <a:pt x="1254" y="472"/>
                  </a:cubicBezTo>
                  <a:cubicBezTo>
                    <a:pt x="976" y="452"/>
                    <a:pt x="818" y="248"/>
                    <a:pt x="768" y="145"/>
                  </a:cubicBezTo>
                  <a:lnTo>
                    <a:pt x="862" y="134"/>
                  </a:lnTo>
                  <a:lnTo>
                    <a:pt x="400" y="0"/>
                  </a:lnTo>
                  <a:lnTo>
                    <a:pt x="0" y="248"/>
                  </a:lnTo>
                  <a:lnTo>
                    <a:pt x="84" y="240"/>
                  </a:lnTo>
                  <a:cubicBezTo>
                    <a:pt x="244" y="822"/>
                    <a:pt x="960" y="1399"/>
                    <a:pt x="1819" y="1036"/>
                  </a:cubicBezTo>
                  <a:cubicBezTo>
                    <a:pt x="2002" y="951"/>
                    <a:pt x="2182" y="814"/>
                    <a:pt x="2278" y="688"/>
                  </a:cubicBezTo>
                  <a:lnTo>
                    <a:pt x="1930" y="608"/>
                  </a:lnTo>
                  <a:lnTo>
                    <a:pt x="1748" y="276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chemeClr val="bg1"/>
              </a:solidFill>
              <a:headEnd/>
              <a:tailEnd/>
            </a:ln>
            <a:effectLst/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820113" y="1196752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质量计划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740040" y="2314906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测试设备管理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134788" y="3411849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质量控制</a:t>
            </a:r>
          </a:p>
        </p:txBody>
      </p:sp>
      <p:sp>
        <p:nvSpPr>
          <p:cNvPr id="83" name="矩形 82"/>
          <p:cNvSpPr/>
          <p:nvPr/>
        </p:nvSpPr>
        <p:spPr>
          <a:xfrm>
            <a:off x="5740040" y="4707993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质量通知单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820113" y="5572089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质量证书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699538" y="2314906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销售检验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271464" y="3411849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生产检验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699538" y="4707993"/>
            <a:ext cx="1526922" cy="486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采购检验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42673" y="883320"/>
            <a:ext cx="4146127" cy="703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质量计划：</a:t>
            </a:r>
            <a:endParaRPr lang="en-US" altLang="zh-CN" sz="1400" b="1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为要检验的物料制定质量检验标准。</a:t>
            </a:r>
            <a:endParaRPr lang="zh-CN" altLang="en-US" sz="14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42673" y="1770834"/>
            <a:ext cx="4146127" cy="856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质量检验：</a:t>
            </a:r>
            <a:endParaRPr lang="en-US" altLang="zh-CN" sz="1400" b="1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对已确定要检验的物料执行检验，包括处理检验批、记录结果和缺陷等。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842673" y="2811123"/>
            <a:ext cx="4146127" cy="8959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</a:t>
            </a: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质量证书：</a:t>
            </a:r>
            <a:endParaRPr lang="en-US" altLang="zh-CN" sz="1400" b="1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打印交付给客户货物的检验结果，包含正文，检验值，检验范围和检查结果。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42673" y="3891245"/>
            <a:ext cx="4146127" cy="880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</a:t>
            </a: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质量通知：</a:t>
            </a:r>
            <a:endParaRPr lang="en-US" altLang="zh-CN" sz="1400" b="1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是记录和处理由物料或服务引起的内部或外部质量问题。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42673" y="4955570"/>
            <a:ext cx="4146127" cy="14257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</a:t>
            </a:r>
            <a:r>
              <a:rPr lang="zh-CN" altLang="en-US" sz="1400" b="1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质量控制：</a:t>
            </a:r>
            <a:endParaRPr lang="en-US" altLang="zh-CN" sz="1400" b="1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执行各种预防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监督，规范各种操作行为。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质量计划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评估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检验</a:t>
            </a:r>
            <a:r>
              <a:rPr lang="en-US" altLang="zh-CN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质量通知单是基础。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742950" lvl="1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功能包括检验范围动态修改</a:t>
            </a:r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、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质量记分</a:t>
            </a:r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、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供应商评估</a:t>
            </a:r>
            <a:r>
              <a:rPr lang="zh-CN" altLang="en-US" sz="1400" dirty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、</a:t>
            </a: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质量成本等。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6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3" name="Picture 13" descr="C:\Users\Ryan\AppData\Local\Temp\SNAGHTML15809dd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" b="11946"/>
          <a:stretch/>
        </p:blipFill>
        <p:spPr bwMode="auto">
          <a:xfrm>
            <a:off x="9605382" y="867774"/>
            <a:ext cx="2381250" cy="335331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组合 47"/>
          <p:cNvGrpSpPr/>
          <p:nvPr/>
        </p:nvGrpSpPr>
        <p:grpSpPr>
          <a:xfrm>
            <a:off x="250652" y="800913"/>
            <a:ext cx="4180274" cy="5754450"/>
            <a:chOff x="250652" y="800913"/>
            <a:chExt cx="4180274" cy="5754450"/>
          </a:xfrm>
        </p:grpSpPr>
        <p:sp>
          <p:nvSpPr>
            <p:cNvPr id="49" name="object 10"/>
            <p:cNvSpPr/>
            <p:nvPr/>
          </p:nvSpPr>
          <p:spPr>
            <a:xfrm>
              <a:off x="263352" y="805477"/>
              <a:ext cx="4000500" cy="5669795"/>
            </a:xfrm>
            <a:prstGeom prst="rect">
              <a:avLst/>
            </a:prstGeom>
            <a:blipFill>
              <a:blip r:embed="rId3" cstate="print"/>
              <a:srcRect/>
              <a:stretch>
                <a:fillRect l="-23087" r="-59543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50652" y="800913"/>
              <a:ext cx="4180274" cy="5754450"/>
              <a:chOff x="282958" y="798750"/>
              <a:chExt cx="4180274" cy="575445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93674" y="798750"/>
                <a:ext cx="4169558" cy="575445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alpha val="67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>
                <a:off x="1705737" y="3777393"/>
                <a:ext cx="1324000" cy="4169558"/>
              </a:xfrm>
              <a:prstGeom prst="rect">
                <a:avLst/>
              </a:prstGeom>
              <a:gradFill>
                <a:gsLst>
                  <a:gs pos="50000">
                    <a:srgbClr val="FFFFFF"/>
                  </a:gs>
                  <a:gs pos="100000">
                    <a:schemeClr val="bg1"/>
                  </a:gs>
                  <a:gs pos="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质量通知单</a:t>
            </a:r>
            <a:r>
              <a:rPr lang="en-US" altLang="zh-CN" dirty="0" smtClean="0"/>
              <a:t>-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9" b="4319"/>
          <a:stretch/>
        </p:blipFill>
        <p:spPr bwMode="auto">
          <a:xfrm>
            <a:off x="523098" y="868526"/>
            <a:ext cx="4459866" cy="335256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4"/>
          <a:stretch/>
        </p:blipFill>
        <p:spPr bwMode="auto">
          <a:xfrm>
            <a:off x="5059602" y="868526"/>
            <a:ext cx="4465439" cy="335256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6" y="4293096"/>
            <a:ext cx="6686779" cy="221193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3" name="圆角矩形 62"/>
          <p:cNvSpPr/>
          <p:nvPr/>
        </p:nvSpPr>
        <p:spPr>
          <a:xfrm rot="20728234">
            <a:off x="10352852" y="2527590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7"/>
          <a:stretch/>
        </p:blipFill>
        <p:spPr bwMode="auto">
          <a:xfrm>
            <a:off x="2205205" y="4293096"/>
            <a:ext cx="6598813" cy="221193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8"/>
          <a:stretch/>
        </p:blipFill>
        <p:spPr bwMode="auto">
          <a:xfrm>
            <a:off x="4423750" y="4293096"/>
            <a:ext cx="6108460" cy="221193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"/>
          <a:stretch/>
        </p:blipFill>
        <p:spPr bwMode="auto">
          <a:xfrm>
            <a:off x="6736285" y="4293096"/>
            <a:ext cx="5250347" cy="221193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801666"/>
            <a:ext cx="3096344" cy="57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19736" y="921420"/>
            <a:ext cx="7344816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主数据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主要</a:t>
            </a: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模块流程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信息系统</a:t>
            </a:r>
            <a:endParaRPr lang="en-US" altLang="zh-CN" sz="25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标准报表</a:t>
            </a:r>
            <a:endParaRPr lang="en-US" altLang="zh-CN" b="1" dirty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ALV</a:t>
            </a: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报表</a:t>
            </a:r>
            <a:endParaRPr lang="en-US" altLang="zh-CN" b="1" dirty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863752" y="3827140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165"/>
          <p:cNvGrpSpPr/>
          <p:nvPr/>
        </p:nvGrpSpPr>
        <p:grpSpPr>
          <a:xfrm>
            <a:off x="250652" y="801266"/>
            <a:ext cx="4221140" cy="5754450"/>
            <a:chOff x="250652" y="801266"/>
            <a:chExt cx="4221140" cy="57544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4"/>
            <a:stretch/>
          </p:blipFill>
          <p:spPr bwMode="auto">
            <a:xfrm>
              <a:off x="261368" y="807673"/>
              <a:ext cx="4194513" cy="5730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7" name="矩形 166"/>
            <p:cNvSpPr/>
            <p:nvPr/>
          </p:nvSpPr>
          <p:spPr>
            <a:xfrm>
              <a:off x="257732" y="801266"/>
              <a:ext cx="4214060" cy="575445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67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 rot="5400000">
              <a:off x="1673431" y="3808584"/>
              <a:ext cx="1324000" cy="4169558"/>
            </a:xfrm>
            <a:prstGeom prst="rect">
              <a:avLst/>
            </a:prstGeom>
            <a:gradFill>
              <a:gsLst>
                <a:gs pos="50000">
                  <a:srgbClr val="FFFFFF"/>
                </a:gs>
                <a:gs pos="100000">
                  <a:schemeClr val="bg1"/>
                </a:gs>
                <a:gs pos="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质量管理标准报表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182885"/>
            <a:ext cx="4176464" cy="471047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387" y="1890128"/>
            <a:ext cx="3901253" cy="440007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165"/>
          <p:cNvGrpSpPr/>
          <p:nvPr/>
        </p:nvGrpSpPr>
        <p:grpSpPr>
          <a:xfrm>
            <a:off x="250652" y="801266"/>
            <a:ext cx="4221140" cy="5754450"/>
            <a:chOff x="250652" y="801266"/>
            <a:chExt cx="4221140" cy="57544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4"/>
            <a:stretch/>
          </p:blipFill>
          <p:spPr bwMode="auto">
            <a:xfrm>
              <a:off x="261368" y="807673"/>
              <a:ext cx="4194513" cy="5730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7" name="矩形 166"/>
            <p:cNvSpPr/>
            <p:nvPr/>
          </p:nvSpPr>
          <p:spPr>
            <a:xfrm>
              <a:off x="257732" y="801266"/>
              <a:ext cx="4214060" cy="575445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67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 rot="5400000">
              <a:off x="1673431" y="3808584"/>
              <a:ext cx="1324000" cy="4169558"/>
            </a:xfrm>
            <a:prstGeom prst="rect">
              <a:avLst/>
            </a:prstGeom>
            <a:gradFill>
              <a:gsLst>
                <a:gs pos="50000">
                  <a:srgbClr val="FFFFFF"/>
                </a:gs>
                <a:gs pos="100000">
                  <a:schemeClr val="bg1"/>
                </a:gs>
                <a:gs pos="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ALV</a:t>
            </a:r>
            <a:r>
              <a:rPr lang="zh-CN" altLang="en-US" dirty="0" smtClean="0"/>
              <a:t>报表</a:t>
            </a:r>
            <a:r>
              <a:rPr lang="zh-CN" altLang="en-US" dirty="0"/>
              <a:t>的标准分析</a:t>
            </a:r>
          </a:p>
        </p:txBody>
      </p:sp>
      <p:grpSp>
        <p:nvGrpSpPr>
          <p:cNvPr id="6" name="Group 391"/>
          <p:cNvGrpSpPr>
            <a:grpSpLocks/>
          </p:cNvGrpSpPr>
          <p:nvPr/>
        </p:nvGrpSpPr>
        <p:grpSpPr bwMode="auto">
          <a:xfrm>
            <a:off x="8724173" y="1638384"/>
            <a:ext cx="2124355" cy="3824256"/>
            <a:chOff x="4176" y="960"/>
            <a:chExt cx="1296" cy="2171"/>
          </a:xfrm>
        </p:grpSpPr>
        <p:sp>
          <p:nvSpPr>
            <p:cNvPr id="115" name="Rectangle 392"/>
            <p:cNvSpPr>
              <a:spLocks noChangeArrowheads="1"/>
            </p:cNvSpPr>
            <p:nvPr/>
          </p:nvSpPr>
          <p:spPr bwMode="auto">
            <a:xfrm>
              <a:off x="4176" y="960"/>
              <a:ext cx="1296" cy="2171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16" name="Rectangle 393"/>
            <p:cNvSpPr>
              <a:spLocks noChangeArrowheads="1"/>
            </p:cNvSpPr>
            <p:nvPr/>
          </p:nvSpPr>
          <p:spPr bwMode="auto">
            <a:xfrm>
              <a:off x="4339" y="1007"/>
              <a:ext cx="247" cy="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功能</a:t>
              </a:r>
              <a:endParaRPr lang="en-US" altLang="zh-TW" sz="1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grpSp>
          <p:nvGrpSpPr>
            <p:cNvPr id="117" name="Group 394"/>
            <p:cNvGrpSpPr>
              <a:grpSpLocks/>
            </p:cNvGrpSpPr>
            <p:nvPr/>
          </p:nvGrpSpPr>
          <p:grpSpPr bwMode="auto">
            <a:xfrm>
              <a:off x="4228" y="2682"/>
              <a:ext cx="1150" cy="404"/>
              <a:chOff x="4228" y="2682"/>
              <a:chExt cx="1150" cy="404"/>
            </a:xfrm>
          </p:grpSpPr>
          <p:sp>
            <p:nvSpPr>
              <p:cNvPr id="134" name="Rectangle 395"/>
              <p:cNvSpPr>
                <a:spLocks noChangeArrowheads="1"/>
              </p:cNvSpPr>
              <p:nvPr/>
            </p:nvSpPr>
            <p:spPr bwMode="auto">
              <a:xfrm>
                <a:off x="4228" y="2682"/>
                <a:ext cx="616" cy="25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35" name="Line 396"/>
              <p:cNvSpPr>
                <a:spLocks noChangeShapeType="1"/>
              </p:cNvSpPr>
              <p:nvPr/>
            </p:nvSpPr>
            <p:spPr bwMode="auto">
              <a:xfrm>
                <a:off x="4322" y="2682"/>
                <a:ext cx="2" cy="25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36" name="Line 397"/>
              <p:cNvSpPr>
                <a:spLocks noChangeShapeType="1"/>
              </p:cNvSpPr>
              <p:nvPr/>
            </p:nvSpPr>
            <p:spPr bwMode="auto">
              <a:xfrm>
                <a:off x="4411" y="2682"/>
                <a:ext cx="1" cy="25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37" name="Line 398"/>
              <p:cNvSpPr>
                <a:spLocks noChangeShapeType="1"/>
              </p:cNvSpPr>
              <p:nvPr/>
            </p:nvSpPr>
            <p:spPr bwMode="auto">
              <a:xfrm>
                <a:off x="4499" y="2682"/>
                <a:ext cx="2" cy="25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38" name="Line 399"/>
              <p:cNvSpPr>
                <a:spLocks noChangeShapeType="1"/>
              </p:cNvSpPr>
              <p:nvPr/>
            </p:nvSpPr>
            <p:spPr bwMode="auto">
              <a:xfrm>
                <a:off x="4589" y="2682"/>
                <a:ext cx="2" cy="25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39" name="Line 400"/>
              <p:cNvSpPr>
                <a:spLocks noChangeShapeType="1"/>
              </p:cNvSpPr>
              <p:nvPr/>
            </p:nvSpPr>
            <p:spPr bwMode="auto">
              <a:xfrm>
                <a:off x="4678" y="2682"/>
                <a:ext cx="1" cy="25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0" name="Line 401"/>
              <p:cNvSpPr>
                <a:spLocks noChangeShapeType="1"/>
              </p:cNvSpPr>
              <p:nvPr/>
            </p:nvSpPr>
            <p:spPr bwMode="auto">
              <a:xfrm>
                <a:off x="4766" y="2682"/>
                <a:ext cx="1" cy="25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1" name="Line 402"/>
              <p:cNvSpPr>
                <a:spLocks noChangeShapeType="1"/>
              </p:cNvSpPr>
              <p:nvPr/>
            </p:nvSpPr>
            <p:spPr bwMode="auto">
              <a:xfrm>
                <a:off x="4228" y="2732"/>
                <a:ext cx="61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2" name="Line 403"/>
              <p:cNvSpPr>
                <a:spLocks noChangeShapeType="1"/>
              </p:cNvSpPr>
              <p:nvPr/>
            </p:nvSpPr>
            <p:spPr bwMode="auto">
              <a:xfrm>
                <a:off x="4228" y="2783"/>
                <a:ext cx="61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3" name="Line 404"/>
              <p:cNvSpPr>
                <a:spLocks noChangeShapeType="1"/>
              </p:cNvSpPr>
              <p:nvPr/>
            </p:nvSpPr>
            <p:spPr bwMode="auto">
              <a:xfrm>
                <a:off x="4228" y="2835"/>
                <a:ext cx="61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4" name="Line 405"/>
              <p:cNvSpPr>
                <a:spLocks noChangeShapeType="1"/>
              </p:cNvSpPr>
              <p:nvPr/>
            </p:nvSpPr>
            <p:spPr bwMode="auto">
              <a:xfrm>
                <a:off x="4228" y="2887"/>
                <a:ext cx="61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5" name="Freeform 406"/>
              <p:cNvSpPr>
                <a:spLocks/>
              </p:cNvSpPr>
              <p:nvPr/>
            </p:nvSpPr>
            <p:spPr bwMode="auto">
              <a:xfrm>
                <a:off x="4258" y="2688"/>
                <a:ext cx="590" cy="238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45" y="114"/>
                  </a:cxn>
                  <a:cxn ang="0">
                    <a:pos x="68" y="97"/>
                  </a:cxn>
                  <a:cxn ang="0">
                    <a:pos x="96" y="140"/>
                  </a:cxn>
                  <a:cxn ang="0">
                    <a:pos x="119" y="119"/>
                  </a:cxn>
                  <a:cxn ang="0">
                    <a:pos x="169" y="255"/>
                  </a:cxn>
                  <a:cxn ang="0">
                    <a:pos x="192" y="188"/>
                  </a:cxn>
                  <a:cxn ang="0">
                    <a:pos x="217" y="209"/>
                  </a:cxn>
                  <a:cxn ang="0">
                    <a:pos x="243" y="188"/>
                  </a:cxn>
                  <a:cxn ang="0">
                    <a:pos x="266" y="209"/>
                  </a:cxn>
                  <a:cxn ang="0">
                    <a:pos x="318" y="50"/>
                  </a:cxn>
                  <a:cxn ang="0">
                    <a:pos x="335" y="74"/>
                  </a:cxn>
                  <a:cxn ang="0">
                    <a:pos x="391" y="0"/>
                  </a:cxn>
                  <a:cxn ang="0">
                    <a:pos x="389" y="25"/>
                  </a:cxn>
                  <a:cxn ang="0">
                    <a:pos x="395" y="39"/>
                  </a:cxn>
                </a:cxnLst>
                <a:rect l="0" t="0" r="r" b="b"/>
                <a:pathLst>
                  <a:path w="395" h="255">
                    <a:moveTo>
                      <a:pt x="0" y="27"/>
                    </a:moveTo>
                    <a:lnTo>
                      <a:pt x="45" y="114"/>
                    </a:lnTo>
                    <a:lnTo>
                      <a:pt x="68" y="97"/>
                    </a:lnTo>
                    <a:lnTo>
                      <a:pt x="96" y="140"/>
                    </a:lnTo>
                    <a:lnTo>
                      <a:pt x="119" y="119"/>
                    </a:lnTo>
                    <a:lnTo>
                      <a:pt x="169" y="255"/>
                    </a:lnTo>
                    <a:lnTo>
                      <a:pt x="192" y="188"/>
                    </a:lnTo>
                    <a:lnTo>
                      <a:pt x="217" y="209"/>
                    </a:lnTo>
                    <a:lnTo>
                      <a:pt x="243" y="188"/>
                    </a:lnTo>
                    <a:lnTo>
                      <a:pt x="266" y="209"/>
                    </a:lnTo>
                    <a:lnTo>
                      <a:pt x="318" y="50"/>
                    </a:lnTo>
                    <a:lnTo>
                      <a:pt x="335" y="74"/>
                    </a:lnTo>
                    <a:lnTo>
                      <a:pt x="391" y="0"/>
                    </a:lnTo>
                    <a:lnTo>
                      <a:pt x="389" y="25"/>
                    </a:lnTo>
                    <a:lnTo>
                      <a:pt x="395" y="39"/>
                    </a:lnTo>
                  </a:path>
                </a:pathLst>
              </a:custGeom>
              <a:noFill/>
              <a:ln w="28575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grpSp>
            <p:nvGrpSpPr>
              <p:cNvPr id="146" name="Group 407"/>
              <p:cNvGrpSpPr>
                <a:grpSpLocks/>
              </p:cNvGrpSpPr>
              <p:nvPr/>
            </p:nvGrpSpPr>
            <p:grpSpPr bwMode="auto">
              <a:xfrm>
                <a:off x="4740" y="2817"/>
                <a:ext cx="638" cy="269"/>
                <a:chOff x="4177" y="2741"/>
                <a:chExt cx="440" cy="319"/>
              </a:xfrm>
            </p:grpSpPr>
            <p:sp>
              <p:nvSpPr>
                <p:cNvPr id="163" name="Rectangle 408"/>
                <p:cNvSpPr>
                  <a:spLocks noChangeArrowheads="1"/>
                </p:cNvSpPr>
                <p:nvPr/>
              </p:nvSpPr>
              <p:spPr bwMode="auto">
                <a:xfrm>
                  <a:off x="4177" y="2741"/>
                  <a:ext cx="440" cy="31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Arial" pitchFamily="34" charset="0"/>
                    <a:ea typeface="Microsoft YaHei UI" pitchFamily="34" charset="-122"/>
                    <a:cs typeface="Arial" pitchFamily="34" charset="0"/>
                  </a:endParaRPr>
                </a:p>
              </p:txBody>
            </p:sp>
            <p:sp>
              <p:nvSpPr>
                <p:cNvPr id="164" name="Rectangle 409"/>
                <p:cNvSpPr>
                  <a:spLocks noChangeArrowheads="1"/>
                </p:cNvSpPr>
                <p:nvPr/>
              </p:nvSpPr>
              <p:spPr bwMode="auto">
                <a:xfrm>
                  <a:off x="4177" y="2741"/>
                  <a:ext cx="440" cy="319"/>
                </a:xfrm>
                <a:prstGeom prst="rect">
                  <a:avLst/>
                </a:prstGeom>
                <a:noFill/>
                <a:ln w="7938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Arial" pitchFamily="34" charset="0"/>
                    <a:ea typeface="Microsoft YaHei UI" pitchFamily="34" charset="-122"/>
                    <a:cs typeface="Arial" pitchFamily="34" charset="0"/>
                  </a:endParaRPr>
                </a:p>
              </p:txBody>
            </p:sp>
          </p:grpSp>
          <p:sp>
            <p:nvSpPr>
              <p:cNvPr id="147" name="Freeform 410"/>
              <p:cNvSpPr>
                <a:spLocks/>
              </p:cNvSpPr>
              <p:nvPr/>
            </p:nvSpPr>
            <p:spPr bwMode="auto">
              <a:xfrm>
                <a:off x="4776" y="2897"/>
                <a:ext cx="84" cy="17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33" y="0"/>
                  </a:cxn>
                  <a:cxn ang="0">
                    <a:pos x="58" y="0"/>
                  </a:cxn>
                  <a:cxn ang="0">
                    <a:pos x="32" y="20"/>
                  </a:cxn>
                  <a:cxn ang="0">
                    <a:pos x="0" y="20"/>
                  </a:cxn>
                </a:cxnLst>
                <a:rect l="0" t="0" r="r" b="b"/>
                <a:pathLst>
                  <a:path w="58" h="20">
                    <a:moveTo>
                      <a:pt x="0" y="20"/>
                    </a:moveTo>
                    <a:lnTo>
                      <a:pt x="33" y="0"/>
                    </a:lnTo>
                    <a:lnTo>
                      <a:pt x="58" y="0"/>
                    </a:lnTo>
                    <a:lnTo>
                      <a:pt x="32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8" name="Freeform 411"/>
              <p:cNvSpPr>
                <a:spLocks/>
              </p:cNvSpPr>
              <p:nvPr/>
            </p:nvSpPr>
            <p:spPr bwMode="auto">
              <a:xfrm>
                <a:off x="4825" y="2897"/>
                <a:ext cx="35" cy="179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4" y="0"/>
                  </a:cxn>
                  <a:cxn ang="0">
                    <a:pos x="24" y="150"/>
                  </a:cxn>
                  <a:cxn ang="0">
                    <a:pos x="0" y="212"/>
                  </a:cxn>
                  <a:cxn ang="0">
                    <a:pos x="0" y="24"/>
                  </a:cxn>
                </a:cxnLst>
                <a:rect l="0" t="0" r="r" b="b"/>
                <a:pathLst>
                  <a:path w="24" h="212">
                    <a:moveTo>
                      <a:pt x="0" y="24"/>
                    </a:moveTo>
                    <a:lnTo>
                      <a:pt x="24" y="0"/>
                    </a:lnTo>
                    <a:lnTo>
                      <a:pt x="24" y="150"/>
                    </a:lnTo>
                    <a:lnTo>
                      <a:pt x="0" y="21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49" name="Rectangle 412"/>
              <p:cNvSpPr>
                <a:spLocks noChangeArrowheads="1"/>
              </p:cNvSpPr>
              <p:nvPr/>
            </p:nvSpPr>
            <p:spPr bwMode="auto">
              <a:xfrm>
                <a:off x="4776" y="2918"/>
                <a:ext cx="42" cy="15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0" name="Freeform 413"/>
              <p:cNvSpPr>
                <a:spLocks/>
              </p:cNvSpPr>
              <p:nvPr/>
            </p:nvSpPr>
            <p:spPr bwMode="auto">
              <a:xfrm>
                <a:off x="4894" y="2864"/>
                <a:ext cx="66" cy="8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46" y="0"/>
                  </a:cxn>
                  <a:cxn ang="0">
                    <a:pos x="31" y="9"/>
                  </a:cxn>
                  <a:cxn ang="0">
                    <a:pos x="0" y="9"/>
                  </a:cxn>
                </a:cxnLst>
                <a:rect l="0" t="0" r="r" b="b"/>
                <a:pathLst>
                  <a:path w="46" h="9">
                    <a:moveTo>
                      <a:pt x="0" y="9"/>
                    </a:moveTo>
                    <a:lnTo>
                      <a:pt x="21" y="0"/>
                    </a:lnTo>
                    <a:lnTo>
                      <a:pt x="46" y="0"/>
                    </a:lnTo>
                    <a:lnTo>
                      <a:pt x="31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1" name="Freeform 414"/>
              <p:cNvSpPr>
                <a:spLocks/>
              </p:cNvSpPr>
              <p:nvPr/>
            </p:nvSpPr>
            <p:spPr bwMode="auto">
              <a:xfrm>
                <a:off x="4944" y="2864"/>
                <a:ext cx="16" cy="212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11" y="0"/>
                  </a:cxn>
                  <a:cxn ang="0">
                    <a:pos x="11" y="189"/>
                  </a:cxn>
                  <a:cxn ang="0">
                    <a:pos x="0" y="251"/>
                  </a:cxn>
                  <a:cxn ang="0">
                    <a:pos x="0" y="14"/>
                  </a:cxn>
                </a:cxnLst>
                <a:rect l="0" t="0" r="r" b="b"/>
                <a:pathLst>
                  <a:path w="11" h="251">
                    <a:moveTo>
                      <a:pt x="0" y="14"/>
                    </a:moveTo>
                    <a:lnTo>
                      <a:pt x="11" y="0"/>
                    </a:lnTo>
                    <a:lnTo>
                      <a:pt x="11" y="189"/>
                    </a:lnTo>
                    <a:lnTo>
                      <a:pt x="0" y="251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2" name="Rectangle 415"/>
              <p:cNvSpPr>
                <a:spLocks noChangeArrowheads="1"/>
              </p:cNvSpPr>
              <p:nvPr/>
            </p:nvSpPr>
            <p:spPr bwMode="auto">
              <a:xfrm>
                <a:off x="4894" y="2876"/>
                <a:ext cx="43" cy="200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3" name="Freeform 416"/>
              <p:cNvSpPr>
                <a:spLocks/>
              </p:cNvSpPr>
              <p:nvPr/>
            </p:nvSpPr>
            <p:spPr bwMode="auto">
              <a:xfrm>
                <a:off x="4992" y="2884"/>
                <a:ext cx="47" cy="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8" y="0"/>
                  </a:cxn>
                  <a:cxn ang="0">
                    <a:pos x="32" y="0"/>
                  </a:cxn>
                  <a:cxn ang="0">
                    <a:pos x="31" y="15"/>
                  </a:cxn>
                  <a:cxn ang="0">
                    <a:pos x="0" y="15"/>
                  </a:cxn>
                </a:cxnLst>
                <a:rect l="0" t="0" r="r" b="b"/>
                <a:pathLst>
                  <a:path w="32" h="15">
                    <a:moveTo>
                      <a:pt x="0" y="15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1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4" name="Rectangle 417"/>
              <p:cNvSpPr>
                <a:spLocks noChangeArrowheads="1"/>
              </p:cNvSpPr>
              <p:nvPr/>
            </p:nvSpPr>
            <p:spPr bwMode="auto">
              <a:xfrm>
                <a:off x="4992" y="2903"/>
                <a:ext cx="42" cy="17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5" name="Freeform 418"/>
              <p:cNvSpPr>
                <a:spLocks/>
              </p:cNvSpPr>
              <p:nvPr/>
            </p:nvSpPr>
            <p:spPr bwMode="auto">
              <a:xfrm>
                <a:off x="5087" y="2838"/>
                <a:ext cx="50" cy="4"/>
              </a:xfrm>
              <a:custGeom>
                <a:avLst/>
                <a:gdLst/>
                <a:ahLst/>
                <a:cxnLst>
                  <a:cxn ang="0">
                    <a:pos x="4" y="5"/>
                  </a:cxn>
                  <a:cxn ang="0">
                    <a:pos x="0" y="0"/>
                  </a:cxn>
                  <a:cxn ang="0">
                    <a:pos x="24" y="0"/>
                  </a:cxn>
                  <a:cxn ang="0">
                    <a:pos x="35" y="5"/>
                  </a:cxn>
                  <a:cxn ang="0">
                    <a:pos x="4" y="5"/>
                  </a:cxn>
                </a:cxnLst>
                <a:rect l="0" t="0" r="r" b="b"/>
                <a:pathLst>
                  <a:path w="35" h="5">
                    <a:moveTo>
                      <a:pt x="4" y="5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35" y="5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6" name="Rectangle 419"/>
              <p:cNvSpPr>
                <a:spLocks noChangeArrowheads="1"/>
              </p:cNvSpPr>
              <p:nvPr/>
            </p:nvSpPr>
            <p:spPr bwMode="auto">
              <a:xfrm>
                <a:off x="5094" y="2846"/>
                <a:ext cx="43" cy="230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7" name="Freeform 420"/>
              <p:cNvSpPr>
                <a:spLocks/>
              </p:cNvSpPr>
              <p:nvPr/>
            </p:nvSpPr>
            <p:spPr bwMode="auto">
              <a:xfrm>
                <a:off x="5168" y="2931"/>
                <a:ext cx="20" cy="145"/>
              </a:xfrm>
              <a:custGeom>
                <a:avLst/>
                <a:gdLst/>
                <a:ahLst/>
                <a:cxnLst>
                  <a:cxn ang="0">
                    <a:pos x="14" y="172"/>
                  </a:cxn>
                  <a:cxn ang="0">
                    <a:pos x="0" y="110"/>
                  </a:cxn>
                  <a:cxn ang="0">
                    <a:pos x="0" y="0"/>
                  </a:cxn>
                  <a:cxn ang="0">
                    <a:pos x="14" y="33"/>
                  </a:cxn>
                  <a:cxn ang="0">
                    <a:pos x="14" y="172"/>
                  </a:cxn>
                </a:cxnLst>
                <a:rect l="0" t="0" r="r" b="b"/>
                <a:pathLst>
                  <a:path w="14" h="172">
                    <a:moveTo>
                      <a:pt x="14" y="172"/>
                    </a:moveTo>
                    <a:lnTo>
                      <a:pt x="0" y="110"/>
                    </a:lnTo>
                    <a:lnTo>
                      <a:pt x="0" y="0"/>
                    </a:lnTo>
                    <a:lnTo>
                      <a:pt x="14" y="33"/>
                    </a:lnTo>
                    <a:lnTo>
                      <a:pt x="14" y="172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8" name="Freeform 421"/>
              <p:cNvSpPr>
                <a:spLocks/>
              </p:cNvSpPr>
              <p:nvPr/>
            </p:nvSpPr>
            <p:spPr bwMode="auto">
              <a:xfrm>
                <a:off x="5168" y="2931"/>
                <a:ext cx="71" cy="26"/>
              </a:xfrm>
              <a:custGeom>
                <a:avLst/>
                <a:gdLst/>
                <a:ahLst/>
                <a:cxnLst>
                  <a:cxn ang="0">
                    <a:pos x="17" y="31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49" y="31"/>
                  </a:cxn>
                  <a:cxn ang="0">
                    <a:pos x="17" y="31"/>
                  </a:cxn>
                </a:cxnLst>
                <a:rect l="0" t="0" r="r" b="b"/>
                <a:pathLst>
                  <a:path w="49" h="31">
                    <a:moveTo>
                      <a:pt x="17" y="31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49" y="31"/>
                    </a:lnTo>
                    <a:lnTo>
                      <a:pt x="17" y="31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59" name="Rectangle 422"/>
              <p:cNvSpPr>
                <a:spLocks noChangeArrowheads="1"/>
              </p:cNvSpPr>
              <p:nvPr/>
            </p:nvSpPr>
            <p:spPr bwMode="auto">
              <a:xfrm>
                <a:off x="5197" y="2961"/>
                <a:ext cx="42" cy="11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60" name="Freeform 423"/>
              <p:cNvSpPr>
                <a:spLocks/>
              </p:cNvSpPr>
              <p:nvPr/>
            </p:nvSpPr>
            <p:spPr bwMode="auto">
              <a:xfrm>
                <a:off x="5258" y="2854"/>
                <a:ext cx="39" cy="222"/>
              </a:xfrm>
              <a:custGeom>
                <a:avLst/>
                <a:gdLst/>
                <a:ahLst/>
                <a:cxnLst>
                  <a:cxn ang="0">
                    <a:pos x="27" y="263"/>
                  </a:cxn>
                  <a:cxn ang="0">
                    <a:pos x="0" y="200"/>
                  </a:cxn>
                  <a:cxn ang="0">
                    <a:pos x="0" y="0"/>
                  </a:cxn>
                  <a:cxn ang="0">
                    <a:pos x="27" y="11"/>
                  </a:cxn>
                  <a:cxn ang="0">
                    <a:pos x="27" y="263"/>
                  </a:cxn>
                </a:cxnLst>
                <a:rect l="0" t="0" r="r" b="b"/>
                <a:pathLst>
                  <a:path w="27" h="263">
                    <a:moveTo>
                      <a:pt x="27" y="263"/>
                    </a:moveTo>
                    <a:lnTo>
                      <a:pt x="0" y="200"/>
                    </a:lnTo>
                    <a:lnTo>
                      <a:pt x="0" y="0"/>
                    </a:lnTo>
                    <a:lnTo>
                      <a:pt x="27" y="11"/>
                    </a:lnTo>
                    <a:lnTo>
                      <a:pt x="27" y="263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61" name="Freeform 424"/>
              <p:cNvSpPr>
                <a:spLocks/>
              </p:cNvSpPr>
              <p:nvPr/>
            </p:nvSpPr>
            <p:spPr bwMode="auto">
              <a:xfrm>
                <a:off x="5258" y="2854"/>
                <a:ext cx="88" cy="6"/>
              </a:xfrm>
              <a:custGeom>
                <a:avLst/>
                <a:gdLst/>
                <a:ahLst/>
                <a:cxnLst>
                  <a:cxn ang="0">
                    <a:pos x="29" y="7"/>
                  </a:cxn>
                  <a:cxn ang="0">
                    <a:pos x="0" y="0"/>
                  </a:cxn>
                  <a:cxn ang="0">
                    <a:pos x="24" y="0"/>
                  </a:cxn>
                  <a:cxn ang="0">
                    <a:pos x="61" y="7"/>
                  </a:cxn>
                  <a:cxn ang="0">
                    <a:pos x="29" y="7"/>
                  </a:cxn>
                </a:cxnLst>
                <a:rect l="0" t="0" r="r" b="b"/>
                <a:pathLst>
                  <a:path w="61" h="7">
                    <a:moveTo>
                      <a:pt x="29" y="7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61" y="7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162" name="Rectangle 425"/>
              <p:cNvSpPr>
                <a:spLocks noChangeArrowheads="1"/>
              </p:cNvSpPr>
              <p:nvPr/>
            </p:nvSpPr>
            <p:spPr bwMode="auto">
              <a:xfrm>
                <a:off x="5304" y="2864"/>
                <a:ext cx="42" cy="212"/>
              </a:xfrm>
              <a:prstGeom prst="rect">
                <a:avLst/>
              </a:prstGeom>
              <a:solidFill>
                <a:srgbClr val="B2B2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18" name="Freeform 427"/>
            <p:cNvSpPr>
              <a:spLocks/>
            </p:cNvSpPr>
            <p:nvPr/>
          </p:nvSpPr>
          <p:spPr bwMode="auto">
            <a:xfrm>
              <a:off x="4256" y="1152"/>
              <a:ext cx="1156" cy="1276"/>
            </a:xfrm>
            <a:custGeom>
              <a:avLst/>
              <a:gdLst/>
              <a:ahLst/>
              <a:cxnLst>
                <a:cxn ang="0">
                  <a:pos x="0" y="859"/>
                </a:cxn>
                <a:cxn ang="0">
                  <a:pos x="1" y="0"/>
                </a:cxn>
                <a:cxn ang="0">
                  <a:pos x="797" y="0"/>
                </a:cxn>
                <a:cxn ang="0">
                  <a:pos x="797" y="859"/>
                </a:cxn>
                <a:cxn ang="0">
                  <a:pos x="398" y="1013"/>
                </a:cxn>
                <a:cxn ang="0">
                  <a:pos x="0" y="859"/>
                </a:cxn>
              </a:cxnLst>
              <a:rect l="0" t="0" r="r" b="b"/>
              <a:pathLst>
                <a:path w="797" h="1013">
                  <a:moveTo>
                    <a:pt x="0" y="859"/>
                  </a:moveTo>
                  <a:lnTo>
                    <a:pt x="1" y="0"/>
                  </a:lnTo>
                  <a:lnTo>
                    <a:pt x="797" y="0"/>
                  </a:lnTo>
                  <a:lnTo>
                    <a:pt x="797" y="859"/>
                  </a:lnTo>
                  <a:lnTo>
                    <a:pt x="398" y="1013"/>
                  </a:lnTo>
                  <a:lnTo>
                    <a:pt x="0" y="859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19" name="Rectangle 430"/>
            <p:cNvSpPr>
              <a:spLocks noChangeArrowheads="1"/>
            </p:cNvSpPr>
            <p:nvPr/>
          </p:nvSpPr>
          <p:spPr bwMode="auto">
            <a:xfrm>
              <a:off x="4225" y="1540"/>
              <a:ext cx="1149" cy="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0" name="Rectangle 431"/>
            <p:cNvSpPr>
              <a:spLocks noChangeArrowheads="1"/>
            </p:cNvSpPr>
            <p:nvPr/>
          </p:nvSpPr>
          <p:spPr bwMode="auto">
            <a:xfrm>
              <a:off x="4318" y="1216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1" name="Rectangle 432"/>
            <p:cNvSpPr>
              <a:spLocks noChangeArrowheads="1"/>
            </p:cNvSpPr>
            <p:nvPr/>
          </p:nvSpPr>
          <p:spPr bwMode="auto">
            <a:xfrm>
              <a:off x="4454" y="1208"/>
              <a:ext cx="44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ABC </a:t>
              </a: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分析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2" name="Rectangle 433"/>
            <p:cNvSpPr>
              <a:spLocks noChangeArrowheads="1"/>
            </p:cNvSpPr>
            <p:nvPr/>
          </p:nvSpPr>
          <p:spPr bwMode="auto">
            <a:xfrm>
              <a:off x="4318" y="1373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3" name="Rectangle 434"/>
            <p:cNvSpPr>
              <a:spLocks noChangeArrowheads="1"/>
            </p:cNvSpPr>
            <p:nvPr/>
          </p:nvSpPr>
          <p:spPr bwMode="auto">
            <a:xfrm>
              <a:off x="4450" y="1364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分类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4" name="Rectangle 435"/>
            <p:cNvSpPr>
              <a:spLocks noChangeArrowheads="1"/>
            </p:cNvSpPr>
            <p:nvPr/>
          </p:nvSpPr>
          <p:spPr bwMode="auto">
            <a:xfrm>
              <a:off x="4318" y="1528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5" name="Rectangle 436"/>
            <p:cNvSpPr>
              <a:spLocks noChangeArrowheads="1"/>
            </p:cNvSpPr>
            <p:nvPr/>
          </p:nvSpPr>
          <p:spPr bwMode="auto">
            <a:xfrm>
              <a:off x="4451" y="1519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分段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6" name="Rectangle 437"/>
            <p:cNvSpPr>
              <a:spLocks noChangeArrowheads="1"/>
            </p:cNvSpPr>
            <p:nvPr/>
          </p:nvSpPr>
          <p:spPr bwMode="auto">
            <a:xfrm>
              <a:off x="4318" y="1683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7" name="Rectangle 439"/>
            <p:cNvSpPr>
              <a:spLocks noChangeArrowheads="1"/>
            </p:cNvSpPr>
            <p:nvPr/>
          </p:nvSpPr>
          <p:spPr bwMode="auto">
            <a:xfrm>
              <a:off x="4453" y="1675"/>
              <a:ext cx="51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柱形比较图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8" name="Rectangle 440"/>
            <p:cNvSpPr>
              <a:spLocks noChangeArrowheads="1"/>
            </p:cNvSpPr>
            <p:nvPr/>
          </p:nvSpPr>
          <p:spPr bwMode="auto">
            <a:xfrm>
              <a:off x="4318" y="1838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29" name="Rectangle 441"/>
            <p:cNvSpPr>
              <a:spLocks noChangeArrowheads="1"/>
            </p:cNvSpPr>
            <p:nvPr/>
          </p:nvSpPr>
          <p:spPr bwMode="auto">
            <a:xfrm>
              <a:off x="4442" y="1831"/>
              <a:ext cx="51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频率曲线图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30" name="Rectangle 444"/>
            <p:cNvSpPr>
              <a:spLocks noChangeArrowheads="1"/>
            </p:cNvSpPr>
            <p:nvPr/>
          </p:nvSpPr>
          <p:spPr bwMode="auto">
            <a:xfrm>
              <a:off x="4318" y="1995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31" name="Rectangle 445"/>
            <p:cNvSpPr>
              <a:spLocks noChangeArrowheads="1"/>
            </p:cNvSpPr>
            <p:nvPr/>
          </p:nvSpPr>
          <p:spPr bwMode="auto">
            <a:xfrm>
              <a:off x="4440" y="1986"/>
              <a:ext cx="30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相关性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32" name="Rectangle 446"/>
            <p:cNvSpPr>
              <a:spLocks noChangeArrowheads="1"/>
            </p:cNvSpPr>
            <p:nvPr/>
          </p:nvSpPr>
          <p:spPr bwMode="auto">
            <a:xfrm>
              <a:off x="4318" y="2150"/>
              <a:ext cx="15" cy="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33" name="Rectangle 447"/>
            <p:cNvSpPr>
              <a:spLocks noChangeArrowheads="1"/>
            </p:cNvSpPr>
            <p:nvPr/>
          </p:nvSpPr>
          <p:spPr bwMode="auto">
            <a:xfrm>
              <a:off x="4442" y="2132"/>
              <a:ext cx="6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时间序列分析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</p:grpSp>
      <p:grpSp>
        <p:nvGrpSpPr>
          <p:cNvPr id="7" name="Group 448"/>
          <p:cNvGrpSpPr>
            <a:grpSpLocks/>
          </p:cNvGrpSpPr>
          <p:nvPr/>
        </p:nvGrpSpPr>
        <p:grpSpPr bwMode="auto">
          <a:xfrm>
            <a:off x="2598622" y="3917788"/>
            <a:ext cx="1724399" cy="1255962"/>
            <a:chOff x="439" y="2254"/>
            <a:chExt cx="1052" cy="71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5" name="Freeform 450"/>
            <p:cNvSpPr>
              <a:spLocks/>
            </p:cNvSpPr>
            <p:nvPr/>
          </p:nvSpPr>
          <p:spPr bwMode="auto">
            <a:xfrm>
              <a:off x="439" y="2254"/>
              <a:ext cx="1052" cy="713"/>
            </a:xfrm>
            <a:custGeom>
              <a:avLst/>
              <a:gdLst/>
              <a:ahLst/>
              <a:cxnLst>
                <a:cxn ang="0">
                  <a:pos x="484" y="0"/>
                </a:cxn>
                <a:cxn ang="0">
                  <a:pos x="0" y="0"/>
                </a:cxn>
                <a:cxn ang="0">
                  <a:pos x="0" y="608"/>
                </a:cxn>
                <a:cxn ang="0">
                  <a:pos x="484" y="608"/>
                </a:cxn>
                <a:cxn ang="0">
                  <a:pos x="725" y="304"/>
                </a:cxn>
                <a:cxn ang="0">
                  <a:pos x="484" y="0"/>
                </a:cxn>
              </a:cxnLst>
              <a:rect l="0" t="0" r="r" b="b"/>
              <a:pathLst>
                <a:path w="725" h="608">
                  <a:moveTo>
                    <a:pt x="484" y="0"/>
                  </a:moveTo>
                  <a:lnTo>
                    <a:pt x="0" y="0"/>
                  </a:lnTo>
                  <a:lnTo>
                    <a:pt x="0" y="608"/>
                  </a:lnTo>
                  <a:lnTo>
                    <a:pt x="484" y="608"/>
                  </a:lnTo>
                  <a:lnTo>
                    <a:pt x="725" y="304"/>
                  </a:lnTo>
                  <a:lnTo>
                    <a:pt x="484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6" name="Rectangle 453"/>
            <p:cNvSpPr>
              <a:spLocks noChangeArrowheads="1"/>
            </p:cNvSpPr>
            <p:nvPr/>
          </p:nvSpPr>
          <p:spPr bwMode="auto">
            <a:xfrm>
              <a:off x="450" y="2313"/>
              <a:ext cx="760" cy="19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7" name="Rectangle 454"/>
            <p:cNvSpPr>
              <a:spLocks noChangeArrowheads="1"/>
            </p:cNvSpPr>
            <p:nvPr/>
          </p:nvSpPr>
          <p:spPr bwMode="auto">
            <a:xfrm>
              <a:off x="580" y="2291"/>
              <a:ext cx="494" cy="1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附加信息</a:t>
              </a:r>
              <a:endParaRPr lang="en-US" altLang="zh-TW" sz="1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9" name="Rectangle 457"/>
            <p:cNvSpPr>
              <a:spLocks noChangeArrowheads="1"/>
            </p:cNvSpPr>
            <p:nvPr/>
          </p:nvSpPr>
          <p:spPr bwMode="auto">
            <a:xfrm>
              <a:off x="527" y="2515"/>
              <a:ext cx="15" cy="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 dirty="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10" name="Rectangle 458"/>
            <p:cNvSpPr>
              <a:spLocks noChangeArrowheads="1"/>
            </p:cNvSpPr>
            <p:nvPr/>
          </p:nvSpPr>
          <p:spPr bwMode="auto">
            <a:xfrm>
              <a:off x="646" y="2489"/>
              <a:ext cx="309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主数据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11" name="Rectangle 459"/>
            <p:cNvSpPr>
              <a:spLocks noChangeArrowheads="1"/>
            </p:cNvSpPr>
            <p:nvPr/>
          </p:nvSpPr>
          <p:spPr bwMode="auto">
            <a:xfrm>
              <a:off x="527" y="2665"/>
              <a:ext cx="15" cy="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 dirty="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12" name="Rectangle 460"/>
            <p:cNvSpPr>
              <a:spLocks noChangeArrowheads="1"/>
            </p:cNvSpPr>
            <p:nvPr/>
          </p:nvSpPr>
          <p:spPr bwMode="auto">
            <a:xfrm>
              <a:off x="646" y="2641"/>
              <a:ext cx="206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凭证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Group 463"/>
          <p:cNvGrpSpPr>
            <a:grpSpLocks/>
          </p:cNvGrpSpPr>
          <p:nvPr/>
        </p:nvGrpSpPr>
        <p:grpSpPr bwMode="auto">
          <a:xfrm>
            <a:off x="4411537" y="4597736"/>
            <a:ext cx="2922627" cy="1682250"/>
            <a:chOff x="1545" y="2640"/>
            <a:chExt cx="1783" cy="955"/>
          </a:xfrm>
        </p:grpSpPr>
        <p:sp>
          <p:nvSpPr>
            <p:cNvPr id="79" name="Freeform 465"/>
            <p:cNvSpPr>
              <a:spLocks/>
            </p:cNvSpPr>
            <p:nvPr/>
          </p:nvSpPr>
          <p:spPr bwMode="auto">
            <a:xfrm>
              <a:off x="1545" y="2640"/>
              <a:ext cx="1778" cy="955"/>
            </a:xfrm>
            <a:custGeom>
              <a:avLst/>
              <a:gdLst/>
              <a:ahLst/>
              <a:cxnLst>
                <a:cxn ang="0">
                  <a:pos x="0" y="671"/>
                </a:cxn>
                <a:cxn ang="0">
                  <a:pos x="0" y="0"/>
                </a:cxn>
                <a:cxn ang="0">
                  <a:pos x="1225" y="0"/>
                </a:cxn>
                <a:cxn ang="0">
                  <a:pos x="1225" y="671"/>
                </a:cxn>
                <a:cxn ang="0">
                  <a:pos x="1175" y="697"/>
                </a:cxn>
                <a:cxn ang="0">
                  <a:pos x="1113" y="719"/>
                </a:cxn>
                <a:cxn ang="0">
                  <a:pos x="1045" y="730"/>
                </a:cxn>
                <a:cxn ang="0">
                  <a:pos x="973" y="735"/>
                </a:cxn>
                <a:cxn ang="0">
                  <a:pos x="893" y="730"/>
                </a:cxn>
                <a:cxn ang="0">
                  <a:pos x="824" y="719"/>
                </a:cxn>
                <a:cxn ang="0">
                  <a:pos x="736" y="689"/>
                </a:cxn>
                <a:cxn ang="0">
                  <a:pos x="645" y="650"/>
                </a:cxn>
                <a:cxn ang="0">
                  <a:pos x="540" y="618"/>
                </a:cxn>
                <a:cxn ang="0">
                  <a:pos x="429" y="607"/>
                </a:cxn>
                <a:cxn ang="0">
                  <a:pos x="325" y="609"/>
                </a:cxn>
                <a:cxn ang="0">
                  <a:pos x="215" y="620"/>
                </a:cxn>
                <a:cxn ang="0">
                  <a:pos x="0" y="671"/>
                </a:cxn>
              </a:cxnLst>
              <a:rect l="0" t="0" r="r" b="b"/>
              <a:pathLst>
                <a:path w="1225" h="735">
                  <a:moveTo>
                    <a:pt x="0" y="671"/>
                  </a:moveTo>
                  <a:lnTo>
                    <a:pt x="0" y="0"/>
                  </a:lnTo>
                  <a:lnTo>
                    <a:pt x="1225" y="0"/>
                  </a:lnTo>
                  <a:lnTo>
                    <a:pt x="1225" y="671"/>
                  </a:lnTo>
                  <a:lnTo>
                    <a:pt x="1175" y="697"/>
                  </a:lnTo>
                  <a:lnTo>
                    <a:pt x="1113" y="719"/>
                  </a:lnTo>
                  <a:lnTo>
                    <a:pt x="1045" y="730"/>
                  </a:lnTo>
                  <a:lnTo>
                    <a:pt x="973" y="735"/>
                  </a:lnTo>
                  <a:lnTo>
                    <a:pt x="893" y="730"/>
                  </a:lnTo>
                  <a:lnTo>
                    <a:pt x="824" y="719"/>
                  </a:lnTo>
                  <a:lnTo>
                    <a:pt x="736" y="689"/>
                  </a:lnTo>
                  <a:lnTo>
                    <a:pt x="645" y="650"/>
                  </a:lnTo>
                  <a:lnTo>
                    <a:pt x="540" y="618"/>
                  </a:lnTo>
                  <a:lnTo>
                    <a:pt x="429" y="607"/>
                  </a:lnTo>
                  <a:lnTo>
                    <a:pt x="325" y="609"/>
                  </a:lnTo>
                  <a:lnTo>
                    <a:pt x="215" y="620"/>
                  </a:lnTo>
                  <a:lnTo>
                    <a:pt x="0" y="67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0" name="Rectangle 468"/>
            <p:cNvSpPr>
              <a:spLocks noChangeArrowheads="1"/>
            </p:cNvSpPr>
            <p:nvPr/>
          </p:nvSpPr>
          <p:spPr bwMode="auto">
            <a:xfrm>
              <a:off x="1551" y="2753"/>
              <a:ext cx="1348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1" name="Rectangle 469"/>
            <p:cNvSpPr>
              <a:spLocks noChangeArrowheads="1"/>
            </p:cNvSpPr>
            <p:nvPr/>
          </p:nvSpPr>
          <p:spPr bwMode="auto">
            <a:xfrm>
              <a:off x="1651" y="2704"/>
              <a:ext cx="30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供应商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2" name="Rectangle 470"/>
            <p:cNvSpPr>
              <a:spLocks noChangeArrowheads="1"/>
            </p:cNvSpPr>
            <p:nvPr/>
          </p:nvSpPr>
          <p:spPr bwMode="auto">
            <a:xfrm>
              <a:off x="2427" y="2712"/>
              <a:ext cx="2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100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 </a:t>
              </a:r>
              <a:endParaRPr lang="zh-TW" altLang="en-US" sz="10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3" name="Rectangle 471"/>
            <p:cNvSpPr>
              <a:spLocks noChangeArrowheads="1"/>
            </p:cNvSpPr>
            <p:nvPr/>
          </p:nvSpPr>
          <p:spPr bwMode="auto">
            <a:xfrm>
              <a:off x="2050" y="2704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东莞宏达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4" name="Rectangle 472"/>
            <p:cNvSpPr>
              <a:spLocks noChangeArrowheads="1"/>
            </p:cNvSpPr>
            <p:nvPr/>
          </p:nvSpPr>
          <p:spPr bwMode="auto">
            <a:xfrm>
              <a:off x="1650" y="2842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物料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5" name="Rectangle 473"/>
            <p:cNvSpPr>
              <a:spLocks noChangeArrowheads="1"/>
            </p:cNvSpPr>
            <p:nvPr/>
          </p:nvSpPr>
          <p:spPr bwMode="auto">
            <a:xfrm>
              <a:off x="1980" y="2850"/>
              <a:ext cx="2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100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 </a:t>
              </a:r>
              <a:endParaRPr lang="zh-TW" altLang="en-US" sz="10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6" name="Rectangle 474"/>
            <p:cNvSpPr>
              <a:spLocks noChangeArrowheads="1"/>
            </p:cNvSpPr>
            <p:nvPr/>
          </p:nvSpPr>
          <p:spPr bwMode="auto">
            <a:xfrm>
              <a:off x="2045" y="2843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盖胶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8" name="Rectangle 476"/>
            <p:cNvSpPr>
              <a:spLocks noChangeArrowheads="1"/>
            </p:cNvSpPr>
            <p:nvPr/>
          </p:nvSpPr>
          <p:spPr bwMode="auto">
            <a:xfrm>
              <a:off x="1551" y="2954"/>
              <a:ext cx="375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89" name="Rectangle 477"/>
            <p:cNvSpPr>
              <a:spLocks noChangeArrowheads="1"/>
            </p:cNvSpPr>
            <p:nvPr/>
          </p:nvSpPr>
          <p:spPr bwMode="auto">
            <a:xfrm>
              <a:off x="1659" y="2975"/>
              <a:ext cx="10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月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0" name="Rectangle 478"/>
            <p:cNvSpPr>
              <a:spLocks noChangeArrowheads="1"/>
            </p:cNvSpPr>
            <p:nvPr/>
          </p:nvSpPr>
          <p:spPr bwMode="auto">
            <a:xfrm>
              <a:off x="2047" y="2954"/>
              <a:ext cx="50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1" name="Rectangle 479"/>
            <p:cNvSpPr>
              <a:spLocks noChangeArrowheads="1"/>
            </p:cNvSpPr>
            <p:nvPr/>
          </p:nvSpPr>
          <p:spPr bwMode="auto">
            <a:xfrm>
              <a:off x="2079" y="2975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质量记分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2" name="Line 480"/>
            <p:cNvSpPr>
              <a:spLocks noChangeShapeType="1"/>
            </p:cNvSpPr>
            <p:nvPr/>
          </p:nvSpPr>
          <p:spPr bwMode="auto">
            <a:xfrm>
              <a:off x="1556" y="3126"/>
              <a:ext cx="1772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3" name="Line 481"/>
            <p:cNvSpPr>
              <a:spLocks noChangeShapeType="1"/>
            </p:cNvSpPr>
            <p:nvPr/>
          </p:nvSpPr>
          <p:spPr bwMode="auto">
            <a:xfrm>
              <a:off x="2054" y="3128"/>
              <a:ext cx="0" cy="30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4" name="Rectangle 482"/>
            <p:cNvSpPr>
              <a:spLocks noChangeArrowheads="1"/>
            </p:cNvSpPr>
            <p:nvPr/>
          </p:nvSpPr>
          <p:spPr bwMode="auto">
            <a:xfrm>
              <a:off x="1551" y="3249"/>
              <a:ext cx="455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5" name="Rectangle 483"/>
            <p:cNvSpPr>
              <a:spLocks noChangeArrowheads="1"/>
            </p:cNvSpPr>
            <p:nvPr/>
          </p:nvSpPr>
          <p:spPr bwMode="auto">
            <a:xfrm>
              <a:off x="1621" y="3164"/>
              <a:ext cx="28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2018.05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6" name="Rectangle 484"/>
            <p:cNvSpPr>
              <a:spLocks noChangeArrowheads="1"/>
            </p:cNvSpPr>
            <p:nvPr/>
          </p:nvSpPr>
          <p:spPr bwMode="auto">
            <a:xfrm>
              <a:off x="1621" y="3313"/>
              <a:ext cx="28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2018.06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7" name="Rectangle 485"/>
            <p:cNvSpPr>
              <a:spLocks noChangeArrowheads="1"/>
            </p:cNvSpPr>
            <p:nvPr/>
          </p:nvSpPr>
          <p:spPr bwMode="auto">
            <a:xfrm>
              <a:off x="2047" y="3249"/>
              <a:ext cx="402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8" name="Rectangle 486"/>
            <p:cNvSpPr>
              <a:spLocks noChangeArrowheads="1"/>
            </p:cNvSpPr>
            <p:nvPr/>
          </p:nvSpPr>
          <p:spPr bwMode="auto">
            <a:xfrm>
              <a:off x="2302" y="3164"/>
              <a:ext cx="280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100.000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99" name="Rectangle 487"/>
            <p:cNvSpPr>
              <a:spLocks noChangeArrowheads="1"/>
            </p:cNvSpPr>
            <p:nvPr/>
          </p:nvSpPr>
          <p:spPr bwMode="auto">
            <a:xfrm>
              <a:off x="2345" y="3313"/>
              <a:ext cx="23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96.250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0" name="Rectangle 488"/>
            <p:cNvSpPr>
              <a:spLocks noChangeArrowheads="1"/>
            </p:cNvSpPr>
            <p:nvPr/>
          </p:nvSpPr>
          <p:spPr bwMode="auto">
            <a:xfrm>
              <a:off x="2635" y="3249"/>
              <a:ext cx="40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1" name="Rectangle 489"/>
            <p:cNvSpPr>
              <a:spLocks noChangeArrowheads="1"/>
            </p:cNvSpPr>
            <p:nvPr/>
          </p:nvSpPr>
          <p:spPr bwMode="auto">
            <a:xfrm>
              <a:off x="3084" y="3164"/>
              <a:ext cx="8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30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2" name="Rectangle 490"/>
            <p:cNvSpPr>
              <a:spLocks noChangeArrowheads="1"/>
            </p:cNvSpPr>
            <p:nvPr/>
          </p:nvSpPr>
          <p:spPr bwMode="auto">
            <a:xfrm>
              <a:off x="3084" y="3313"/>
              <a:ext cx="8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19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3" name="Rectangle 494"/>
            <p:cNvSpPr>
              <a:spLocks noChangeArrowheads="1"/>
            </p:cNvSpPr>
            <p:nvPr/>
          </p:nvSpPr>
          <p:spPr bwMode="auto">
            <a:xfrm>
              <a:off x="2948" y="2967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批量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04" name="Line 495"/>
            <p:cNvSpPr>
              <a:spLocks noChangeShapeType="1"/>
            </p:cNvSpPr>
            <p:nvPr/>
          </p:nvSpPr>
          <p:spPr bwMode="auto">
            <a:xfrm flipH="1">
              <a:off x="2638" y="3128"/>
              <a:ext cx="6" cy="42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</p:grpSp>
      <p:grpSp>
        <p:nvGrpSpPr>
          <p:cNvPr id="9" name="Group 496"/>
          <p:cNvGrpSpPr>
            <a:grpSpLocks/>
          </p:cNvGrpSpPr>
          <p:nvPr/>
        </p:nvGrpSpPr>
        <p:grpSpPr bwMode="auto">
          <a:xfrm>
            <a:off x="2598622" y="2061148"/>
            <a:ext cx="2063706" cy="1344039"/>
            <a:chOff x="439" y="1200"/>
            <a:chExt cx="1259" cy="763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7" name="Freeform 498"/>
            <p:cNvSpPr>
              <a:spLocks/>
            </p:cNvSpPr>
            <p:nvPr/>
          </p:nvSpPr>
          <p:spPr bwMode="auto">
            <a:xfrm>
              <a:off x="439" y="1200"/>
              <a:ext cx="1259" cy="763"/>
            </a:xfrm>
            <a:custGeom>
              <a:avLst/>
              <a:gdLst/>
              <a:ahLst/>
              <a:cxnLst>
                <a:cxn ang="0">
                  <a:pos x="578" y="0"/>
                </a:cxn>
                <a:cxn ang="0">
                  <a:pos x="0" y="0"/>
                </a:cxn>
                <a:cxn ang="0">
                  <a:pos x="0" y="644"/>
                </a:cxn>
                <a:cxn ang="0">
                  <a:pos x="578" y="644"/>
                </a:cxn>
                <a:cxn ang="0">
                  <a:pos x="868" y="321"/>
                </a:cxn>
                <a:cxn ang="0">
                  <a:pos x="578" y="0"/>
                </a:cxn>
              </a:cxnLst>
              <a:rect l="0" t="0" r="r" b="b"/>
              <a:pathLst>
                <a:path w="868" h="644">
                  <a:moveTo>
                    <a:pt x="578" y="0"/>
                  </a:moveTo>
                  <a:lnTo>
                    <a:pt x="0" y="0"/>
                  </a:lnTo>
                  <a:lnTo>
                    <a:pt x="0" y="644"/>
                  </a:lnTo>
                  <a:lnTo>
                    <a:pt x="578" y="644"/>
                  </a:lnTo>
                  <a:lnTo>
                    <a:pt x="868" y="321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8" name="Rectangle 501"/>
            <p:cNvSpPr>
              <a:spLocks noChangeArrowheads="1"/>
            </p:cNvSpPr>
            <p:nvPr/>
          </p:nvSpPr>
          <p:spPr bwMode="auto">
            <a:xfrm>
              <a:off x="450" y="1229"/>
              <a:ext cx="818" cy="10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9" name="Rectangle 502"/>
            <p:cNvSpPr>
              <a:spLocks noChangeArrowheads="1"/>
            </p:cNvSpPr>
            <p:nvPr/>
          </p:nvSpPr>
          <p:spPr bwMode="auto">
            <a:xfrm>
              <a:off x="621" y="1221"/>
              <a:ext cx="494" cy="1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数据选择</a:t>
              </a:r>
              <a:endParaRPr lang="en-US" altLang="zh-TW" sz="1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0" name="Rectangle 504"/>
            <p:cNvSpPr>
              <a:spLocks noChangeArrowheads="1"/>
            </p:cNvSpPr>
            <p:nvPr/>
          </p:nvSpPr>
          <p:spPr bwMode="auto">
            <a:xfrm>
              <a:off x="527" y="1408"/>
              <a:ext cx="15" cy="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 dirty="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1" name="Rectangle 505"/>
            <p:cNvSpPr>
              <a:spLocks noChangeArrowheads="1"/>
            </p:cNvSpPr>
            <p:nvPr/>
          </p:nvSpPr>
          <p:spPr bwMode="auto">
            <a:xfrm>
              <a:off x="662" y="1391"/>
              <a:ext cx="412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多重选择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2" name="Rectangle 506"/>
            <p:cNvSpPr>
              <a:spLocks noChangeArrowheads="1"/>
            </p:cNvSpPr>
            <p:nvPr/>
          </p:nvSpPr>
          <p:spPr bwMode="auto">
            <a:xfrm>
              <a:off x="527" y="1557"/>
              <a:ext cx="15" cy="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 dirty="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3" name="Rectangle 508"/>
            <p:cNvSpPr>
              <a:spLocks noChangeArrowheads="1"/>
            </p:cNvSpPr>
            <p:nvPr/>
          </p:nvSpPr>
          <p:spPr bwMode="auto">
            <a:xfrm>
              <a:off x="1141" y="1532"/>
              <a:ext cx="28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100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 </a:t>
              </a:r>
              <a:endParaRPr lang="zh-TW" altLang="en-US" sz="10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4" name="Rectangle 510"/>
            <p:cNvSpPr>
              <a:spLocks noChangeArrowheads="1"/>
            </p:cNvSpPr>
            <p:nvPr/>
          </p:nvSpPr>
          <p:spPr bwMode="auto">
            <a:xfrm>
              <a:off x="527" y="1698"/>
              <a:ext cx="15" cy="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 dirty="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5" name="Rectangle 511"/>
            <p:cNvSpPr>
              <a:spLocks noChangeArrowheads="1"/>
            </p:cNvSpPr>
            <p:nvPr/>
          </p:nvSpPr>
          <p:spPr bwMode="auto">
            <a:xfrm>
              <a:off x="658" y="1543"/>
              <a:ext cx="412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选择层次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6" name="Rectangle 513"/>
            <p:cNvSpPr>
              <a:spLocks noChangeArrowheads="1"/>
            </p:cNvSpPr>
            <p:nvPr/>
          </p:nvSpPr>
          <p:spPr bwMode="auto">
            <a:xfrm>
              <a:off x="662" y="1686"/>
              <a:ext cx="412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选择条件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7" name="Rectangle 510"/>
            <p:cNvSpPr>
              <a:spLocks noChangeArrowheads="1"/>
            </p:cNvSpPr>
            <p:nvPr/>
          </p:nvSpPr>
          <p:spPr bwMode="auto">
            <a:xfrm>
              <a:off x="527" y="1832"/>
              <a:ext cx="15" cy="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700" dirty="0">
                  <a:solidFill>
                    <a:srgbClr val="273C83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l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78" name="Rectangle 513"/>
            <p:cNvSpPr>
              <a:spLocks noChangeArrowheads="1"/>
            </p:cNvSpPr>
            <p:nvPr/>
          </p:nvSpPr>
          <p:spPr bwMode="auto">
            <a:xfrm>
              <a:off x="662" y="1820"/>
              <a:ext cx="412" cy="1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选择</a:t>
              </a:r>
              <a:r>
                <a:rPr lang="zh-CN" altLang="en-US" sz="1000" dirty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变式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</p:grpSp>
      <p:grpSp>
        <p:nvGrpSpPr>
          <p:cNvPr id="10" name="Group 514"/>
          <p:cNvGrpSpPr>
            <a:grpSpLocks/>
          </p:cNvGrpSpPr>
          <p:nvPr/>
        </p:nvGrpSpPr>
        <p:grpSpPr bwMode="auto">
          <a:xfrm>
            <a:off x="4424650" y="1046514"/>
            <a:ext cx="4186422" cy="1851355"/>
            <a:chOff x="1553" y="624"/>
            <a:chExt cx="2554" cy="1051"/>
          </a:xfrm>
        </p:grpSpPr>
        <p:sp>
          <p:nvSpPr>
            <p:cNvPr id="40" name="Freeform 516"/>
            <p:cNvSpPr>
              <a:spLocks/>
            </p:cNvSpPr>
            <p:nvPr/>
          </p:nvSpPr>
          <p:spPr bwMode="auto">
            <a:xfrm>
              <a:off x="2327" y="624"/>
              <a:ext cx="1777" cy="986"/>
            </a:xfrm>
            <a:custGeom>
              <a:avLst/>
              <a:gdLst/>
              <a:ahLst/>
              <a:cxnLst>
                <a:cxn ang="0">
                  <a:pos x="0" y="671"/>
                </a:cxn>
                <a:cxn ang="0">
                  <a:pos x="0" y="0"/>
                </a:cxn>
                <a:cxn ang="0">
                  <a:pos x="1225" y="0"/>
                </a:cxn>
                <a:cxn ang="0">
                  <a:pos x="1225" y="671"/>
                </a:cxn>
                <a:cxn ang="0">
                  <a:pos x="1175" y="697"/>
                </a:cxn>
                <a:cxn ang="0">
                  <a:pos x="1112" y="719"/>
                </a:cxn>
                <a:cxn ang="0">
                  <a:pos x="1045" y="730"/>
                </a:cxn>
                <a:cxn ang="0">
                  <a:pos x="973" y="735"/>
                </a:cxn>
                <a:cxn ang="0">
                  <a:pos x="893" y="730"/>
                </a:cxn>
                <a:cxn ang="0">
                  <a:pos x="824" y="719"/>
                </a:cxn>
                <a:cxn ang="0">
                  <a:pos x="735" y="689"/>
                </a:cxn>
                <a:cxn ang="0">
                  <a:pos x="645" y="650"/>
                </a:cxn>
                <a:cxn ang="0">
                  <a:pos x="540" y="618"/>
                </a:cxn>
                <a:cxn ang="0">
                  <a:pos x="429" y="608"/>
                </a:cxn>
                <a:cxn ang="0">
                  <a:pos x="324" y="609"/>
                </a:cxn>
                <a:cxn ang="0">
                  <a:pos x="214" y="620"/>
                </a:cxn>
                <a:cxn ang="0">
                  <a:pos x="0" y="671"/>
                </a:cxn>
              </a:cxnLst>
              <a:rect l="0" t="0" r="r" b="b"/>
              <a:pathLst>
                <a:path w="1225" h="735">
                  <a:moveTo>
                    <a:pt x="0" y="671"/>
                  </a:moveTo>
                  <a:lnTo>
                    <a:pt x="0" y="0"/>
                  </a:lnTo>
                  <a:lnTo>
                    <a:pt x="1225" y="0"/>
                  </a:lnTo>
                  <a:lnTo>
                    <a:pt x="1225" y="671"/>
                  </a:lnTo>
                  <a:lnTo>
                    <a:pt x="1175" y="697"/>
                  </a:lnTo>
                  <a:lnTo>
                    <a:pt x="1112" y="719"/>
                  </a:lnTo>
                  <a:lnTo>
                    <a:pt x="1045" y="730"/>
                  </a:lnTo>
                  <a:lnTo>
                    <a:pt x="973" y="735"/>
                  </a:lnTo>
                  <a:lnTo>
                    <a:pt x="893" y="730"/>
                  </a:lnTo>
                  <a:lnTo>
                    <a:pt x="824" y="719"/>
                  </a:lnTo>
                  <a:lnTo>
                    <a:pt x="735" y="689"/>
                  </a:lnTo>
                  <a:lnTo>
                    <a:pt x="645" y="650"/>
                  </a:lnTo>
                  <a:lnTo>
                    <a:pt x="540" y="618"/>
                  </a:lnTo>
                  <a:lnTo>
                    <a:pt x="429" y="608"/>
                  </a:lnTo>
                  <a:lnTo>
                    <a:pt x="324" y="609"/>
                  </a:lnTo>
                  <a:lnTo>
                    <a:pt x="214" y="620"/>
                  </a:lnTo>
                  <a:lnTo>
                    <a:pt x="0" y="671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1" name="Rectangle 519"/>
            <p:cNvSpPr>
              <a:spLocks noChangeArrowheads="1"/>
            </p:cNvSpPr>
            <p:nvPr/>
          </p:nvSpPr>
          <p:spPr bwMode="auto">
            <a:xfrm>
              <a:off x="2359" y="720"/>
              <a:ext cx="1733" cy="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2" name="Rectangle 520"/>
            <p:cNvSpPr>
              <a:spLocks noChangeArrowheads="1"/>
            </p:cNvSpPr>
            <p:nvPr/>
          </p:nvSpPr>
          <p:spPr bwMode="auto">
            <a:xfrm>
              <a:off x="2853" y="701"/>
              <a:ext cx="742" cy="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1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按供应商分析</a:t>
              </a:r>
              <a:endParaRPr lang="en-US" altLang="zh-TW" sz="2200" b="1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3" name="Rectangle 521"/>
            <p:cNvSpPr>
              <a:spLocks noChangeArrowheads="1"/>
            </p:cNvSpPr>
            <p:nvPr/>
          </p:nvSpPr>
          <p:spPr bwMode="auto">
            <a:xfrm>
              <a:off x="2841" y="889"/>
              <a:ext cx="503" cy="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4" name="Rectangle 522"/>
            <p:cNvSpPr>
              <a:spLocks noChangeArrowheads="1"/>
            </p:cNvSpPr>
            <p:nvPr/>
          </p:nvSpPr>
          <p:spPr bwMode="auto">
            <a:xfrm>
              <a:off x="3051" y="896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质量记分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5" name="Rectangle 523"/>
            <p:cNvSpPr>
              <a:spLocks noChangeArrowheads="1"/>
            </p:cNvSpPr>
            <p:nvPr/>
          </p:nvSpPr>
          <p:spPr bwMode="auto">
            <a:xfrm>
              <a:off x="3427" y="889"/>
              <a:ext cx="506" cy="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6" name="Rectangle 526"/>
            <p:cNvSpPr>
              <a:spLocks noChangeArrowheads="1"/>
            </p:cNvSpPr>
            <p:nvPr/>
          </p:nvSpPr>
          <p:spPr bwMode="auto">
            <a:xfrm>
              <a:off x="3812" y="896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批量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7" name="Rectangle 527"/>
            <p:cNvSpPr>
              <a:spLocks noChangeArrowheads="1"/>
            </p:cNvSpPr>
            <p:nvPr/>
          </p:nvSpPr>
          <p:spPr bwMode="auto">
            <a:xfrm>
              <a:off x="2841" y="1198"/>
              <a:ext cx="457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8" name="Rectangle 528"/>
            <p:cNvSpPr>
              <a:spLocks noChangeArrowheads="1"/>
            </p:cNvSpPr>
            <p:nvPr/>
          </p:nvSpPr>
          <p:spPr bwMode="auto">
            <a:xfrm>
              <a:off x="3137" y="1157"/>
              <a:ext cx="3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99.010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49" name="Rectangle 529"/>
            <p:cNvSpPr>
              <a:spLocks noChangeArrowheads="1"/>
            </p:cNvSpPr>
            <p:nvPr/>
          </p:nvSpPr>
          <p:spPr bwMode="auto">
            <a:xfrm>
              <a:off x="3137" y="1306"/>
              <a:ext cx="3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82.132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0" name="Rectangle 530"/>
            <p:cNvSpPr>
              <a:spLocks noChangeArrowheads="1"/>
            </p:cNvSpPr>
            <p:nvPr/>
          </p:nvSpPr>
          <p:spPr bwMode="auto">
            <a:xfrm>
              <a:off x="3427" y="1246"/>
              <a:ext cx="459" cy="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1" name="Rectangle 531"/>
            <p:cNvSpPr>
              <a:spLocks noChangeArrowheads="1"/>
            </p:cNvSpPr>
            <p:nvPr/>
          </p:nvSpPr>
          <p:spPr bwMode="auto">
            <a:xfrm>
              <a:off x="3812" y="1157"/>
              <a:ext cx="17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100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2" name="Rectangle 532"/>
            <p:cNvSpPr>
              <a:spLocks noChangeArrowheads="1"/>
            </p:cNvSpPr>
            <p:nvPr/>
          </p:nvSpPr>
          <p:spPr bwMode="auto">
            <a:xfrm>
              <a:off x="3814" y="1306"/>
              <a:ext cx="17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205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3" name="Line 533"/>
            <p:cNvSpPr>
              <a:spLocks noChangeShapeType="1"/>
            </p:cNvSpPr>
            <p:nvPr/>
          </p:nvSpPr>
          <p:spPr bwMode="auto">
            <a:xfrm>
              <a:off x="2337" y="1063"/>
              <a:ext cx="177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4" name="Freeform 535"/>
            <p:cNvSpPr>
              <a:spLocks/>
            </p:cNvSpPr>
            <p:nvPr/>
          </p:nvSpPr>
          <p:spPr bwMode="auto">
            <a:xfrm>
              <a:off x="1576" y="1065"/>
              <a:ext cx="1332" cy="320"/>
            </a:xfrm>
            <a:custGeom>
              <a:avLst/>
              <a:gdLst/>
              <a:ahLst/>
              <a:cxnLst>
                <a:cxn ang="0">
                  <a:pos x="918" y="190"/>
                </a:cxn>
                <a:cxn ang="0">
                  <a:pos x="918" y="98"/>
                </a:cxn>
                <a:cxn ang="0">
                  <a:pos x="550" y="98"/>
                </a:cxn>
                <a:cxn ang="0">
                  <a:pos x="397" y="0"/>
                </a:cxn>
                <a:cxn ang="0">
                  <a:pos x="0" y="0"/>
                </a:cxn>
                <a:cxn ang="0">
                  <a:pos x="0" y="305"/>
                </a:cxn>
                <a:cxn ang="0">
                  <a:pos x="397" y="305"/>
                </a:cxn>
                <a:cxn ang="0">
                  <a:pos x="550" y="190"/>
                </a:cxn>
                <a:cxn ang="0">
                  <a:pos x="918" y="190"/>
                </a:cxn>
              </a:cxnLst>
              <a:rect l="0" t="0" r="r" b="b"/>
              <a:pathLst>
                <a:path w="918" h="305">
                  <a:moveTo>
                    <a:pt x="918" y="190"/>
                  </a:moveTo>
                  <a:lnTo>
                    <a:pt x="918" y="98"/>
                  </a:lnTo>
                  <a:lnTo>
                    <a:pt x="550" y="98"/>
                  </a:lnTo>
                  <a:lnTo>
                    <a:pt x="397" y="0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397" y="305"/>
                  </a:lnTo>
                  <a:lnTo>
                    <a:pt x="550" y="190"/>
                  </a:lnTo>
                  <a:lnTo>
                    <a:pt x="918" y="190"/>
                  </a:lnTo>
                  <a:close/>
                </a:path>
              </a:pathLst>
            </a:custGeom>
            <a:solidFill>
              <a:srgbClr val="FBFFD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5" name="Rectangle 538"/>
            <p:cNvSpPr>
              <a:spLocks noChangeArrowheads="1"/>
            </p:cNvSpPr>
            <p:nvPr/>
          </p:nvSpPr>
          <p:spPr bwMode="auto">
            <a:xfrm>
              <a:off x="1553" y="1152"/>
              <a:ext cx="68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6" name="Rectangle 539"/>
            <p:cNvSpPr>
              <a:spLocks noChangeArrowheads="1"/>
            </p:cNvSpPr>
            <p:nvPr/>
          </p:nvSpPr>
          <p:spPr bwMode="auto">
            <a:xfrm>
              <a:off x="1576" y="1090"/>
              <a:ext cx="649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按采购组</a:t>
              </a:r>
              <a:endParaRPr lang="en-US" altLang="zh-CN" sz="1200" dirty="0" smtClean="0">
                <a:solidFill>
                  <a:srgbClr val="FF0000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跳转</a:t>
              </a:r>
              <a:endParaRPr lang="en-US" altLang="zh-TW" sz="2200" dirty="0">
                <a:solidFill>
                  <a:srgbClr val="FF0000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7" name="Rectangle 542"/>
            <p:cNvSpPr>
              <a:spLocks noChangeArrowheads="1"/>
            </p:cNvSpPr>
            <p:nvPr/>
          </p:nvSpPr>
          <p:spPr bwMode="auto">
            <a:xfrm>
              <a:off x="2343" y="922"/>
              <a:ext cx="59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8" name="Rectangle 543"/>
            <p:cNvSpPr>
              <a:spLocks noChangeArrowheads="1"/>
            </p:cNvSpPr>
            <p:nvPr/>
          </p:nvSpPr>
          <p:spPr bwMode="auto">
            <a:xfrm>
              <a:off x="2411" y="904"/>
              <a:ext cx="30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供应商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59" name="Line 545"/>
            <p:cNvSpPr>
              <a:spLocks noChangeShapeType="1"/>
            </p:cNvSpPr>
            <p:nvPr/>
          </p:nvSpPr>
          <p:spPr bwMode="auto">
            <a:xfrm>
              <a:off x="2968" y="1066"/>
              <a:ext cx="2" cy="38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0" name="Rectangle 546"/>
            <p:cNvSpPr>
              <a:spLocks noChangeArrowheads="1"/>
            </p:cNvSpPr>
            <p:nvPr/>
          </p:nvSpPr>
          <p:spPr bwMode="auto">
            <a:xfrm>
              <a:off x="2343" y="1198"/>
              <a:ext cx="435" cy="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1" name="Rectangle 547"/>
            <p:cNvSpPr>
              <a:spLocks noChangeArrowheads="1"/>
            </p:cNvSpPr>
            <p:nvPr/>
          </p:nvSpPr>
          <p:spPr bwMode="auto">
            <a:xfrm>
              <a:off x="2445" y="1171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东莞宏达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2" name="Rectangle 548"/>
            <p:cNvSpPr>
              <a:spLocks noChangeArrowheads="1"/>
            </p:cNvSpPr>
            <p:nvPr/>
          </p:nvSpPr>
          <p:spPr bwMode="auto">
            <a:xfrm>
              <a:off x="2433" y="1306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佛山天力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63" name="Line 549"/>
            <p:cNvSpPr>
              <a:spLocks noChangeShapeType="1"/>
            </p:cNvSpPr>
            <p:nvPr/>
          </p:nvSpPr>
          <p:spPr bwMode="auto">
            <a:xfrm>
              <a:off x="3518" y="1066"/>
              <a:ext cx="0" cy="51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grpSp>
          <p:nvGrpSpPr>
            <p:cNvPr id="64" name="Group 550"/>
            <p:cNvGrpSpPr>
              <a:grpSpLocks/>
            </p:cNvGrpSpPr>
            <p:nvPr/>
          </p:nvGrpSpPr>
          <p:grpSpPr bwMode="auto">
            <a:xfrm>
              <a:off x="2115" y="1104"/>
              <a:ext cx="381" cy="571"/>
              <a:chOff x="2342" y="1490"/>
              <a:chExt cx="225" cy="479"/>
            </a:xfrm>
          </p:grpSpPr>
          <p:sp>
            <p:nvSpPr>
              <p:cNvPr id="65" name="Freeform 551"/>
              <p:cNvSpPr>
                <a:spLocks/>
              </p:cNvSpPr>
              <p:nvPr/>
            </p:nvSpPr>
            <p:spPr bwMode="auto">
              <a:xfrm>
                <a:off x="2369" y="1490"/>
                <a:ext cx="198" cy="412"/>
              </a:xfrm>
              <a:custGeom>
                <a:avLst/>
                <a:gdLst/>
                <a:ahLst/>
                <a:cxnLst>
                  <a:cxn ang="0">
                    <a:pos x="198" y="33"/>
                  </a:cxn>
                  <a:cxn ang="0">
                    <a:pos x="158" y="9"/>
                  </a:cxn>
                  <a:cxn ang="0">
                    <a:pos x="145" y="5"/>
                  </a:cxn>
                  <a:cxn ang="0">
                    <a:pos x="133" y="1"/>
                  </a:cxn>
                  <a:cxn ang="0">
                    <a:pos x="112" y="1"/>
                  </a:cxn>
                  <a:cxn ang="0">
                    <a:pos x="98" y="5"/>
                  </a:cxn>
                  <a:cxn ang="0">
                    <a:pos x="67" y="16"/>
                  </a:cxn>
                  <a:cxn ang="0">
                    <a:pos x="51" y="28"/>
                  </a:cxn>
                  <a:cxn ang="0">
                    <a:pos x="39" y="44"/>
                  </a:cxn>
                  <a:cxn ang="0">
                    <a:pos x="32" y="59"/>
                  </a:cxn>
                  <a:cxn ang="0">
                    <a:pos x="24" y="84"/>
                  </a:cxn>
                  <a:cxn ang="0">
                    <a:pos x="16" y="129"/>
                  </a:cxn>
                  <a:cxn ang="0">
                    <a:pos x="10" y="194"/>
                  </a:cxn>
                  <a:cxn ang="0">
                    <a:pos x="5" y="267"/>
                  </a:cxn>
                  <a:cxn ang="0">
                    <a:pos x="2" y="331"/>
                  </a:cxn>
                  <a:cxn ang="0">
                    <a:pos x="0" y="412"/>
                  </a:cxn>
                  <a:cxn ang="0">
                    <a:pos x="16" y="358"/>
                  </a:cxn>
                  <a:cxn ang="0">
                    <a:pos x="19" y="308"/>
                  </a:cxn>
                  <a:cxn ang="0">
                    <a:pos x="23" y="230"/>
                  </a:cxn>
                  <a:cxn ang="0">
                    <a:pos x="28" y="162"/>
                  </a:cxn>
                  <a:cxn ang="0">
                    <a:pos x="37" y="98"/>
                  </a:cxn>
                  <a:cxn ang="0">
                    <a:pos x="43" y="71"/>
                  </a:cxn>
                  <a:cxn ang="0">
                    <a:pos x="39" y="59"/>
                  </a:cxn>
                  <a:cxn ang="0">
                    <a:pos x="51" y="53"/>
                  </a:cxn>
                  <a:cxn ang="0">
                    <a:pos x="62" y="39"/>
                  </a:cxn>
                  <a:cxn ang="0">
                    <a:pos x="71" y="23"/>
                  </a:cxn>
                  <a:cxn ang="0">
                    <a:pos x="90" y="24"/>
                  </a:cxn>
                  <a:cxn ang="0">
                    <a:pos x="115" y="15"/>
                  </a:cxn>
                  <a:cxn ang="0">
                    <a:pos x="112" y="16"/>
                  </a:cxn>
                  <a:cxn ang="0">
                    <a:pos x="133" y="16"/>
                  </a:cxn>
                  <a:cxn ang="0">
                    <a:pos x="129" y="16"/>
                  </a:cxn>
                  <a:cxn ang="0">
                    <a:pos x="143" y="11"/>
                  </a:cxn>
                  <a:cxn ang="0">
                    <a:pos x="152" y="23"/>
                  </a:cxn>
                  <a:cxn ang="0">
                    <a:pos x="190" y="46"/>
                  </a:cxn>
                </a:cxnLst>
                <a:rect l="0" t="0" r="r" b="b"/>
                <a:pathLst>
                  <a:path w="198" h="412">
                    <a:moveTo>
                      <a:pt x="190" y="46"/>
                    </a:moveTo>
                    <a:lnTo>
                      <a:pt x="198" y="33"/>
                    </a:lnTo>
                    <a:lnTo>
                      <a:pt x="171" y="16"/>
                    </a:lnTo>
                    <a:lnTo>
                      <a:pt x="158" y="9"/>
                    </a:lnTo>
                    <a:lnTo>
                      <a:pt x="145" y="5"/>
                    </a:lnTo>
                    <a:lnTo>
                      <a:pt x="135" y="2"/>
                    </a:lnTo>
                    <a:lnTo>
                      <a:pt x="133" y="1"/>
                    </a:lnTo>
                    <a:lnTo>
                      <a:pt x="122" y="0"/>
                    </a:lnTo>
                    <a:lnTo>
                      <a:pt x="112" y="1"/>
                    </a:lnTo>
                    <a:lnTo>
                      <a:pt x="108" y="1"/>
                    </a:lnTo>
                    <a:lnTo>
                      <a:pt x="98" y="5"/>
                    </a:lnTo>
                    <a:lnTo>
                      <a:pt x="84" y="10"/>
                    </a:lnTo>
                    <a:lnTo>
                      <a:pt x="67" y="16"/>
                    </a:lnTo>
                    <a:lnTo>
                      <a:pt x="65" y="18"/>
                    </a:lnTo>
                    <a:lnTo>
                      <a:pt x="51" y="28"/>
                    </a:lnTo>
                    <a:lnTo>
                      <a:pt x="44" y="34"/>
                    </a:lnTo>
                    <a:lnTo>
                      <a:pt x="39" y="44"/>
                    </a:lnTo>
                    <a:lnTo>
                      <a:pt x="34" y="53"/>
                    </a:lnTo>
                    <a:lnTo>
                      <a:pt x="32" y="59"/>
                    </a:lnTo>
                    <a:lnTo>
                      <a:pt x="28" y="71"/>
                    </a:lnTo>
                    <a:lnTo>
                      <a:pt x="24" y="84"/>
                    </a:lnTo>
                    <a:lnTo>
                      <a:pt x="21" y="98"/>
                    </a:lnTo>
                    <a:lnTo>
                      <a:pt x="16" y="129"/>
                    </a:lnTo>
                    <a:lnTo>
                      <a:pt x="14" y="161"/>
                    </a:lnTo>
                    <a:lnTo>
                      <a:pt x="10" y="194"/>
                    </a:lnTo>
                    <a:lnTo>
                      <a:pt x="7" y="230"/>
                    </a:lnTo>
                    <a:lnTo>
                      <a:pt x="5" y="267"/>
                    </a:lnTo>
                    <a:lnTo>
                      <a:pt x="4" y="307"/>
                    </a:lnTo>
                    <a:lnTo>
                      <a:pt x="2" y="331"/>
                    </a:lnTo>
                    <a:lnTo>
                      <a:pt x="1" y="358"/>
                    </a:lnTo>
                    <a:lnTo>
                      <a:pt x="0" y="412"/>
                    </a:lnTo>
                    <a:lnTo>
                      <a:pt x="15" y="412"/>
                    </a:lnTo>
                    <a:lnTo>
                      <a:pt x="16" y="358"/>
                    </a:lnTo>
                    <a:lnTo>
                      <a:pt x="18" y="331"/>
                    </a:lnTo>
                    <a:lnTo>
                      <a:pt x="19" y="308"/>
                    </a:lnTo>
                    <a:lnTo>
                      <a:pt x="20" y="267"/>
                    </a:lnTo>
                    <a:lnTo>
                      <a:pt x="23" y="230"/>
                    </a:lnTo>
                    <a:lnTo>
                      <a:pt x="25" y="194"/>
                    </a:lnTo>
                    <a:lnTo>
                      <a:pt x="28" y="162"/>
                    </a:lnTo>
                    <a:lnTo>
                      <a:pt x="32" y="129"/>
                    </a:lnTo>
                    <a:lnTo>
                      <a:pt x="37" y="98"/>
                    </a:lnTo>
                    <a:lnTo>
                      <a:pt x="39" y="84"/>
                    </a:lnTo>
                    <a:lnTo>
                      <a:pt x="43" y="71"/>
                    </a:lnTo>
                    <a:lnTo>
                      <a:pt x="47" y="59"/>
                    </a:lnTo>
                    <a:lnTo>
                      <a:pt x="39" y="59"/>
                    </a:lnTo>
                    <a:lnTo>
                      <a:pt x="46" y="65"/>
                    </a:lnTo>
                    <a:lnTo>
                      <a:pt x="51" y="53"/>
                    </a:lnTo>
                    <a:lnTo>
                      <a:pt x="56" y="46"/>
                    </a:lnTo>
                    <a:lnTo>
                      <a:pt x="62" y="39"/>
                    </a:lnTo>
                    <a:lnTo>
                      <a:pt x="76" y="29"/>
                    </a:lnTo>
                    <a:lnTo>
                      <a:pt x="71" y="23"/>
                    </a:lnTo>
                    <a:lnTo>
                      <a:pt x="74" y="30"/>
                    </a:lnTo>
                    <a:lnTo>
                      <a:pt x="90" y="24"/>
                    </a:lnTo>
                    <a:lnTo>
                      <a:pt x="103" y="19"/>
                    </a:lnTo>
                    <a:lnTo>
                      <a:pt x="115" y="15"/>
                    </a:lnTo>
                    <a:lnTo>
                      <a:pt x="112" y="9"/>
                    </a:lnTo>
                    <a:lnTo>
                      <a:pt x="112" y="16"/>
                    </a:lnTo>
                    <a:lnTo>
                      <a:pt x="122" y="15"/>
                    </a:lnTo>
                    <a:lnTo>
                      <a:pt x="133" y="16"/>
                    </a:lnTo>
                    <a:lnTo>
                      <a:pt x="133" y="9"/>
                    </a:lnTo>
                    <a:lnTo>
                      <a:pt x="129" y="16"/>
                    </a:lnTo>
                    <a:lnTo>
                      <a:pt x="141" y="19"/>
                    </a:lnTo>
                    <a:lnTo>
                      <a:pt x="143" y="11"/>
                    </a:lnTo>
                    <a:lnTo>
                      <a:pt x="140" y="19"/>
                    </a:lnTo>
                    <a:lnTo>
                      <a:pt x="152" y="23"/>
                    </a:lnTo>
                    <a:lnTo>
                      <a:pt x="164" y="30"/>
                    </a:lnTo>
                    <a:lnTo>
                      <a:pt x="190" y="46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66" name="Freeform 552"/>
              <p:cNvSpPr>
                <a:spLocks/>
              </p:cNvSpPr>
              <p:nvPr/>
            </p:nvSpPr>
            <p:spPr bwMode="auto">
              <a:xfrm>
                <a:off x="2342" y="1902"/>
                <a:ext cx="68" cy="6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4" y="67"/>
                  </a:cxn>
                  <a:cxn ang="0">
                    <a:pos x="68" y="0"/>
                  </a:cxn>
                  <a:cxn ang="0">
                    <a:pos x="0" y="0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34" y="67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553"/>
          <p:cNvGrpSpPr>
            <a:grpSpLocks/>
          </p:cNvGrpSpPr>
          <p:nvPr/>
        </p:nvGrpSpPr>
        <p:grpSpPr bwMode="auto">
          <a:xfrm>
            <a:off x="3957488" y="2906677"/>
            <a:ext cx="4038898" cy="1752710"/>
            <a:chOff x="1268" y="1680"/>
            <a:chExt cx="2464" cy="995"/>
          </a:xfrm>
        </p:grpSpPr>
        <p:sp>
          <p:nvSpPr>
            <p:cNvPr id="12" name="Freeform 555"/>
            <p:cNvSpPr>
              <a:spLocks/>
            </p:cNvSpPr>
            <p:nvPr/>
          </p:nvSpPr>
          <p:spPr bwMode="auto">
            <a:xfrm>
              <a:off x="1951" y="1680"/>
              <a:ext cx="1778" cy="913"/>
            </a:xfrm>
            <a:custGeom>
              <a:avLst/>
              <a:gdLst/>
              <a:ahLst/>
              <a:cxnLst>
                <a:cxn ang="0">
                  <a:pos x="0" y="644"/>
                </a:cxn>
                <a:cxn ang="0">
                  <a:pos x="0" y="0"/>
                </a:cxn>
                <a:cxn ang="0">
                  <a:pos x="1226" y="0"/>
                </a:cxn>
                <a:cxn ang="0">
                  <a:pos x="1226" y="644"/>
                </a:cxn>
                <a:cxn ang="0">
                  <a:pos x="1176" y="667"/>
                </a:cxn>
                <a:cxn ang="0">
                  <a:pos x="1112" y="689"/>
                </a:cxn>
                <a:cxn ang="0">
                  <a:pos x="1045" y="700"/>
                </a:cxn>
                <a:cxn ang="0">
                  <a:pos x="974" y="705"/>
                </a:cxn>
                <a:cxn ang="0">
                  <a:pos x="893" y="700"/>
                </a:cxn>
                <a:cxn ang="0">
                  <a:pos x="824" y="689"/>
                </a:cxn>
                <a:cxn ang="0">
                  <a:pos x="737" y="660"/>
                </a:cxn>
                <a:cxn ang="0">
                  <a:pos x="645" y="622"/>
                </a:cxn>
                <a:cxn ang="0">
                  <a:pos x="541" y="593"/>
                </a:cxn>
                <a:cxn ang="0">
                  <a:pos x="429" y="581"/>
                </a:cxn>
                <a:cxn ang="0">
                  <a:pos x="324" y="582"/>
                </a:cxn>
                <a:cxn ang="0">
                  <a:pos x="216" y="595"/>
                </a:cxn>
                <a:cxn ang="0">
                  <a:pos x="0" y="644"/>
                </a:cxn>
              </a:cxnLst>
              <a:rect l="0" t="0" r="r" b="b"/>
              <a:pathLst>
                <a:path w="1226" h="705">
                  <a:moveTo>
                    <a:pt x="0" y="644"/>
                  </a:moveTo>
                  <a:lnTo>
                    <a:pt x="0" y="0"/>
                  </a:lnTo>
                  <a:lnTo>
                    <a:pt x="1226" y="0"/>
                  </a:lnTo>
                  <a:lnTo>
                    <a:pt x="1226" y="644"/>
                  </a:lnTo>
                  <a:lnTo>
                    <a:pt x="1176" y="667"/>
                  </a:lnTo>
                  <a:lnTo>
                    <a:pt x="1112" y="689"/>
                  </a:lnTo>
                  <a:lnTo>
                    <a:pt x="1045" y="700"/>
                  </a:lnTo>
                  <a:lnTo>
                    <a:pt x="974" y="705"/>
                  </a:lnTo>
                  <a:lnTo>
                    <a:pt x="893" y="700"/>
                  </a:lnTo>
                  <a:lnTo>
                    <a:pt x="824" y="689"/>
                  </a:lnTo>
                  <a:lnTo>
                    <a:pt x="737" y="660"/>
                  </a:lnTo>
                  <a:lnTo>
                    <a:pt x="645" y="622"/>
                  </a:lnTo>
                  <a:lnTo>
                    <a:pt x="541" y="593"/>
                  </a:lnTo>
                  <a:lnTo>
                    <a:pt x="429" y="581"/>
                  </a:lnTo>
                  <a:lnTo>
                    <a:pt x="324" y="582"/>
                  </a:lnTo>
                  <a:lnTo>
                    <a:pt x="216" y="595"/>
                  </a:lnTo>
                  <a:lnTo>
                    <a:pt x="0" y="644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3" name="Rectangle 558"/>
            <p:cNvSpPr>
              <a:spLocks noChangeArrowheads="1"/>
            </p:cNvSpPr>
            <p:nvPr/>
          </p:nvSpPr>
          <p:spPr bwMode="auto">
            <a:xfrm>
              <a:off x="1955" y="1740"/>
              <a:ext cx="1348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4" name="Rectangle 559"/>
            <p:cNvSpPr>
              <a:spLocks noChangeArrowheads="1"/>
            </p:cNvSpPr>
            <p:nvPr/>
          </p:nvSpPr>
          <p:spPr bwMode="auto">
            <a:xfrm>
              <a:off x="2053" y="1749"/>
              <a:ext cx="30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供应商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5" name="Rectangle 560"/>
            <p:cNvSpPr>
              <a:spLocks noChangeArrowheads="1"/>
            </p:cNvSpPr>
            <p:nvPr/>
          </p:nvSpPr>
          <p:spPr bwMode="auto">
            <a:xfrm>
              <a:off x="2835" y="1749"/>
              <a:ext cx="2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100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 </a:t>
              </a:r>
              <a:endParaRPr lang="zh-TW" altLang="en-US" sz="100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6" name="Rectangle 561"/>
            <p:cNvSpPr>
              <a:spLocks noChangeArrowheads="1"/>
            </p:cNvSpPr>
            <p:nvPr/>
          </p:nvSpPr>
          <p:spPr bwMode="auto">
            <a:xfrm>
              <a:off x="2413" y="1749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东莞宏达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7" name="Rectangle 562"/>
            <p:cNvSpPr>
              <a:spLocks noChangeArrowheads="1"/>
            </p:cNvSpPr>
            <p:nvPr/>
          </p:nvSpPr>
          <p:spPr bwMode="auto">
            <a:xfrm>
              <a:off x="1955" y="1871"/>
              <a:ext cx="419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8" name="Rectangle 563"/>
            <p:cNvSpPr>
              <a:spLocks noChangeArrowheads="1"/>
            </p:cNvSpPr>
            <p:nvPr/>
          </p:nvSpPr>
          <p:spPr bwMode="auto">
            <a:xfrm>
              <a:off x="2056" y="1885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物料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19" name="Rectangle 564"/>
            <p:cNvSpPr>
              <a:spLocks noChangeArrowheads="1"/>
            </p:cNvSpPr>
            <p:nvPr/>
          </p:nvSpPr>
          <p:spPr bwMode="auto">
            <a:xfrm>
              <a:off x="2453" y="1871"/>
              <a:ext cx="503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0" name="Rectangle 565"/>
            <p:cNvSpPr>
              <a:spLocks noChangeArrowheads="1"/>
            </p:cNvSpPr>
            <p:nvPr/>
          </p:nvSpPr>
          <p:spPr bwMode="auto">
            <a:xfrm>
              <a:off x="2680" y="1893"/>
              <a:ext cx="4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质量记分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1" name="Line 566"/>
            <p:cNvSpPr>
              <a:spLocks noChangeShapeType="1"/>
            </p:cNvSpPr>
            <p:nvPr/>
          </p:nvSpPr>
          <p:spPr bwMode="auto">
            <a:xfrm>
              <a:off x="1961" y="2044"/>
              <a:ext cx="177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2" name="Rectangle 567"/>
            <p:cNvSpPr>
              <a:spLocks noChangeArrowheads="1"/>
            </p:cNvSpPr>
            <p:nvPr/>
          </p:nvSpPr>
          <p:spPr bwMode="auto">
            <a:xfrm>
              <a:off x="3039" y="1871"/>
              <a:ext cx="506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3" name="Rectangle 571"/>
            <p:cNvSpPr>
              <a:spLocks noChangeArrowheads="1"/>
            </p:cNvSpPr>
            <p:nvPr/>
          </p:nvSpPr>
          <p:spPr bwMode="auto">
            <a:xfrm>
              <a:off x="2453" y="2182"/>
              <a:ext cx="403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4" name="Rectangle 572"/>
            <p:cNvSpPr>
              <a:spLocks noChangeArrowheads="1"/>
            </p:cNvSpPr>
            <p:nvPr/>
          </p:nvSpPr>
          <p:spPr bwMode="auto">
            <a:xfrm>
              <a:off x="2654" y="2115"/>
              <a:ext cx="436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98</a:t>
              </a: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.100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5" name="Rectangle 573"/>
            <p:cNvSpPr>
              <a:spLocks noChangeArrowheads="1"/>
            </p:cNvSpPr>
            <p:nvPr/>
          </p:nvSpPr>
          <p:spPr bwMode="auto">
            <a:xfrm>
              <a:off x="2654" y="2277"/>
              <a:ext cx="43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50.500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6" name="Rectangle 574"/>
            <p:cNvSpPr>
              <a:spLocks noChangeArrowheads="1"/>
            </p:cNvSpPr>
            <p:nvPr/>
          </p:nvSpPr>
          <p:spPr bwMode="auto">
            <a:xfrm>
              <a:off x="3039" y="2182"/>
              <a:ext cx="404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7" name="Rectangle 575"/>
            <p:cNvSpPr>
              <a:spLocks noChangeArrowheads="1"/>
            </p:cNvSpPr>
            <p:nvPr/>
          </p:nvSpPr>
          <p:spPr bwMode="auto">
            <a:xfrm>
              <a:off x="3176" y="2111"/>
              <a:ext cx="43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19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8" name="Rectangle 576"/>
            <p:cNvSpPr>
              <a:spLocks noChangeArrowheads="1"/>
            </p:cNvSpPr>
            <p:nvPr/>
          </p:nvSpPr>
          <p:spPr bwMode="auto">
            <a:xfrm>
              <a:off x="3176" y="2271"/>
              <a:ext cx="43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000" dirty="0" smtClean="0">
                  <a:solidFill>
                    <a:srgbClr val="00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72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29" name="Freeform 578"/>
            <p:cNvSpPr>
              <a:spLocks/>
            </p:cNvSpPr>
            <p:nvPr/>
          </p:nvSpPr>
          <p:spPr bwMode="auto">
            <a:xfrm>
              <a:off x="1344" y="2003"/>
              <a:ext cx="1198" cy="360"/>
            </a:xfrm>
            <a:custGeom>
              <a:avLst/>
              <a:gdLst/>
              <a:ahLst/>
              <a:cxnLst>
                <a:cxn ang="0">
                  <a:pos x="826" y="185"/>
                </a:cxn>
                <a:cxn ang="0">
                  <a:pos x="826" y="93"/>
                </a:cxn>
                <a:cxn ang="0">
                  <a:pos x="428" y="90"/>
                </a:cxn>
                <a:cxn ang="0">
                  <a:pos x="336" y="0"/>
                </a:cxn>
                <a:cxn ang="0">
                  <a:pos x="0" y="0"/>
                </a:cxn>
                <a:cxn ang="0">
                  <a:pos x="0" y="305"/>
                </a:cxn>
                <a:cxn ang="0">
                  <a:pos x="336" y="305"/>
                </a:cxn>
                <a:cxn ang="0">
                  <a:pos x="428" y="183"/>
                </a:cxn>
                <a:cxn ang="0">
                  <a:pos x="826" y="185"/>
                </a:cxn>
              </a:cxnLst>
              <a:rect l="0" t="0" r="r" b="b"/>
              <a:pathLst>
                <a:path w="826" h="305">
                  <a:moveTo>
                    <a:pt x="826" y="185"/>
                  </a:moveTo>
                  <a:lnTo>
                    <a:pt x="826" y="93"/>
                  </a:lnTo>
                  <a:lnTo>
                    <a:pt x="428" y="90"/>
                  </a:lnTo>
                  <a:lnTo>
                    <a:pt x="336" y="0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336" y="305"/>
                  </a:lnTo>
                  <a:lnTo>
                    <a:pt x="428" y="183"/>
                  </a:lnTo>
                  <a:lnTo>
                    <a:pt x="826" y="185"/>
                  </a:lnTo>
                  <a:close/>
                </a:path>
              </a:pathLst>
            </a:custGeom>
            <a:solidFill>
              <a:srgbClr val="FBFFD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30" name="Rectangle 581"/>
            <p:cNvSpPr>
              <a:spLocks noChangeArrowheads="1"/>
            </p:cNvSpPr>
            <p:nvPr/>
          </p:nvSpPr>
          <p:spPr bwMode="auto">
            <a:xfrm>
              <a:off x="1268" y="2091"/>
              <a:ext cx="681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31" name="Rectangle 582"/>
            <p:cNvSpPr>
              <a:spLocks noChangeArrowheads="1"/>
            </p:cNvSpPr>
            <p:nvPr/>
          </p:nvSpPr>
          <p:spPr bwMode="auto">
            <a:xfrm>
              <a:off x="1363" y="2040"/>
              <a:ext cx="571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按物料</a:t>
              </a:r>
              <a:endParaRPr lang="en-US" altLang="zh-CN" sz="1200" dirty="0" smtClean="0">
                <a:solidFill>
                  <a:srgbClr val="FF0000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dirty="0" smtClean="0">
                  <a:solidFill>
                    <a:srgbClr val="FF0000"/>
                  </a:solidFill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跳转</a:t>
              </a:r>
              <a:endParaRPr lang="en-US" altLang="zh-TW" sz="22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32" name="Rectangle 586"/>
            <p:cNvSpPr>
              <a:spLocks noChangeArrowheads="1"/>
            </p:cNvSpPr>
            <p:nvPr/>
          </p:nvSpPr>
          <p:spPr bwMode="auto">
            <a:xfrm>
              <a:off x="2023" y="2112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盖胶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33" name="Rectangle 588"/>
            <p:cNvSpPr>
              <a:spLocks noChangeArrowheads="1"/>
            </p:cNvSpPr>
            <p:nvPr/>
          </p:nvSpPr>
          <p:spPr bwMode="auto">
            <a:xfrm>
              <a:off x="2031" y="2271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液碱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34" name="Line 590"/>
            <p:cNvSpPr>
              <a:spLocks noChangeShapeType="1"/>
            </p:cNvSpPr>
            <p:nvPr/>
          </p:nvSpPr>
          <p:spPr bwMode="auto">
            <a:xfrm>
              <a:off x="3159" y="2044"/>
              <a:ext cx="0" cy="52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sp>
          <p:nvSpPr>
            <p:cNvPr id="35" name="Line 591"/>
            <p:cNvSpPr>
              <a:spLocks noChangeShapeType="1"/>
            </p:cNvSpPr>
            <p:nvPr/>
          </p:nvSpPr>
          <p:spPr bwMode="auto">
            <a:xfrm>
              <a:off x="2595" y="2043"/>
              <a:ext cx="3" cy="37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  <p:grpSp>
          <p:nvGrpSpPr>
            <p:cNvPr id="36" name="Group 592"/>
            <p:cNvGrpSpPr>
              <a:grpSpLocks/>
            </p:cNvGrpSpPr>
            <p:nvPr/>
          </p:nvGrpSpPr>
          <p:grpSpPr bwMode="auto">
            <a:xfrm>
              <a:off x="1797" y="2064"/>
              <a:ext cx="363" cy="611"/>
              <a:chOff x="2108" y="2262"/>
              <a:chExt cx="225" cy="480"/>
            </a:xfrm>
          </p:grpSpPr>
          <p:sp>
            <p:nvSpPr>
              <p:cNvPr id="38" name="Freeform 593"/>
              <p:cNvSpPr>
                <a:spLocks/>
              </p:cNvSpPr>
              <p:nvPr/>
            </p:nvSpPr>
            <p:spPr bwMode="auto">
              <a:xfrm>
                <a:off x="2135" y="2262"/>
                <a:ext cx="198" cy="412"/>
              </a:xfrm>
              <a:custGeom>
                <a:avLst/>
                <a:gdLst/>
                <a:ahLst/>
                <a:cxnLst>
                  <a:cxn ang="0">
                    <a:pos x="198" y="33"/>
                  </a:cxn>
                  <a:cxn ang="0">
                    <a:pos x="183" y="23"/>
                  </a:cxn>
                  <a:cxn ang="0">
                    <a:pos x="157" y="9"/>
                  </a:cxn>
                  <a:cxn ang="0">
                    <a:pos x="142" y="12"/>
                  </a:cxn>
                  <a:cxn ang="0">
                    <a:pos x="134" y="1"/>
                  </a:cxn>
                  <a:cxn ang="0">
                    <a:pos x="121" y="0"/>
                  </a:cxn>
                  <a:cxn ang="0">
                    <a:pos x="107" y="1"/>
                  </a:cxn>
                  <a:cxn ang="0">
                    <a:pos x="83" y="9"/>
                  </a:cxn>
                  <a:cxn ang="0">
                    <a:pos x="60" y="21"/>
                  </a:cxn>
                  <a:cxn ang="0">
                    <a:pos x="50" y="27"/>
                  </a:cxn>
                  <a:cxn ang="0">
                    <a:pos x="38" y="45"/>
                  </a:cxn>
                  <a:cxn ang="0">
                    <a:pos x="32" y="59"/>
                  </a:cxn>
                  <a:cxn ang="0">
                    <a:pos x="24" y="83"/>
                  </a:cxn>
                  <a:cxn ang="0">
                    <a:pos x="17" y="129"/>
                  </a:cxn>
                  <a:cxn ang="0">
                    <a:pos x="10" y="195"/>
                  </a:cxn>
                  <a:cxn ang="0">
                    <a:pos x="5" y="268"/>
                  </a:cxn>
                  <a:cxn ang="0">
                    <a:pos x="1" y="357"/>
                  </a:cxn>
                  <a:cxn ang="0">
                    <a:pos x="15" y="412"/>
                  </a:cxn>
                  <a:cxn ang="0">
                    <a:pos x="19" y="307"/>
                  </a:cxn>
                  <a:cxn ang="0">
                    <a:pos x="23" y="230"/>
                  </a:cxn>
                  <a:cxn ang="0">
                    <a:pos x="28" y="163"/>
                  </a:cxn>
                  <a:cxn ang="0">
                    <a:pos x="37" y="97"/>
                  </a:cxn>
                  <a:cxn ang="0">
                    <a:pos x="43" y="71"/>
                  </a:cxn>
                  <a:cxn ang="0">
                    <a:pos x="40" y="59"/>
                  </a:cxn>
                  <a:cxn ang="0">
                    <a:pos x="50" y="54"/>
                  </a:cxn>
                  <a:cxn ang="0">
                    <a:pos x="61" y="39"/>
                  </a:cxn>
                  <a:cxn ang="0">
                    <a:pos x="63" y="27"/>
                  </a:cxn>
                  <a:cxn ang="0">
                    <a:pos x="74" y="30"/>
                  </a:cxn>
                  <a:cxn ang="0">
                    <a:pos x="102" y="19"/>
                  </a:cxn>
                  <a:cxn ang="0">
                    <a:pos x="111" y="8"/>
                  </a:cxn>
                  <a:cxn ang="0">
                    <a:pos x="121" y="16"/>
                  </a:cxn>
                  <a:cxn ang="0">
                    <a:pos x="131" y="9"/>
                  </a:cxn>
                  <a:cxn ang="0">
                    <a:pos x="139" y="19"/>
                  </a:cxn>
                  <a:cxn ang="0">
                    <a:pos x="151" y="23"/>
                  </a:cxn>
                  <a:cxn ang="0">
                    <a:pos x="176" y="37"/>
                  </a:cxn>
                  <a:cxn ang="0">
                    <a:pos x="174" y="36"/>
                  </a:cxn>
                </a:cxnLst>
                <a:rect l="0" t="0" r="r" b="b"/>
                <a:pathLst>
                  <a:path w="198" h="412">
                    <a:moveTo>
                      <a:pt x="189" y="46"/>
                    </a:moveTo>
                    <a:lnTo>
                      <a:pt x="198" y="33"/>
                    </a:lnTo>
                    <a:lnTo>
                      <a:pt x="185" y="25"/>
                    </a:lnTo>
                    <a:lnTo>
                      <a:pt x="183" y="23"/>
                    </a:lnTo>
                    <a:lnTo>
                      <a:pt x="170" y="16"/>
                    </a:lnTo>
                    <a:lnTo>
                      <a:pt x="157" y="9"/>
                    </a:lnTo>
                    <a:lnTo>
                      <a:pt x="144" y="5"/>
                    </a:lnTo>
                    <a:lnTo>
                      <a:pt x="142" y="12"/>
                    </a:lnTo>
                    <a:lnTo>
                      <a:pt x="144" y="5"/>
                    </a:lnTo>
                    <a:lnTo>
                      <a:pt x="134" y="1"/>
                    </a:lnTo>
                    <a:lnTo>
                      <a:pt x="131" y="1"/>
                    </a:lnTo>
                    <a:lnTo>
                      <a:pt x="121" y="0"/>
                    </a:lnTo>
                    <a:lnTo>
                      <a:pt x="111" y="0"/>
                    </a:lnTo>
                    <a:lnTo>
                      <a:pt x="107" y="1"/>
                    </a:lnTo>
                    <a:lnTo>
                      <a:pt x="97" y="5"/>
                    </a:lnTo>
                    <a:lnTo>
                      <a:pt x="83" y="9"/>
                    </a:lnTo>
                    <a:lnTo>
                      <a:pt x="68" y="16"/>
                    </a:lnTo>
                    <a:lnTo>
                      <a:pt x="60" y="21"/>
                    </a:lnTo>
                    <a:lnTo>
                      <a:pt x="57" y="22"/>
                    </a:lnTo>
                    <a:lnTo>
                      <a:pt x="50" y="27"/>
                    </a:lnTo>
                    <a:lnTo>
                      <a:pt x="43" y="35"/>
                    </a:lnTo>
                    <a:lnTo>
                      <a:pt x="38" y="45"/>
                    </a:lnTo>
                    <a:lnTo>
                      <a:pt x="33" y="53"/>
                    </a:lnTo>
                    <a:lnTo>
                      <a:pt x="32" y="59"/>
                    </a:lnTo>
                    <a:lnTo>
                      <a:pt x="28" y="71"/>
                    </a:lnTo>
                    <a:lnTo>
                      <a:pt x="24" y="83"/>
                    </a:lnTo>
                    <a:lnTo>
                      <a:pt x="22" y="97"/>
                    </a:lnTo>
                    <a:lnTo>
                      <a:pt x="17" y="129"/>
                    </a:lnTo>
                    <a:lnTo>
                      <a:pt x="14" y="161"/>
                    </a:lnTo>
                    <a:lnTo>
                      <a:pt x="10" y="195"/>
                    </a:lnTo>
                    <a:lnTo>
                      <a:pt x="8" y="230"/>
                    </a:lnTo>
                    <a:lnTo>
                      <a:pt x="5" y="268"/>
                    </a:lnTo>
                    <a:lnTo>
                      <a:pt x="4" y="306"/>
                    </a:lnTo>
                    <a:lnTo>
                      <a:pt x="1" y="357"/>
                    </a:lnTo>
                    <a:lnTo>
                      <a:pt x="0" y="412"/>
                    </a:lnTo>
                    <a:lnTo>
                      <a:pt x="15" y="412"/>
                    </a:lnTo>
                    <a:lnTo>
                      <a:pt x="17" y="357"/>
                    </a:lnTo>
                    <a:lnTo>
                      <a:pt x="19" y="307"/>
                    </a:lnTo>
                    <a:lnTo>
                      <a:pt x="20" y="268"/>
                    </a:lnTo>
                    <a:lnTo>
                      <a:pt x="23" y="230"/>
                    </a:lnTo>
                    <a:lnTo>
                      <a:pt x="25" y="195"/>
                    </a:lnTo>
                    <a:lnTo>
                      <a:pt x="28" y="163"/>
                    </a:lnTo>
                    <a:lnTo>
                      <a:pt x="32" y="129"/>
                    </a:lnTo>
                    <a:lnTo>
                      <a:pt x="37" y="97"/>
                    </a:lnTo>
                    <a:lnTo>
                      <a:pt x="40" y="83"/>
                    </a:lnTo>
                    <a:lnTo>
                      <a:pt x="43" y="71"/>
                    </a:lnTo>
                    <a:lnTo>
                      <a:pt x="47" y="59"/>
                    </a:lnTo>
                    <a:lnTo>
                      <a:pt x="40" y="59"/>
                    </a:lnTo>
                    <a:lnTo>
                      <a:pt x="45" y="64"/>
                    </a:lnTo>
                    <a:lnTo>
                      <a:pt x="50" y="54"/>
                    </a:lnTo>
                    <a:lnTo>
                      <a:pt x="55" y="46"/>
                    </a:lnTo>
                    <a:lnTo>
                      <a:pt x="61" y="39"/>
                    </a:lnTo>
                    <a:lnTo>
                      <a:pt x="69" y="33"/>
                    </a:lnTo>
                    <a:lnTo>
                      <a:pt x="63" y="27"/>
                    </a:lnTo>
                    <a:lnTo>
                      <a:pt x="66" y="35"/>
                    </a:lnTo>
                    <a:lnTo>
                      <a:pt x="74" y="30"/>
                    </a:lnTo>
                    <a:lnTo>
                      <a:pt x="89" y="23"/>
                    </a:lnTo>
                    <a:lnTo>
                      <a:pt x="102" y="19"/>
                    </a:lnTo>
                    <a:lnTo>
                      <a:pt x="114" y="16"/>
                    </a:lnTo>
                    <a:lnTo>
                      <a:pt x="111" y="8"/>
                    </a:lnTo>
                    <a:lnTo>
                      <a:pt x="111" y="16"/>
                    </a:lnTo>
                    <a:lnTo>
                      <a:pt x="121" y="16"/>
                    </a:lnTo>
                    <a:lnTo>
                      <a:pt x="131" y="17"/>
                    </a:lnTo>
                    <a:lnTo>
                      <a:pt x="131" y="9"/>
                    </a:lnTo>
                    <a:lnTo>
                      <a:pt x="128" y="16"/>
                    </a:lnTo>
                    <a:lnTo>
                      <a:pt x="139" y="19"/>
                    </a:lnTo>
                    <a:lnTo>
                      <a:pt x="140" y="19"/>
                    </a:lnTo>
                    <a:lnTo>
                      <a:pt x="151" y="23"/>
                    </a:lnTo>
                    <a:lnTo>
                      <a:pt x="163" y="30"/>
                    </a:lnTo>
                    <a:lnTo>
                      <a:pt x="176" y="37"/>
                    </a:lnTo>
                    <a:lnTo>
                      <a:pt x="180" y="31"/>
                    </a:lnTo>
                    <a:lnTo>
                      <a:pt x="174" y="36"/>
                    </a:lnTo>
                    <a:lnTo>
                      <a:pt x="189" y="46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  <p:sp>
            <p:nvSpPr>
              <p:cNvPr id="39" name="Freeform 594"/>
              <p:cNvSpPr>
                <a:spLocks/>
              </p:cNvSpPr>
              <p:nvPr/>
            </p:nvSpPr>
            <p:spPr bwMode="auto">
              <a:xfrm>
                <a:off x="2108" y="2674"/>
                <a:ext cx="68" cy="6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" y="68"/>
                  </a:cxn>
                  <a:cxn ang="0">
                    <a:pos x="68" y="0"/>
                  </a:cxn>
                  <a:cxn ang="0">
                    <a:pos x="0" y="0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33" y="68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Arial" pitchFamily="34" charset="0"/>
                  <a:ea typeface="Microsoft YaHei UI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37" name="Rectangle 565"/>
            <p:cNvSpPr>
              <a:spLocks noChangeArrowheads="1"/>
            </p:cNvSpPr>
            <p:nvPr/>
          </p:nvSpPr>
          <p:spPr bwMode="auto">
            <a:xfrm>
              <a:off x="3451" y="1893"/>
              <a:ext cx="20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000" dirty="0" smtClean="0">
                  <a:latin typeface="Arial" pitchFamily="34" charset="0"/>
                  <a:ea typeface="Microsoft YaHei UI" pitchFamily="34" charset="-122"/>
                  <a:cs typeface="Arial" pitchFamily="34" charset="0"/>
                </a:rPr>
                <a:t>批量</a:t>
              </a:r>
              <a:endParaRPr lang="en-US" altLang="zh-TW" sz="1000" dirty="0">
                <a:latin typeface="Arial" pitchFamily="34" charset="0"/>
                <a:ea typeface="Microsoft YaHei UI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0652" y="801266"/>
            <a:ext cx="4221140" cy="5754450"/>
            <a:chOff x="250652" y="801266"/>
            <a:chExt cx="4221140" cy="575445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4"/>
            <a:stretch/>
          </p:blipFill>
          <p:spPr bwMode="auto">
            <a:xfrm>
              <a:off x="261368" y="807673"/>
              <a:ext cx="4194513" cy="5730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257732" y="801266"/>
              <a:ext cx="4214060" cy="5754450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67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1673431" y="3808584"/>
              <a:ext cx="1324000" cy="4169558"/>
            </a:xfrm>
            <a:prstGeom prst="rect">
              <a:avLst/>
            </a:prstGeom>
            <a:gradFill>
              <a:gsLst>
                <a:gs pos="50000">
                  <a:srgbClr val="FFFFFF"/>
                </a:gs>
                <a:gs pos="100000">
                  <a:schemeClr val="bg1"/>
                </a:gs>
                <a:gs pos="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SAP</a:t>
            </a:r>
            <a:r>
              <a:rPr lang="zh-CN" altLang="en-US" dirty="0"/>
              <a:t>清单和</a:t>
            </a:r>
            <a:r>
              <a:rPr lang="en-US" altLang="zh-CN" dirty="0"/>
              <a:t>ALV</a:t>
            </a:r>
            <a:r>
              <a:rPr lang="zh-CN" altLang="en-US" dirty="0"/>
              <a:t>显示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3" y="1052736"/>
            <a:ext cx="5256584" cy="346889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30" y="1700808"/>
            <a:ext cx="6667261" cy="464398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0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ALV</a:t>
            </a:r>
            <a:r>
              <a:rPr lang="zh-CN" altLang="en-US" dirty="0" smtClean="0"/>
              <a:t>报表的标准功能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67408" y="4221088"/>
            <a:ext cx="8940824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dirty="0" smtClean="0"/>
              <a:t>SAP </a:t>
            </a:r>
            <a:r>
              <a:rPr lang="zh-CN" altLang="en-US" sz="1400" dirty="0" smtClean="0"/>
              <a:t>清单和</a:t>
            </a:r>
            <a:r>
              <a:rPr lang="en-US" altLang="zh-CN" sz="1400" dirty="0" smtClean="0"/>
              <a:t>ALV</a:t>
            </a:r>
            <a:r>
              <a:rPr lang="zh-CN" altLang="en-US" sz="1400" dirty="0" smtClean="0"/>
              <a:t>显示提供的功能包括：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b="1" dirty="0" smtClean="0"/>
              <a:t>选择详细信息：</a:t>
            </a:r>
            <a:r>
              <a:rPr lang="zh-CN" altLang="en-US" sz="1400" dirty="0" smtClean="0"/>
              <a:t>可以获得关于选定行的更多信息，包括清单中没有显示的信息。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b="1" dirty="0" smtClean="0"/>
              <a:t>设置过滤器：</a:t>
            </a:r>
            <a:r>
              <a:rPr lang="zh-CN" altLang="en-US" sz="1400" dirty="0" smtClean="0"/>
              <a:t>可以在一列或多列中仅显示满足特定标准的行。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b="1" dirty="0" smtClean="0"/>
              <a:t>排序：</a:t>
            </a:r>
            <a:r>
              <a:rPr lang="zh-CN" altLang="en-US" sz="1400" dirty="0" smtClean="0"/>
              <a:t>清单可以按升序或降序进行排序。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b="1" dirty="0" smtClean="0"/>
              <a:t>创建小计：</a:t>
            </a:r>
            <a:r>
              <a:rPr lang="zh-CN" altLang="en-US" sz="1400" dirty="0" smtClean="0"/>
              <a:t>如果您已经在清单中创建了至少一列的总计，则可以创建附加小计。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EEB500"/>
              </a:buClr>
              <a:buFont typeface="Wingdings" pitchFamily="2" charset="2"/>
              <a:buChar char="n"/>
            </a:pPr>
            <a:r>
              <a:rPr lang="zh-CN" altLang="en-US" sz="1400" b="1" dirty="0" smtClean="0"/>
              <a:t>布局：</a:t>
            </a:r>
            <a:r>
              <a:rPr lang="zh-CN" altLang="en-US" sz="1400" dirty="0" smtClean="0"/>
              <a:t>您可以使用布局或显示变式更改清单的外观。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 bwMode="auto">
          <a:xfrm>
            <a:off x="683568" y="1589343"/>
            <a:ext cx="862613" cy="269732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选择明细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195736" y="1595534"/>
            <a:ext cx="862613" cy="269732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设置过滤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504939" y="3663324"/>
            <a:ext cx="862613" cy="269732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升序</a:t>
            </a:r>
            <a:r>
              <a:rPr kumimoji="1"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降序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819991" y="3663324"/>
            <a:ext cx="1043761" cy="269732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合计，小计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804248" y="3625885"/>
            <a:ext cx="1872208" cy="269732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kumimoji="1"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更改、选择、保存布局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53" y="3140968"/>
            <a:ext cx="1457771" cy="46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39" y="3195067"/>
            <a:ext cx="1019020" cy="449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7"/>
          <a:stretch/>
        </p:blipFill>
        <p:spPr bwMode="auto">
          <a:xfrm>
            <a:off x="698035" y="2264109"/>
            <a:ext cx="9502421" cy="48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0" y="3195067"/>
            <a:ext cx="910360" cy="38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11820"/>
            <a:ext cx="433041" cy="37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205784"/>
            <a:ext cx="447065" cy="38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0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413" y="1700808"/>
            <a:ext cx="4422795" cy="292756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ALV</a:t>
            </a:r>
            <a:r>
              <a:rPr lang="zh-CN" altLang="en-US" dirty="0"/>
              <a:t>报表的布局</a:t>
            </a:r>
            <a:r>
              <a:rPr lang="zh-CN" altLang="en-US" dirty="0" smtClean="0"/>
              <a:t>与变式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043608" y="4797152"/>
            <a:ext cx="7416824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 smtClean="0"/>
              <a:t>可以使用布局来更改报表清单的显示内容：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可以从列设置中显示附加字段，或从列选择中隐藏不必要的字段。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还可以按选择的顺序排列字段并生成总计。</a:t>
            </a:r>
            <a:endParaRPr lang="en-US" altLang="zh-CN" sz="1400" dirty="0" smtClean="0"/>
          </a:p>
          <a:p>
            <a:pPr marL="469900" lvl="1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还可以调整列的大小或设置过滤条件等。</a:t>
            </a:r>
            <a:endParaRPr lang="en-US" altLang="zh-CN" sz="1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 smtClean="0"/>
              <a:t>可以选择保存这些更改，作为自己的布局。</a:t>
            </a:r>
            <a:endParaRPr lang="zh-CN" altLang="en-US" sz="1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142456" y="939265"/>
            <a:ext cx="5967919" cy="3810699"/>
            <a:chOff x="611560" y="836711"/>
            <a:chExt cx="6524842" cy="4166311"/>
          </a:xfrm>
        </p:grpSpPr>
        <p:sp>
          <p:nvSpPr>
            <p:cNvPr id="6" name="矩形 5"/>
            <p:cNvSpPr/>
            <p:nvPr/>
          </p:nvSpPr>
          <p:spPr bwMode="auto">
            <a:xfrm>
              <a:off x="611560" y="836711"/>
              <a:ext cx="2241626" cy="4166311"/>
            </a:xfrm>
            <a:prstGeom prst="rect">
              <a:avLst/>
            </a:prstGeom>
            <a:solidFill>
              <a:srgbClr val="007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zh-CN" altLang="en-US" dirty="0">
                <a:latin typeface="Arial" pitchFamily="34" charset="0"/>
                <a:ea typeface="新細明體" pitchFamily="18" charset="-12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65808" y="1196753"/>
              <a:ext cx="1943362" cy="2808312"/>
              <a:chOff x="243959" y="1044038"/>
              <a:chExt cx="3168352" cy="3157559"/>
            </a:xfrm>
          </p:grpSpPr>
          <p:sp>
            <p:nvSpPr>
              <p:cNvPr id="21" name="矩形 20"/>
              <p:cNvSpPr/>
              <p:nvPr/>
            </p:nvSpPr>
            <p:spPr bwMode="auto">
              <a:xfrm>
                <a:off x="243959" y="1044038"/>
                <a:ext cx="3168352" cy="2448272"/>
              </a:xfrm>
              <a:prstGeom prst="rect">
                <a:avLst/>
              </a:prstGeom>
              <a:solidFill>
                <a:srgbClr val="D0DEE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kumimoji="1" lang="zh-CN" altLang="en-US" dirty="0">
                  <a:latin typeface="Arial" pitchFamily="34" charset="0"/>
                  <a:ea typeface="新細明體" pitchFamily="18" charset="-120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 bwMode="auto">
              <a:xfrm flipV="1">
                <a:off x="245527" y="3472928"/>
                <a:ext cx="3166784" cy="728669"/>
              </a:xfrm>
              <a:prstGeom prst="triangle">
                <a:avLst>
                  <a:gd name="adj" fmla="val 50584"/>
                </a:avLst>
              </a:prstGeom>
              <a:solidFill>
                <a:srgbClr val="D0DEE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algn="ctr"/>
                <a:endParaRPr kumimoji="1" lang="zh-CN" altLang="en-US" dirty="0">
                  <a:latin typeface="Arial" pitchFamily="34" charset="0"/>
                  <a:ea typeface="新細明體" pitchFamily="18" charset="-12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401722" y="1340768"/>
              <a:ext cx="1018065" cy="57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2F49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显示变式</a:t>
              </a:r>
              <a:endParaRPr lang="en-US" altLang="zh-CN" sz="1400" b="1" dirty="0" smtClean="0">
                <a:solidFill>
                  <a:srgbClr val="2F49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rgbClr val="2F49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0564" y="2555322"/>
              <a:ext cx="1224136" cy="1043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2F49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选择布局</a:t>
              </a:r>
              <a:endParaRPr lang="en-US" altLang="zh-CN" sz="1400" b="1" dirty="0" smtClean="0">
                <a:solidFill>
                  <a:srgbClr val="2F49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rgbClr val="2F49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更改布局</a:t>
              </a:r>
              <a:endParaRPr lang="en-US" altLang="zh-CN" sz="1400" b="1" dirty="0" smtClean="0">
                <a:solidFill>
                  <a:srgbClr val="2F49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rgbClr val="2F49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保存布局</a:t>
              </a:r>
              <a:endParaRPr lang="en-US" altLang="zh-CN" sz="1400" b="1" dirty="0" smtClean="0">
                <a:solidFill>
                  <a:srgbClr val="2F49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 smtClean="0">
                  <a:solidFill>
                    <a:srgbClr val="2F49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管理布局</a:t>
              </a:r>
              <a:endParaRPr lang="zh-CN" altLang="en-US" sz="1400" b="1" dirty="0">
                <a:solidFill>
                  <a:srgbClr val="2F49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7894" y="871142"/>
              <a:ext cx="926726" cy="33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3568" y="4042643"/>
              <a:ext cx="2025602" cy="807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显示了所选对象的哪些字段并按何种顺序显示？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4665" y="1308534"/>
              <a:ext cx="1068511" cy="336499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更改布局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15"/>
            <p:cNvCxnSpPr>
              <a:stCxn id="17" idx="2"/>
            </p:cNvCxnSpPr>
            <p:nvPr/>
          </p:nvCxnSpPr>
          <p:spPr>
            <a:xfrm flipH="1">
              <a:off x="5712335" y="1431940"/>
              <a:ext cx="367641" cy="1781036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503912" y="908720"/>
              <a:ext cx="1152128" cy="52322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隐藏所选的字段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/>
            <p:cNvCxnSpPr>
              <a:stCxn id="19" idx="0"/>
            </p:cNvCxnSpPr>
            <p:nvPr/>
          </p:nvCxnSpPr>
          <p:spPr>
            <a:xfrm flipH="1" flipV="1">
              <a:off x="5712335" y="3509430"/>
              <a:ext cx="848003" cy="954104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84274" y="4463534"/>
              <a:ext cx="1152128" cy="52322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显示所选的字段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上弧形箭头 19"/>
            <p:cNvSpPr/>
            <p:nvPr/>
          </p:nvSpPr>
          <p:spPr bwMode="auto">
            <a:xfrm>
              <a:off x="2280270" y="1080244"/>
              <a:ext cx="2222870" cy="864096"/>
            </a:xfrm>
            <a:prstGeom prst="curvedDownArrow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zh-CN" altLang="en-US" dirty="0">
                <a:latin typeface="Arial" pitchFamily="34" charset="0"/>
                <a:ea typeface="新細明體" pitchFamily="18" charset="-120"/>
              </a:endParaRPr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36" y="2014128"/>
            <a:ext cx="1457771" cy="46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24" y="1483688"/>
            <a:ext cx="417949" cy="417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14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908720"/>
            <a:ext cx="5118905" cy="380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971600" y="5517232"/>
            <a:ext cx="7380179" cy="792088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如果需要定期</a:t>
            </a:r>
            <a:r>
              <a:rPr lang="zh-CN" altLang="en-US" sz="1400" dirty="0"/>
              <a:t>运行带有相同选择值的报表和分析，建议使用变式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>
              <a:spcBef>
                <a:spcPts val="0"/>
              </a:spcBef>
              <a:buClr>
                <a:srgbClr val="CC9B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使用变式可以</a:t>
            </a:r>
            <a:r>
              <a:rPr lang="zh-CN" altLang="en-US" sz="1400" dirty="0"/>
              <a:t>节省输入时间并避免输入错误。您可以</a:t>
            </a:r>
            <a:r>
              <a:rPr lang="zh-CN" altLang="en-US" sz="1400" dirty="0" smtClean="0"/>
              <a:t>定义并保存自己</a:t>
            </a:r>
            <a:r>
              <a:rPr lang="zh-CN" altLang="en-US" sz="1400" dirty="0"/>
              <a:t>的变</a:t>
            </a:r>
            <a:r>
              <a:rPr lang="zh-CN" altLang="en-US" sz="1400" dirty="0" smtClean="0"/>
              <a:t>式，也可以利用现有变</a:t>
            </a:r>
            <a:r>
              <a:rPr lang="zh-CN" altLang="en-US" sz="1400" dirty="0"/>
              <a:t>式。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361035"/>
            <a:ext cx="5984261" cy="412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上弧形箭头 6"/>
          <p:cNvSpPr/>
          <p:nvPr/>
        </p:nvSpPr>
        <p:spPr bwMode="auto">
          <a:xfrm rot="4108964" flipV="1">
            <a:off x="3827305" y="2798741"/>
            <a:ext cx="1506261" cy="792088"/>
          </a:xfrm>
          <a:prstGeom prst="curvedDownArrow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zh-CN" altLang="en-US" dirty="0"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64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6"/>
            <a:ext cx="12192000" cy="4262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0" y="0"/>
            <a:ext cx="12192000" cy="4343400"/>
          </a:xfrm>
          <a:prstGeom prst="rect">
            <a:avLst/>
          </a:prstGeom>
          <a:gradFill>
            <a:gsLst>
              <a:gs pos="24000">
                <a:schemeClr val="bg1">
                  <a:lumMod val="95000"/>
                  <a:alpha val="95000"/>
                </a:schemeClr>
              </a:gs>
              <a:gs pos="9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35360" y="2852936"/>
            <a:ext cx="6912768" cy="3456385"/>
          </a:xfrm>
          <a:prstGeom prst="rect">
            <a:avLst/>
          </a:prstGeom>
          <a:noFill/>
          <a:ln w="12700"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hank you"/>
          <p:cNvSpPr txBox="1">
            <a:spLocks/>
          </p:cNvSpPr>
          <p:nvPr/>
        </p:nvSpPr>
        <p:spPr bwMode="gray">
          <a:xfrm>
            <a:off x="504000" y="1467009"/>
            <a:ext cx="5593588" cy="923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dirty="0" smtClean="0"/>
              <a:t>Thank you.</a:t>
            </a:r>
            <a:endParaRPr lang="en-US" dirty="0"/>
          </a:p>
        </p:txBody>
      </p:sp>
      <p:pic>
        <p:nvPicPr>
          <p:cNvPr id="40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510" y="3168721"/>
            <a:ext cx="1596489" cy="759472"/>
          </a:xfrm>
          <a:prstGeom prst="rect">
            <a:avLst/>
          </a:prstGeom>
        </p:spPr>
      </p:pic>
      <p:pic>
        <p:nvPicPr>
          <p:cNvPr id="41" name="图片 40" descr="说明: 说明: SAP_GoldPartner_Small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81" y="3221083"/>
            <a:ext cx="1093992" cy="656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10">
            <a:extLst>
              <a:ext uri="{FF2B5EF4-FFF2-40B4-BE49-F238E27FC236}">
                <a16:creationId xmlns:a16="http://schemas.microsoft.com/office/drawing/2014/main" xmlns="" id="{44F534FB-2134-4380-9DA1-F08FC3B85D4E}"/>
              </a:ext>
            </a:extLst>
          </p:cNvPr>
          <p:cNvGrpSpPr/>
          <p:nvPr/>
        </p:nvGrpSpPr>
        <p:grpSpPr>
          <a:xfrm>
            <a:off x="8352151" y="3506096"/>
            <a:ext cx="3521703" cy="566973"/>
            <a:chOff x="4595607" y="3529781"/>
            <a:chExt cx="3800296" cy="629970"/>
          </a:xfrm>
        </p:grpSpPr>
        <p:sp>
          <p:nvSpPr>
            <p:cNvPr id="43" name="Rounded Rectangle 37">
              <a:extLst>
                <a:ext uri="{FF2B5EF4-FFF2-40B4-BE49-F238E27FC236}">
                  <a16:creationId xmlns:a16="http://schemas.microsoft.com/office/drawing/2014/main" xmlns="" id="{DE5967D6-53C7-46B9-A39B-A6588CD72BD8}"/>
                </a:ext>
              </a:extLst>
            </p:cNvPr>
            <p:cNvSpPr/>
            <p:nvPr/>
          </p:nvSpPr>
          <p:spPr>
            <a:xfrm>
              <a:off x="5016136" y="3648479"/>
              <a:ext cx="3379767" cy="424806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 w="635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72000" rIns="360000" bIns="72000" numCol="1" rtlCol="0" anchor="ctr" anchorCtr="0"/>
            <a:lstStyle/>
            <a:p>
              <a:pPr marL="285750" indent="-285750" algn="ctr">
                <a:lnSpc>
                  <a:spcPct val="120000"/>
                </a:lnSpc>
                <a:spcAft>
                  <a:spcPts val="1000"/>
                </a:spcAft>
                <a:buFont typeface="Arial"/>
                <a:buChar char="•"/>
              </a:pPr>
              <a:endParaRPr lang="en-US" sz="160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xmlns="" id="{19C7898C-90E7-4CB1-81A4-E442E8FCE9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69820" y="3645202"/>
              <a:ext cx="2708675" cy="4182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1062" tIns="40531" rIns="81062" bIns="40531" numCol="1" anchor="ctr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2000" indent="0">
                <a:lnSpc>
                  <a:spcPts val="2380"/>
                </a:lnSpc>
                <a:spcBef>
                  <a:spcPts val="0"/>
                </a:spcBef>
                <a:buFont typeface="Arial" charset="0"/>
                <a:buNone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顾云咨询服务</a:t>
              </a:r>
              <a:endPara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pic>
          <p:nvPicPr>
            <p:cNvPr id="45" name="Picture 36" descr="wechat-image-logo-free-data-plans.png">
              <a:extLst>
                <a:ext uri="{FF2B5EF4-FFF2-40B4-BE49-F238E27FC236}">
                  <a16:creationId xmlns:a16="http://schemas.microsoft.com/office/drawing/2014/main" xmlns="" id="{A60CD265-9B09-4960-A02D-E62D22DB4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5607" y="3529781"/>
              <a:ext cx="631533" cy="629970"/>
            </a:xfrm>
            <a:prstGeom prst="rect">
              <a:avLst/>
            </a:prstGeom>
          </p:spPr>
        </p:pic>
      </p:grp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xmlns="" id="{141BD0B0-1BC1-452D-8F06-CD4D753F8AC3}"/>
              </a:ext>
            </a:extLst>
          </p:cNvPr>
          <p:cNvSpPr/>
          <p:nvPr/>
        </p:nvSpPr>
        <p:spPr>
          <a:xfrm>
            <a:off x="8670365" y="2909506"/>
            <a:ext cx="3203489" cy="382325"/>
          </a:xfrm>
          <a:prstGeom prst="roundRect">
            <a:avLst/>
          </a:prstGeom>
          <a:solidFill>
            <a:sysClr val="window" lastClr="FFFFFF">
              <a:alpha val="80000"/>
            </a:sys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360000" tIns="72000" rIns="360000" bIns="72000" numCol="1" rtlCol="0" anchor="t" anchorCtr="0"/>
          <a:lstStyle/>
          <a:p>
            <a:pPr marL="285750" marR="0" lvl="0" indent="-28575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itchFamily="18" charset="-120"/>
              <a:cs typeface="+mn-cs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xmlns="" id="{C9F68A71-DA17-4F31-A4C6-3671B68D3F48}"/>
              </a:ext>
            </a:extLst>
          </p:cNvPr>
          <p:cNvSpPr txBox="1">
            <a:spLocks/>
          </p:cNvSpPr>
          <p:nvPr/>
        </p:nvSpPr>
        <p:spPr bwMode="auto">
          <a:xfrm>
            <a:off x="8941811" y="2877534"/>
            <a:ext cx="2833008" cy="4606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062" tIns="40531" rIns="81062" bIns="40531" numCol="1" rtlCol="0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http://www.ivcsol.com/</a:t>
            </a:r>
          </a:p>
        </p:txBody>
      </p:sp>
      <p:pic>
        <p:nvPicPr>
          <p:cNvPr id="48" name="Picture 22" descr="buddycons-02.png">
            <a:extLst>
              <a:ext uri="{FF2B5EF4-FFF2-40B4-BE49-F238E27FC236}">
                <a16:creationId xmlns:a16="http://schemas.microsoft.com/office/drawing/2014/main" xmlns="" id="{429E4370-CD23-4E9C-BC5A-D569C89FC7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248" y="2840236"/>
            <a:ext cx="579137" cy="521224"/>
          </a:xfrm>
          <a:prstGeom prst="rect">
            <a:avLst/>
          </a:prstGeom>
        </p:spPr>
      </p:pic>
      <p:sp>
        <p:nvSpPr>
          <p:cNvPr id="49" name="内容占位符 20">
            <a:extLst>
              <a:ext uri="{FF2B5EF4-FFF2-40B4-BE49-F238E27FC236}">
                <a16:creationId xmlns:a16="http://schemas.microsoft.com/office/drawing/2014/main" xmlns="" id="{E566FA51-C108-4F78-916B-21FFB7A92685}"/>
              </a:ext>
            </a:extLst>
          </p:cNvPr>
          <p:cNvSpPr txBox="1">
            <a:spLocks/>
          </p:cNvSpPr>
          <p:nvPr/>
        </p:nvSpPr>
        <p:spPr>
          <a:xfrm>
            <a:off x="656255" y="3992365"/>
            <a:ext cx="6591873" cy="21729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  <a:tabLst>
                <a:tab pos="720725" algn="l"/>
              </a:tabLst>
            </a:pPr>
            <a:r>
              <a:rPr lang="zh-CN" altLang="en-US" sz="1400" b="1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香港：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九龙长沙湾青山道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538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号半岛大厦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711-712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室</a:t>
            </a:r>
          </a:p>
          <a:p>
            <a:pPr marL="0" indent="0">
              <a:buFont typeface="Arial" pitchFamily="34" charset="0"/>
              <a:buNone/>
              <a:tabLst>
                <a:tab pos="720725" algn="l"/>
              </a:tabLst>
            </a:pP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            	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电话：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(852) 3728-6333 </a:t>
            </a:r>
          </a:p>
          <a:p>
            <a:pPr marL="0" indent="0">
              <a:spcAft>
                <a:spcPts val="600"/>
              </a:spcAft>
              <a:buFont typeface="Arial" pitchFamily="34" charset="0"/>
              <a:buNone/>
              <a:tabLst>
                <a:tab pos="720725" algn="l"/>
              </a:tabLst>
            </a:pPr>
            <a:r>
              <a:rPr lang="zh-CN" altLang="en-US" sz="1400" b="1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深圳：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深圳市福田区车公庙泰然四路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25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号创新科技广场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1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期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B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座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812</a:t>
            </a:r>
            <a:b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  	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电话：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(86) 0755-82564832 </a:t>
            </a:r>
          </a:p>
          <a:p>
            <a:pPr marL="0" indent="0">
              <a:buFont typeface="Arial" pitchFamily="34" charset="0"/>
              <a:buNone/>
              <a:tabLst>
                <a:tab pos="720725" algn="l"/>
              </a:tabLst>
            </a:pPr>
            <a:r>
              <a:rPr lang="zh-CN" altLang="en-US" sz="1400" b="1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台北：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	</a:t>
            </a:r>
            <a:r>
              <a:rPr lang="zh-CN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台北市中正区衡阳路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51</a:t>
            </a:r>
            <a:r>
              <a:rPr lang="zh-CN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号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5</a:t>
            </a:r>
            <a:r>
              <a:rPr lang="zh-CN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楼之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10 (</a:t>
            </a:r>
            <a:r>
              <a:rPr lang="zh-CN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西侧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)</a:t>
            </a:r>
            <a:b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</a:b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            	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电话</a:t>
            </a:r>
            <a:r>
              <a:rPr lang="zh-CN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(886) 2 2313-1558  |  FAX</a:t>
            </a:r>
            <a:r>
              <a:rPr lang="zh-CN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+886 2 2313-1159 </a:t>
            </a:r>
          </a:p>
          <a:p>
            <a:pPr marL="0" indent="0">
              <a:buFont typeface="Arial" pitchFamily="34" charset="0"/>
              <a:buNone/>
              <a:tabLst>
                <a:tab pos="720725" algn="l"/>
              </a:tabLst>
            </a:pPr>
            <a:r>
              <a:rPr lang="zh-CN" altLang="en-US" sz="1400" b="1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伦敦</a:t>
            </a:r>
            <a:r>
              <a:rPr lang="en-US" altLang="zh-CN" sz="1400" b="1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:   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	16/F, Bressenden Place, Westminster, London SW1E 5RS</a:t>
            </a:r>
          </a:p>
          <a:p>
            <a:pPr marL="0" indent="0">
              <a:buFont typeface="Arial" pitchFamily="34" charset="0"/>
              <a:buNone/>
              <a:tabLst>
                <a:tab pos="720725" algn="l"/>
              </a:tabLst>
            </a:pP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            	</a:t>
            </a:r>
            <a:r>
              <a:rPr lang="zh-CN" altLang="en-US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电话：</a:t>
            </a:r>
            <a:r>
              <a:rPr lang="en-US" altLang="zh-CN" sz="14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(44) 0208-282-6129 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xmlns="" id="{E8713640-65EA-4C13-9F53-321F2E31C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0378" y="4120734"/>
            <a:ext cx="2502893" cy="22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4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801666"/>
            <a:ext cx="3096344" cy="57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19736" y="921420"/>
            <a:ext cx="7344816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管理架构与职责</a:t>
            </a:r>
            <a:endParaRPr lang="en-US" altLang="zh-CN" b="1" dirty="0" smtClean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工厂与工作中心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</a:t>
            </a: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数据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信息系统</a:t>
            </a: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863752" y="2107456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826324" y="3626911"/>
            <a:ext cx="1898393" cy="5410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来料检验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43286" y="3626911"/>
            <a:ext cx="1898393" cy="5410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生产检验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11200" y="3626911"/>
            <a:ext cx="1898393" cy="5410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出货检验</a:t>
            </a:r>
            <a:endParaRPr lang="zh-CN" altLang="en-US" sz="16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352" y="799106"/>
            <a:ext cx="11743200" cy="216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矩形 106"/>
          <p:cNvSpPr/>
          <p:nvPr/>
        </p:nvSpPr>
        <p:spPr>
          <a:xfrm>
            <a:off x="263352" y="815504"/>
            <a:ext cx="11743200" cy="2338688"/>
          </a:xfrm>
          <a:prstGeom prst="rect">
            <a:avLst/>
          </a:prstGeom>
          <a:gradFill>
            <a:gsLst>
              <a:gs pos="54000">
                <a:srgbClr val="FFFFFF">
                  <a:alpha val="90000"/>
                </a:srgbClr>
              </a:gs>
              <a:gs pos="0">
                <a:schemeClr val="bg1">
                  <a:alpha val="2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肘形连接符 39"/>
          <p:cNvCxnSpPr>
            <a:stCxn id="19" idx="2"/>
            <a:endCxn id="39" idx="0"/>
          </p:cNvCxnSpPr>
          <p:nvPr/>
        </p:nvCxnSpPr>
        <p:spPr>
          <a:xfrm rot="16200000" flipH="1">
            <a:off x="1892952" y="4050486"/>
            <a:ext cx="485219" cy="720080"/>
          </a:xfrm>
          <a:prstGeom prst="bent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9" idx="2"/>
            <a:endCxn id="34" idx="0"/>
          </p:cNvCxnSpPr>
          <p:nvPr/>
        </p:nvCxnSpPr>
        <p:spPr>
          <a:xfrm rot="5400000">
            <a:off x="1172872" y="4050486"/>
            <a:ext cx="485219" cy="720080"/>
          </a:xfrm>
          <a:prstGeom prst="bent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0" idx="2"/>
            <a:endCxn id="45" idx="0"/>
          </p:cNvCxnSpPr>
          <p:nvPr/>
        </p:nvCxnSpPr>
        <p:spPr>
          <a:xfrm>
            <a:off x="5592483" y="4167917"/>
            <a:ext cx="0" cy="48521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20" idx="2"/>
            <a:endCxn id="44" idx="0"/>
          </p:cNvCxnSpPr>
          <p:nvPr/>
        </p:nvCxnSpPr>
        <p:spPr>
          <a:xfrm rot="5400000">
            <a:off x="4673477" y="3734129"/>
            <a:ext cx="485219" cy="1352794"/>
          </a:xfrm>
          <a:prstGeom prst="bent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>
            <a:stCxn id="20" idx="2"/>
            <a:endCxn id="46" idx="0"/>
          </p:cNvCxnSpPr>
          <p:nvPr/>
        </p:nvCxnSpPr>
        <p:spPr>
          <a:xfrm rot="16200000" flipH="1">
            <a:off x="6085706" y="3674693"/>
            <a:ext cx="485219" cy="1471665"/>
          </a:xfrm>
          <a:prstGeom prst="bent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21" idx="2"/>
            <a:endCxn id="47" idx="0"/>
          </p:cNvCxnSpPr>
          <p:nvPr/>
        </p:nvCxnSpPr>
        <p:spPr>
          <a:xfrm>
            <a:off x="9660397" y="4167917"/>
            <a:ext cx="0" cy="48521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质量管理架构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7" idx="2"/>
            <a:endCxn id="8" idx="0"/>
          </p:cNvCxnSpPr>
          <p:nvPr/>
        </p:nvCxnSpPr>
        <p:spPr>
          <a:xfrm>
            <a:off x="5592482" y="2025790"/>
            <a:ext cx="0" cy="34749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  <a:endCxn id="13" idx="1"/>
          </p:cNvCxnSpPr>
          <p:nvPr/>
        </p:nvCxnSpPr>
        <p:spPr>
          <a:xfrm>
            <a:off x="6895816" y="2643787"/>
            <a:ext cx="639907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99001" y="4653136"/>
            <a:ext cx="712879" cy="10633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SQE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39161" y="4653136"/>
            <a:ext cx="712879" cy="10633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IQC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883249" y="4653136"/>
            <a:ext cx="712879" cy="10633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IPQC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236043" y="4653136"/>
            <a:ext cx="712879" cy="10633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FQC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707708" y="4653136"/>
            <a:ext cx="712879" cy="10633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QE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303957" y="4653136"/>
            <a:ext cx="712879" cy="10633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OQC</a:t>
            </a:r>
            <a:endParaRPr lang="zh-CN" altLang="en-US" sz="15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35723" y="2373284"/>
            <a:ext cx="1728192" cy="5410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助理</a:t>
            </a:r>
            <a:r>
              <a:rPr lang="en-US" altLang="zh-CN" sz="17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/</a:t>
            </a:r>
            <a:r>
              <a:rPr lang="zh-CN" altLang="en-US" sz="17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质量计划</a:t>
            </a:r>
            <a:endParaRPr lang="zh-CN" altLang="en-US" sz="17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cxnSp>
        <p:nvCxnSpPr>
          <p:cNvPr id="26" name="肘形连接符 25"/>
          <p:cNvCxnSpPr>
            <a:stCxn id="8" idx="2"/>
            <a:endCxn id="19" idx="0"/>
          </p:cNvCxnSpPr>
          <p:nvPr/>
        </p:nvCxnSpPr>
        <p:spPr>
          <a:xfrm rot="5400000">
            <a:off x="3327692" y="1362120"/>
            <a:ext cx="712621" cy="3816961"/>
          </a:xfrm>
          <a:prstGeom prst="bentConnector3">
            <a:avLst>
              <a:gd name="adj1" fmla="val 5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8" idx="2"/>
            <a:endCxn id="21" idx="0"/>
          </p:cNvCxnSpPr>
          <p:nvPr/>
        </p:nvCxnSpPr>
        <p:spPr>
          <a:xfrm rot="16200000" flipH="1">
            <a:off x="7270129" y="1236642"/>
            <a:ext cx="712621" cy="4067915"/>
          </a:xfrm>
          <a:prstGeom prst="bentConnector3">
            <a:avLst>
              <a:gd name="adj1" fmla="val 50000"/>
            </a:avLst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2"/>
            <a:endCxn id="20" idx="0"/>
          </p:cNvCxnSpPr>
          <p:nvPr/>
        </p:nvCxnSpPr>
        <p:spPr>
          <a:xfrm>
            <a:off x="5592482" y="2914290"/>
            <a:ext cx="1" cy="71262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左大括号 112"/>
          <p:cNvSpPr/>
          <p:nvPr/>
        </p:nvSpPr>
        <p:spPr>
          <a:xfrm>
            <a:off x="9302336" y="2210583"/>
            <a:ext cx="322056" cy="860054"/>
          </a:xfrm>
          <a:prstGeom prst="leftBrace">
            <a:avLst>
              <a:gd name="adj1" fmla="val 4528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2384" y="2035796"/>
            <a:ext cx="2338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制定集团标准化的质量检验目录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制定集团统一的质量检验流程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Microsoft YaHei UI" pitchFamily="34" charset="-122"/>
                <a:ea typeface="Microsoft YaHei UI" pitchFamily="34" charset="-122"/>
              </a:rPr>
              <a:t>协调收集质量主数据</a:t>
            </a:r>
            <a:endParaRPr lang="en-US" altLang="zh-CN" sz="1400" dirty="0" smtClean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63352" y="5786100"/>
            <a:ext cx="159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使用决策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质量异常控制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003235" y="5786100"/>
            <a:ext cx="121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质量检验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缺陷记录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847605" y="5786100"/>
            <a:ext cx="121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质量检验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缺陷记录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200399" y="5786100"/>
            <a:ext cx="121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质量检验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缺陷记录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672064" y="5786100"/>
            <a:ext cx="159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使用决策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质量异常控制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263915" y="5786100"/>
            <a:ext cx="121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质量检验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  <a:p>
            <a:pPr marL="285750" indent="-285750"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>
                <a:latin typeface="Arial" pitchFamily="34" charset="0"/>
                <a:ea typeface="Microsoft YaHei UI" pitchFamily="34" charset="-122"/>
                <a:cs typeface="Arial" pitchFamily="34" charset="0"/>
              </a:rPr>
              <a:t>检验证书</a:t>
            </a:r>
            <a:endParaRPr lang="en-US" altLang="zh-CN" sz="1400" dirty="0" smtClean="0"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9148" y="1484784"/>
            <a:ext cx="2606668" cy="541006"/>
          </a:xfrm>
          <a:prstGeom prst="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质量总监</a:t>
            </a:r>
            <a:endParaRPr lang="zh-CN" altLang="en-US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44" name="object 43"/>
          <p:cNvSpPr/>
          <p:nvPr/>
        </p:nvSpPr>
        <p:spPr>
          <a:xfrm>
            <a:off x="4377708" y="1552643"/>
            <a:ext cx="422148" cy="423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5"/>
          <p:cNvSpPr/>
          <p:nvPr/>
        </p:nvSpPr>
        <p:spPr>
          <a:xfrm>
            <a:off x="934910" y="3742432"/>
            <a:ext cx="264546" cy="270366"/>
          </a:xfrm>
          <a:custGeom>
            <a:avLst/>
            <a:gdLst/>
            <a:ahLst/>
            <a:cxnLst/>
            <a:rect l="l" t="t" r="r" b="b"/>
            <a:pathLst>
              <a:path w="1804670" h="1061085">
                <a:moveTo>
                  <a:pt x="0" y="1060703"/>
                </a:moveTo>
                <a:lnTo>
                  <a:pt x="0" y="530351"/>
                </a:lnTo>
                <a:lnTo>
                  <a:pt x="902208" y="0"/>
                </a:lnTo>
                <a:lnTo>
                  <a:pt x="1804415" y="530351"/>
                </a:lnTo>
                <a:lnTo>
                  <a:pt x="1804415" y="1060703"/>
                </a:lnTo>
                <a:lnTo>
                  <a:pt x="0" y="1060703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51" name="object 15"/>
          <p:cNvSpPr/>
          <p:nvPr/>
        </p:nvSpPr>
        <p:spPr>
          <a:xfrm>
            <a:off x="4783813" y="3742432"/>
            <a:ext cx="264546" cy="270366"/>
          </a:xfrm>
          <a:custGeom>
            <a:avLst/>
            <a:gdLst/>
            <a:ahLst/>
            <a:cxnLst/>
            <a:rect l="l" t="t" r="r" b="b"/>
            <a:pathLst>
              <a:path w="1804670" h="1061085">
                <a:moveTo>
                  <a:pt x="0" y="1060703"/>
                </a:moveTo>
                <a:lnTo>
                  <a:pt x="0" y="530351"/>
                </a:lnTo>
                <a:lnTo>
                  <a:pt x="902208" y="0"/>
                </a:lnTo>
                <a:lnTo>
                  <a:pt x="1804415" y="530351"/>
                </a:lnTo>
                <a:lnTo>
                  <a:pt x="1804415" y="1060703"/>
                </a:lnTo>
                <a:lnTo>
                  <a:pt x="0" y="1060703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52" name="object 15"/>
          <p:cNvSpPr/>
          <p:nvPr/>
        </p:nvSpPr>
        <p:spPr>
          <a:xfrm>
            <a:off x="8832304" y="3742432"/>
            <a:ext cx="264546" cy="270366"/>
          </a:xfrm>
          <a:custGeom>
            <a:avLst/>
            <a:gdLst/>
            <a:ahLst/>
            <a:cxnLst/>
            <a:rect l="l" t="t" r="r" b="b"/>
            <a:pathLst>
              <a:path w="1804670" h="1061085">
                <a:moveTo>
                  <a:pt x="0" y="1060703"/>
                </a:moveTo>
                <a:lnTo>
                  <a:pt x="0" y="530351"/>
                </a:lnTo>
                <a:lnTo>
                  <a:pt x="902208" y="0"/>
                </a:lnTo>
                <a:lnTo>
                  <a:pt x="1804415" y="530351"/>
                </a:lnTo>
                <a:lnTo>
                  <a:pt x="1804415" y="1060703"/>
                </a:lnTo>
                <a:lnTo>
                  <a:pt x="0" y="1060703"/>
                </a:lnTo>
                <a:close/>
              </a:path>
            </a:pathLst>
          </a:custGeom>
          <a:ln w="38100">
            <a:solidFill>
              <a:srgbClr val="EFAB00"/>
            </a:solidFill>
          </a:ln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8" name="矩形 7"/>
          <p:cNvSpPr/>
          <p:nvPr/>
        </p:nvSpPr>
        <p:spPr>
          <a:xfrm>
            <a:off x="4289148" y="2373284"/>
            <a:ext cx="2606668" cy="5410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 smtClean="0">
                <a:solidFill>
                  <a:schemeClr val="tx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质量经理</a:t>
            </a:r>
            <a:endParaRPr lang="zh-CN" altLang="en-US" sz="1700" dirty="0">
              <a:solidFill>
                <a:schemeClr val="tx1"/>
              </a:solidFill>
              <a:latin typeface="Arial" pitchFamily="34" charset="0"/>
              <a:ea typeface="Microsoft YaHei UI" pitchFamily="34" charset="-122"/>
              <a:cs typeface="Arial" pitchFamily="34" charset="0"/>
            </a:endParaRPr>
          </a:p>
        </p:txBody>
      </p:sp>
      <p:sp>
        <p:nvSpPr>
          <p:cNvPr id="153" name="object 29"/>
          <p:cNvSpPr/>
          <p:nvPr/>
        </p:nvSpPr>
        <p:spPr>
          <a:xfrm>
            <a:off x="4366790" y="2444421"/>
            <a:ext cx="323971" cy="423783"/>
          </a:xfrm>
          <a:custGeom>
            <a:avLst/>
            <a:gdLst/>
            <a:ahLst/>
            <a:cxnLst/>
            <a:rect l="l" t="t" r="r" b="b"/>
            <a:pathLst>
              <a:path w="763904" h="1099185">
                <a:moveTo>
                  <a:pt x="511429" y="910081"/>
                </a:moveTo>
                <a:lnTo>
                  <a:pt x="284988" y="910081"/>
                </a:lnTo>
                <a:lnTo>
                  <a:pt x="300567" y="914209"/>
                </a:lnTo>
                <a:lnTo>
                  <a:pt x="316468" y="923099"/>
                </a:lnTo>
                <a:lnTo>
                  <a:pt x="327582" y="938942"/>
                </a:lnTo>
                <a:lnTo>
                  <a:pt x="328803" y="963929"/>
                </a:lnTo>
                <a:lnTo>
                  <a:pt x="314255" y="985662"/>
                </a:lnTo>
                <a:lnTo>
                  <a:pt x="290394" y="996238"/>
                </a:lnTo>
                <a:lnTo>
                  <a:pt x="267227" y="1004712"/>
                </a:lnTo>
                <a:lnTo>
                  <a:pt x="254765" y="1020135"/>
                </a:lnTo>
                <a:lnTo>
                  <a:pt x="282561" y="1067425"/>
                </a:lnTo>
                <a:lnTo>
                  <a:pt x="333936" y="1089011"/>
                </a:lnTo>
                <a:lnTo>
                  <a:pt x="372649" y="1095910"/>
                </a:lnTo>
                <a:lnTo>
                  <a:pt x="394557" y="1098268"/>
                </a:lnTo>
                <a:lnTo>
                  <a:pt x="438661" y="1094297"/>
                </a:lnTo>
                <a:lnTo>
                  <a:pt x="499487" y="1072711"/>
                </a:lnTo>
                <a:lnTo>
                  <a:pt x="530616" y="1021890"/>
                </a:lnTo>
                <a:lnTo>
                  <a:pt x="518185" y="1005452"/>
                </a:lnTo>
                <a:lnTo>
                  <a:pt x="495056" y="996458"/>
                </a:lnTo>
                <a:lnTo>
                  <a:pt x="471225" y="985689"/>
                </a:lnTo>
                <a:lnTo>
                  <a:pt x="456692" y="963929"/>
                </a:lnTo>
                <a:lnTo>
                  <a:pt x="462137" y="934192"/>
                </a:lnTo>
                <a:lnTo>
                  <a:pt x="481298" y="918051"/>
                </a:lnTo>
                <a:lnTo>
                  <a:pt x="501840" y="911387"/>
                </a:lnTo>
                <a:lnTo>
                  <a:pt x="511429" y="910081"/>
                </a:lnTo>
                <a:close/>
              </a:path>
              <a:path w="763904" h="1099185">
                <a:moveTo>
                  <a:pt x="58420" y="610107"/>
                </a:moveTo>
                <a:lnTo>
                  <a:pt x="28271" y="612237"/>
                </a:lnTo>
                <a:lnTo>
                  <a:pt x="11445" y="627332"/>
                </a:lnTo>
                <a:lnTo>
                  <a:pt x="3502" y="645594"/>
                </a:lnTo>
                <a:lnTo>
                  <a:pt x="0" y="657225"/>
                </a:lnTo>
                <a:lnTo>
                  <a:pt x="0" y="910081"/>
                </a:lnTo>
                <a:lnTo>
                  <a:pt x="763524" y="910081"/>
                </a:lnTo>
                <a:lnTo>
                  <a:pt x="760379" y="694205"/>
                </a:lnTo>
                <a:lnTo>
                  <a:pt x="664192" y="694205"/>
                </a:lnTo>
                <a:lnTo>
                  <a:pt x="650763" y="693928"/>
                </a:lnTo>
                <a:lnTo>
                  <a:pt x="635263" y="690506"/>
                </a:lnTo>
                <a:lnTo>
                  <a:pt x="617336" y="684266"/>
                </a:lnTo>
                <a:lnTo>
                  <a:pt x="609459" y="676631"/>
                </a:lnTo>
                <a:lnTo>
                  <a:pt x="121233" y="676631"/>
                </a:lnTo>
                <a:lnTo>
                  <a:pt x="103435" y="666133"/>
                </a:lnTo>
                <a:lnTo>
                  <a:pt x="93703" y="645283"/>
                </a:lnTo>
                <a:lnTo>
                  <a:pt x="82032" y="623477"/>
                </a:lnTo>
                <a:lnTo>
                  <a:pt x="58420" y="610107"/>
                </a:lnTo>
                <a:close/>
              </a:path>
              <a:path w="763904" h="1099185">
                <a:moveTo>
                  <a:pt x="741553" y="626872"/>
                </a:moveTo>
                <a:lnTo>
                  <a:pt x="726948" y="626872"/>
                </a:lnTo>
                <a:lnTo>
                  <a:pt x="722074" y="630170"/>
                </a:lnTo>
                <a:lnTo>
                  <a:pt x="717867" y="635349"/>
                </a:lnTo>
                <a:lnTo>
                  <a:pt x="713660" y="643052"/>
                </a:lnTo>
                <a:lnTo>
                  <a:pt x="708787" y="653923"/>
                </a:lnTo>
                <a:lnTo>
                  <a:pt x="703611" y="664450"/>
                </a:lnTo>
                <a:lnTo>
                  <a:pt x="697769" y="674989"/>
                </a:lnTo>
                <a:lnTo>
                  <a:pt x="689193" y="684276"/>
                </a:lnTo>
                <a:lnTo>
                  <a:pt x="675894" y="691006"/>
                </a:lnTo>
                <a:lnTo>
                  <a:pt x="664192" y="694205"/>
                </a:lnTo>
                <a:lnTo>
                  <a:pt x="760379" y="694205"/>
                </a:lnTo>
                <a:lnTo>
                  <a:pt x="759152" y="652571"/>
                </a:lnTo>
                <a:lnTo>
                  <a:pt x="748919" y="630301"/>
                </a:lnTo>
                <a:lnTo>
                  <a:pt x="745236" y="630301"/>
                </a:lnTo>
                <a:lnTo>
                  <a:pt x="741553" y="626872"/>
                </a:lnTo>
                <a:close/>
              </a:path>
              <a:path w="763904" h="1099185">
                <a:moveTo>
                  <a:pt x="608191" y="423806"/>
                </a:moveTo>
                <a:lnTo>
                  <a:pt x="123018" y="423806"/>
                </a:lnTo>
                <a:lnTo>
                  <a:pt x="157099" y="431418"/>
                </a:lnTo>
                <a:lnTo>
                  <a:pt x="178397" y="452552"/>
                </a:lnTo>
                <a:lnTo>
                  <a:pt x="193182" y="479043"/>
                </a:lnTo>
                <a:lnTo>
                  <a:pt x="201801" y="508678"/>
                </a:lnTo>
                <a:lnTo>
                  <a:pt x="204447" y="537606"/>
                </a:lnTo>
                <a:lnTo>
                  <a:pt x="204539" y="549411"/>
                </a:lnTo>
                <a:lnTo>
                  <a:pt x="204134" y="559562"/>
                </a:lnTo>
                <a:lnTo>
                  <a:pt x="203043" y="569656"/>
                </a:lnTo>
                <a:lnTo>
                  <a:pt x="200914" y="579754"/>
                </a:lnTo>
                <a:lnTo>
                  <a:pt x="196103" y="604805"/>
                </a:lnTo>
                <a:lnTo>
                  <a:pt x="187197" y="628618"/>
                </a:lnTo>
                <a:lnTo>
                  <a:pt x="174196" y="649906"/>
                </a:lnTo>
                <a:lnTo>
                  <a:pt x="157099" y="667385"/>
                </a:lnTo>
                <a:lnTo>
                  <a:pt x="121233" y="676631"/>
                </a:lnTo>
                <a:lnTo>
                  <a:pt x="609459" y="676631"/>
                </a:lnTo>
                <a:lnTo>
                  <a:pt x="591859" y="659503"/>
                </a:lnTo>
                <a:lnTo>
                  <a:pt x="575405" y="631539"/>
                </a:lnTo>
                <a:lnTo>
                  <a:pt x="564427" y="597908"/>
                </a:lnTo>
                <a:lnTo>
                  <a:pt x="558927" y="559562"/>
                </a:lnTo>
                <a:lnTo>
                  <a:pt x="558984" y="548876"/>
                </a:lnTo>
                <a:lnTo>
                  <a:pt x="567072" y="494234"/>
                </a:lnTo>
                <a:lnTo>
                  <a:pt x="592381" y="439826"/>
                </a:lnTo>
                <a:lnTo>
                  <a:pt x="608191" y="423806"/>
                </a:lnTo>
                <a:close/>
              </a:path>
              <a:path w="763904" h="1099185">
                <a:moveTo>
                  <a:pt x="763524" y="185419"/>
                </a:moveTo>
                <a:lnTo>
                  <a:pt x="0" y="185419"/>
                </a:lnTo>
                <a:lnTo>
                  <a:pt x="3683" y="441578"/>
                </a:lnTo>
                <a:lnTo>
                  <a:pt x="5113" y="450369"/>
                </a:lnTo>
                <a:lnTo>
                  <a:pt x="12366" y="468947"/>
                </a:lnTo>
                <a:lnTo>
                  <a:pt x="29882" y="485620"/>
                </a:lnTo>
                <a:lnTo>
                  <a:pt x="62103" y="488695"/>
                </a:lnTo>
                <a:lnTo>
                  <a:pt x="85637" y="476923"/>
                </a:lnTo>
                <a:lnTo>
                  <a:pt x="97096" y="455934"/>
                </a:lnTo>
                <a:lnTo>
                  <a:pt x="106286" y="435103"/>
                </a:lnTo>
                <a:lnTo>
                  <a:pt x="123018" y="423806"/>
                </a:lnTo>
                <a:lnTo>
                  <a:pt x="608191" y="423806"/>
                </a:lnTo>
                <a:lnTo>
                  <a:pt x="617346" y="414527"/>
                </a:lnTo>
                <a:lnTo>
                  <a:pt x="621030" y="411225"/>
                </a:lnTo>
                <a:lnTo>
                  <a:pt x="637373" y="405405"/>
                </a:lnTo>
                <a:lnTo>
                  <a:pt x="653002" y="402764"/>
                </a:lnTo>
                <a:lnTo>
                  <a:pt x="763524" y="402671"/>
                </a:lnTo>
                <a:lnTo>
                  <a:pt x="763524" y="185419"/>
                </a:lnTo>
                <a:close/>
              </a:path>
              <a:path w="763904" h="1099185">
                <a:moveTo>
                  <a:pt x="763524" y="402671"/>
                </a:moveTo>
                <a:lnTo>
                  <a:pt x="667250" y="402671"/>
                </a:lnTo>
                <a:lnTo>
                  <a:pt x="679450" y="404494"/>
                </a:lnTo>
                <a:lnTo>
                  <a:pt x="691231" y="413144"/>
                </a:lnTo>
                <a:lnTo>
                  <a:pt x="699595" y="423402"/>
                </a:lnTo>
                <a:lnTo>
                  <a:pt x="705221" y="434302"/>
                </a:lnTo>
                <a:lnTo>
                  <a:pt x="708787" y="444880"/>
                </a:lnTo>
                <a:lnTo>
                  <a:pt x="713718" y="455697"/>
                </a:lnTo>
                <a:lnTo>
                  <a:pt x="718327" y="463026"/>
                </a:lnTo>
                <a:lnTo>
                  <a:pt x="723628" y="467187"/>
                </a:lnTo>
                <a:lnTo>
                  <a:pt x="730631" y="468502"/>
                </a:lnTo>
                <a:lnTo>
                  <a:pt x="745236" y="471931"/>
                </a:lnTo>
                <a:lnTo>
                  <a:pt x="748919" y="468502"/>
                </a:lnTo>
                <a:lnTo>
                  <a:pt x="755808" y="462403"/>
                </a:lnTo>
                <a:lnTo>
                  <a:pt x="760317" y="455041"/>
                </a:lnTo>
                <a:lnTo>
                  <a:pt x="762777" y="447678"/>
                </a:lnTo>
                <a:lnTo>
                  <a:pt x="763524" y="441578"/>
                </a:lnTo>
                <a:lnTo>
                  <a:pt x="763524" y="402671"/>
                </a:lnTo>
                <a:close/>
              </a:path>
              <a:path w="763904" h="1099185">
                <a:moveTo>
                  <a:pt x="379983" y="0"/>
                </a:moveTo>
                <a:lnTo>
                  <a:pt x="314594" y="10525"/>
                </a:lnTo>
                <a:lnTo>
                  <a:pt x="263017" y="43814"/>
                </a:lnTo>
                <a:lnTo>
                  <a:pt x="254765" y="75239"/>
                </a:lnTo>
                <a:lnTo>
                  <a:pt x="267227" y="90662"/>
                </a:lnTo>
                <a:lnTo>
                  <a:pt x="290394" y="99136"/>
                </a:lnTo>
                <a:lnTo>
                  <a:pt x="314255" y="109712"/>
                </a:lnTo>
                <a:lnTo>
                  <a:pt x="328803" y="131444"/>
                </a:lnTo>
                <a:lnTo>
                  <a:pt x="324838" y="161202"/>
                </a:lnTo>
                <a:lnTo>
                  <a:pt x="305466" y="177387"/>
                </a:lnTo>
                <a:lnTo>
                  <a:pt x="284047" y="184094"/>
                </a:lnTo>
                <a:lnTo>
                  <a:pt x="273939" y="185419"/>
                </a:lnTo>
                <a:lnTo>
                  <a:pt x="496824" y="185419"/>
                </a:lnTo>
                <a:lnTo>
                  <a:pt x="481802" y="181290"/>
                </a:lnTo>
                <a:lnTo>
                  <a:pt x="467137" y="172767"/>
                </a:lnTo>
                <a:lnTo>
                  <a:pt x="457283" y="157934"/>
                </a:lnTo>
                <a:lnTo>
                  <a:pt x="456692" y="134874"/>
                </a:lnTo>
                <a:lnTo>
                  <a:pt x="471225" y="113065"/>
                </a:lnTo>
                <a:lnTo>
                  <a:pt x="495056" y="102290"/>
                </a:lnTo>
                <a:lnTo>
                  <a:pt x="518185" y="93314"/>
                </a:lnTo>
                <a:lnTo>
                  <a:pt x="530616" y="76901"/>
                </a:lnTo>
                <a:lnTo>
                  <a:pt x="502862" y="28003"/>
                </a:lnTo>
                <a:lnTo>
                  <a:pt x="451502" y="7810"/>
                </a:lnTo>
                <a:lnTo>
                  <a:pt x="423799" y="3428"/>
                </a:lnTo>
                <a:lnTo>
                  <a:pt x="412845" y="1446"/>
                </a:lnTo>
                <a:lnTo>
                  <a:pt x="401891" y="428"/>
                </a:lnTo>
                <a:lnTo>
                  <a:pt x="390937" y="53"/>
                </a:lnTo>
                <a:lnTo>
                  <a:pt x="37998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圆角矩形 41"/>
          <p:cNvSpPr/>
          <p:nvPr/>
        </p:nvSpPr>
        <p:spPr>
          <a:xfrm rot="20728234">
            <a:off x="10293544" y="1007593"/>
            <a:ext cx="1747939" cy="47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itchFamily="34" charset="-122"/>
                <a:ea typeface="Microsoft YaHei UI" pitchFamily="34" charset="-122"/>
              </a:rPr>
              <a:t>SAMPLE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5"/>
          <p:cNvSpPr/>
          <p:nvPr/>
        </p:nvSpPr>
        <p:spPr>
          <a:xfrm>
            <a:off x="263352" y="799106"/>
            <a:ext cx="11743200" cy="216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矩形 7"/>
          <p:cNvSpPr/>
          <p:nvPr/>
        </p:nvSpPr>
        <p:spPr>
          <a:xfrm>
            <a:off x="263352" y="800419"/>
            <a:ext cx="11743200" cy="2338688"/>
          </a:xfrm>
          <a:prstGeom prst="rect">
            <a:avLst/>
          </a:prstGeom>
          <a:gradFill>
            <a:gsLst>
              <a:gs pos="54000">
                <a:srgbClr val="FFFFFF">
                  <a:alpha val="90000"/>
                </a:srgbClr>
              </a:gs>
              <a:gs pos="0">
                <a:schemeClr val="bg1">
                  <a:alpha val="2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质量管理组织架构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工厂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3352" y="800419"/>
            <a:ext cx="5760640" cy="5508901"/>
          </a:xfrm>
          <a:solidFill>
            <a:schemeClr val="bg1">
              <a:alpha val="7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altLang="zh-CN" sz="2000" dirty="0" smtClean="0"/>
              <a:t>1. </a:t>
            </a:r>
            <a:r>
              <a:rPr lang="zh-CN" altLang="en-US" sz="2000" dirty="0" smtClean="0"/>
              <a:t>工厂是</a:t>
            </a:r>
            <a:r>
              <a:rPr lang="en-US" altLang="zh-CN" sz="2000" dirty="0"/>
              <a:t>SAP</a:t>
            </a:r>
            <a:r>
              <a:rPr lang="zh-CN" altLang="en-US" sz="2000" dirty="0"/>
              <a:t>后勤管理的</a:t>
            </a:r>
            <a:r>
              <a:rPr lang="zh-CN" altLang="en-US" sz="2000" dirty="0" smtClean="0"/>
              <a:t>核心组织单元</a:t>
            </a:r>
            <a:r>
              <a:rPr lang="en-US" altLang="zh-CN" sz="2000" dirty="0" smtClean="0"/>
              <a:t>:</a:t>
            </a:r>
            <a:endParaRPr lang="zh-CN" altLang="en-US" sz="2000" dirty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它</a:t>
            </a:r>
            <a:r>
              <a:rPr lang="zh-CN" altLang="en-US" sz="1400" dirty="0"/>
              <a:t>可能是真正意义上的制造</a:t>
            </a:r>
            <a:r>
              <a:rPr lang="zh-CN" altLang="en-US" sz="1400" dirty="0" smtClean="0"/>
              <a:t>工厂，如科顺</a:t>
            </a:r>
            <a:r>
              <a:rPr lang="en-US" altLang="zh-CN" sz="1400" dirty="0" smtClean="0"/>
              <a:t>6</a:t>
            </a:r>
            <a:r>
              <a:rPr lang="zh-CN" altLang="en-US" sz="1400" dirty="0" smtClean="0"/>
              <a:t>大生产工厂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也</a:t>
            </a:r>
            <a:r>
              <a:rPr lang="zh-CN" altLang="en-US" sz="1400" dirty="0"/>
              <a:t>可能是代表</a:t>
            </a:r>
            <a:r>
              <a:rPr lang="zh-CN" altLang="en-US" sz="1400" dirty="0" smtClean="0"/>
              <a:t>公司的某个分支机构，如科顺各销售分公司</a:t>
            </a:r>
            <a:endParaRPr lang="zh-CN" altLang="en-US" sz="1400" dirty="0"/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endParaRPr lang="zh-CN" altLang="en-US" dirty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altLang="zh-CN" sz="2000" dirty="0" smtClean="0"/>
              <a:t>2. 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个工厂可以是：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制造生产场所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采购的送货地址</a:t>
            </a:r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/>
              <a:t>仓库分销</a:t>
            </a:r>
            <a:r>
              <a:rPr lang="zh-CN" altLang="en-US" sz="1400" dirty="0" smtClean="0"/>
              <a:t>中心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b="1" dirty="0" smtClean="0">
                <a:solidFill>
                  <a:srgbClr val="FF0000"/>
                </a:solidFill>
              </a:rPr>
              <a:t>质量检验场所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– SAP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所有的质量管理作业是基于工厂来执行</a:t>
            </a:r>
            <a:endParaRPr lang="zh-CN" altLang="en-US" dirty="0" smtClean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Clr>
                <a:srgbClr val="FFC000"/>
              </a:buClr>
              <a:buNone/>
            </a:pPr>
            <a:r>
              <a:rPr lang="en-US" altLang="zh-CN" sz="2200" dirty="0" smtClean="0"/>
              <a:t>3. </a:t>
            </a:r>
            <a:r>
              <a:rPr lang="zh-CN" altLang="en-US" sz="2200" dirty="0" smtClean="0"/>
              <a:t>工作中心：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代表执行检验的人员或部门，如：</a:t>
            </a:r>
            <a:endParaRPr lang="en-US" altLang="zh-CN" sz="1400" dirty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Ø"/>
            </a:pPr>
            <a:r>
              <a:rPr lang="zh-CN" altLang="en-US" sz="1400" dirty="0" smtClean="0"/>
              <a:t>仓库负责物料的外观</a:t>
            </a:r>
            <a:r>
              <a:rPr lang="zh-CN" altLang="en-US" sz="1400" dirty="0"/>
              <a:t>检验</a:t>
            </a:r>
            <a:r>
              <a:rPr lang="zh-CN" altLang="en-US" sz="1400" dirty="0" smtClean="0"/>
              <a:t>与重量测量</a:t>
            </a:r>
            <a:endParaRPr lang="en-US" altLang="zh-CN" sz="1400" dirty="0" smtClean="0"/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Ø"/>
            </a:pPr>
            <a:r>
              <a:rPr lang="en-US" altLang="zh-CN" sz="1400" dirty="0" smtClean="0"/>
              <a:t>IQC</a:t>
            </a:r>
            <a:r>
              <a:rPr lang="zh-CN" altLang="en-US" sz="1400" dirty="0" smtClean="0"/>
              <a:t>负责物料的物理项目与化学项目的检测</a:t>
            </a:r>
            <a:endParaRPr lang="en-US" altLang="zh-CN" sz="1400" dirty="0" smtClean="0"/>
          </a:p>
          <a:p>
            <a:pPr lvl="1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1400" dirty="0" smtClean="0"/>
              <a:t>通常用于报表统计分析及权限控制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980728"/>
            <a:ext cx="3671511" cy="2304256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02499"/>
              </p:ext>
            </p:extLst>
          </p:nvPr>
        </p:nvGraphicFramePr>
        <p:xfrm>
          <a:off x="6384031" y="3645024"/>
          <a:ext cx="5630975" cy="2724327"/>
        </p:xfrm>
        <a:graphic>
          <a:graphicData uri="http://schemas.openxmlformats.org/drawingml/2006/table">
            <a:tbl>
              <a:tblPr/>
              <a:tblGrid>
                <a:gridCol w="2304257"/>
                <a:gridCol w="720080"/>
                <a:gridCol w="648072"/>
                <a:gridCol w="720080"/>
                <a:gridCol w="504056"/>
                <a:gridCol w="734430"/>
              </a:tblGrid>
              <a:tr h="49205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工厂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财务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销售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采购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仓库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生产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质量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2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佛山市科顺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建筑材料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  <a:cs typeface="+mn-cs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20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南通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科顺建筑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新材料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  <a:cs typeface="+mn-cs"/>
                      </a:endParaRPr>
                    </a:p>
                  </a:txBody>
                  <a:tcPr marL="108000" marR="108000"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20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昆山科顺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防水材料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  <a:cs typeface="+mn-cs"/>
                      </a:endParaRPr>
                    </a:p>
                  </a:txBody>
                  <a:tcPr marL="108000" marR="108000"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20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重庆科顺化工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新材料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  <a:cs typeface="+mn-cs"/>
                      </a:endParaRPr>
                    </a:p>
                  </a:txBody>
                  <a:tcPr marL="108000" marR="108000"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20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德州科顺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建筑材料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  <a:cs typeface="+mn-cs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20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鞍山科顺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建筑材料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  <a:cs typeface="+mn-cs"/>
                      </a:endParaRPr>
                    </a:p>
                  </a:txBody>
                  <a:tcPr marL="108000" marR="108000" marT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icrosoft YaHei UI" pitchFamily="34" charset="-122"/>
                          <a:ea typeface="Microsoft YaHei UI" pitchFamily="34" charset="-122"/>
                          <a:cs typeface="+mn-cs"/>
                        </a:rPr>
                        <a:t>√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Microsoft YaHei UI" pitchFamily="34" charset="-122"/>
                        <a:ea typeface="Microsoft YaHei UI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icrosoft YaHei UI" pitchFamily="34" charset="-122"/>
                          <a:ea typeface="Microsoft YaHei UI" pitchFamily="34" charset="-122"/>
                        </a:rPr>
                        <a:t>√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3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yaQR_6hn.EqqYKi12V8tK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GP6EqKVUk0GDoY.ZC.eSV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99Wm_Qh6ESnELxF7zm5_A"/>
</p:tagLst>
</file>

<file path=ppt/theme/theme1.xml><?xml version="1.0" encoding="utf-8"?>
<a:theme xmlns:a="http://schemas.openxmlformats.org/drawingml/2006/main" name="2.01-LFINNO-BPModTra-MM-V1.1-2018060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2.01-LFINNO-BPModTra-MM-V1.1-20180606</Template>
  <TotalTime>9729</TotalTime>
  <Words>4366</Words>
  <Application>Microsoft Office PowerPoint</Application>
  <PresentationFormat>自定义</PresentationFormat>
  <Paragraphs>1258</Paragraphs>
  <Slides>68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2.01-LFINNO-BPModTra-MM-V1.1-20180606</vt:lpstr>
      <vt:lpstr>PowerPoint 演示文稿</vt:lpstr>
      <vt:lpstr>日程</vt:lpstr>
      <vt:lpstr>SAP QM与SD, MM, PP, FICO 无缝集成</vt:lpstr>
      <vt:lpstr>质量管理活动贯穿于企业供应链各环节</vt:lpstr>
      <vt:lpstr>后勤交易驱动质量检验</vt:lpstr>
      <vt:lpstr>QM基本功能</vt:lpstr>
      <vt:lpstr>日程</vt:lpstr>
      <vt:lpstr>质量管理架构</vt:lpstr>
      <vt:lpstr>质量管理组织架构 - 工厂</vt:lpstr>
      <vt:lpstr>日程</vt:lpstr>
      <vt:lpstr>质量计划</vt:lpstr>
      <vt:lpstr>物料主数据-质量管理视图</vt:lpstr>
      <vt:lpstr>物料主数据-质量管理视图</vt:lpstr>
      <vt:lpstr>品质目录</vt:lpstr>
      <vt:lpstr>品质目录-示例</vt:lpstr>
      <vt:lpstr>品质目录、代码组与代码</vt:lpstr>
      <vt:lpstr>代码组与代码-示例</vt:lpstr>
      <vt:lpstr>选集</vt:lpstr>
      <vt:lpstr>选集-示例</vt:lpstr>
      <vt:lpstr>主检验特性</vt:lpstr>
      <vt:lpstr>定性主检验特性-示例</vt:lpstr>
      <vt:lpstr>定量主检验特性-示例</vt:lpstr>
      <vt:lpstr>检验方法</vt:lpstr>
      <vt:lpstr>采样过程</vt:lpstr>
      <vt:lpstr>采样方案</vt:lpstr>
      <vt:lpstr>采样方案-示例</vt:lpstr>
      <vt:lpstr>动态修改规则</vt:lpstr>
      <vt:lpstr>动态修改规则-示例</vt:lpstr>
      <vt:lpstr>检验计划</vt:lpstr>
      <vt:lpstr>检验计划示例</vt:lpstr>
      <vt:lpstr>质量信息记录-采购</vt:lpstr>
      <vt:lpstr>质量信息记录-示例</vt:lpstr>
      <vt:lpstr>日程</vt:lpstr>
      <vt:lpstr>模块业务流程地图 – QM: Level 1 ~ Level 3</vt:lpstr>
      <vt:lpstr>质量检验流程</vt:lpstr>
      <vt:lpstr>检验工作清单</vt:lpstr>
      <vt:lpstr>检验批</vt:lpstr>
      <vt:lpstr>检验批</vt:lpstr>
      <vt:lpstr>检验批状态</vt:lpstr>
      <vt:lpstr>采样</vt:lpstr>
      <vt:lpstr>采样</vt:lpstr>
      <vt:lpstr>结果记录</vt:lpstr>
      <vt:lpstr>结果记录</vt:lpstr>
      <vt:lpstr>缺陷记录</vt:lpstr>
      <vt:lpstr>使用决策</vt:lpstr>
      <vt:lpstr>使用决策</vt:lpstr>
      <vt:lpstr>来料质量控制</vt:lpstr>
      <vt:lpstr>来料质量控制-示例</vt:lpstr>
      <vt:lpstr>来料质量控制-因质量原因冻结发票</vt:lpstr>
      <vt:lpstr>库存质量控制</vt:lpstr>
      <vt:lpstr>库存质量控制流程-示例</vt:lpstr>
      <vt:lpstr>生产质量控制</vt:lpstr>
      <vt:lpstr>生产质量控制流程-示例</vt:lpstr>
      <vt:lpstr>出货质量控制</vt:lpstr>
      <vt:lpstr>出货质量控制流程-示例</vt:lpstr>
      <vt:lpstr>质量通知单</vt:lpstr>
      <vt:lpstr>质量通知单</vt:lpstr>
      <vt:lpstr>处理问题流程</vt:lpstr>
      <vt:lpstr>质量通知单-示例</vt:lpstr>
      <vt:lpstr>质量通知单-示例</vt:lpstr>
      <vt:lpstr>日程</vt:lpstr>
      <vt:lpstr>质量管理标准报表</vt:lpstr>
      <vt:lpstr>ALV报表的标准分析</vt:lpstr>
      <vt:lpstr>SAP清单和ALV显示</vt:lpstr>
      <vt:lpstr>ALV报表的标准功能</vt:lpstr>
      <vt:lpstr>ALV报表的布局与变式</vt:lpstr>
      <vt:lpstr>变式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RW</dc:creator>
  <cp:lastModifiedBy>RW</cp:lastModifiedBy>
  <cp:revision>1823</cp:revision>
  <dcterms:created xsi:type="dcterms:W3CDTF">2018-06-11T05:49:26Z</dcterms:created>
  <dcterms:modified xsi:type="dcterms:W3CDTF">2019-03-01T06:07:21Z</dcterms:modified>
</cp:coreProperties>
</file>